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diagrams/data2.xml" ContentType="application/vnd.openxmlformats-officedocument.drawingml.diagramData+xml"/>
  <Override PartName="/ppt/diagrams/data1.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48.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4" r:id="rId2"/>
    <p:sldMasterId id="2147483689" r:id="rId3"/>
  </p:sldMasterIdLst>
  <p:notesMasterIdLst>
    <p:notesMasterId r:id="rId65"/>
  </p:notesMasterIdLst>
  <p:sldIdLst>
    <p:sldId id="256" r:id="rId4"/>
    <p:sldId id="566" r:id="rId5"/>
    <p:sldId id="306" r:id="rId6"/>
    <p:sldId id="829" r:id="rId7"/>
    <p:sldId id="350" r:id="rId8"/>
    <p:sldId id="2147483520" r:id="rId9"/>
    <p:sldId id="393" r:id="rId10"/>
    <p:sldId id="2147483433" r:id="rId11"/>
    <p:sldId id="2147478463" r:id="rId12"/>
    <p:sldId id="2147478465" r:id="rId13"/>
    <p:sldId id="502" r:id="rId14"/>
    <p:sldId id="438" r:id="rId15"/>
    <p:sldId id="2147478472" r:id="rId16"/>
    <p:sldId id="2147482571" r:id="rId17"/>
    <p:sldId id="2147482573" r:id="rId18"/>
    <p:sldId id="2147483528" r:id="rId19"/>
    <p:sldId id="395" r:id="rId20"/>
    <p:sldId id="2147483522" r:id="rId21"/>
    <p:sldId id="2147483493" r:id="rId22"/>
    <p:sldId id="2147482668" r:id="rId23"/>
    <p:sldId id="867" r:id="rId24"/>
    <p:sldId id="2147478470" r:id="rId25"/>
    <p:sldId id="2147482657" r:id="rId26"/>
    <p:sldId id="2147483495" r:id="rId27"/>
    <p:sldId id="2147483530" r:id="rId28"/>
    <p:sldId id="288" r:id="rId29"/>
    <p:sldId id="301" r:id="rId30"/>
    <p:sldId id="2147482566" r:id="rId31"/>
    <p:sldId id="2147482682" r:id="rId32"/>
    <p:sldId id="308" r:id="rId33"/>
    <p:sldId id="2147482570" r:id="rId34"/>
    <p:sldId id="2147482568" r:id="rId35"/>
    <p:sldId id="2147482567" r:id="rId36"/>
    <p:sldId id="290" r:id="rId37"/>
    <p:sldId id="319" r:id="rId38"/>
    <p:sldId id="2147483498" r:id="rId39"/>
    <p:sldId id="307" r:id="rId40"/>
    <p:sldId id="295" r:id="rId41"/>
    <p:sldId id="2147482658" r:id="rId42"/>
    <p:sldId id="2147483507" r:id="rId43"/>
    <p:sldId id="2147483533" r:id="rId44"/>
    <p:sldId id="2147483508" r:id="rId45"/>
    <p:sldId id="2147483509" r:id="rId46"/>
    <p:sldId id="2147483511" r:id="rId47"/>
    <p:sldId id="2147482671" r:id="rId48"/>
    <p:sldId id="2147483525" r:id="rId49"/>
    <p:sldId id="2147483527" r:id="rId50"/>
    <p:sldId id="2147482662" r:id="rId51"/>
    <p:sldId id="258" r:id="rId52"/>
    <p:sldId id="297" r:id="rId53"/>
    <p:sldId id="345" r:id="rId54"/>
    <p:sldId id="2147483534" r:id="rId55"/>
    <p:sldId id="2147482577" r:id="rId56"/>
    <p:sldId id="346" r:id="rId57"/>
    <p:sldId id="351" r:id="rId58"/>
    <p:sldId id="2147483532" r:id="rId59"/>
    <p:sldId id="2147483524" r:id="rId60"/>
    <p:sldId id="2147483506" r:id="rId61"/>
    <p:sldId id="323" r:id="rId62"/>
    <p:sldId id="2147483523" r:id="rId63"/>
    <p:sldId id="576" r:id="rId6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1842"/>
    <a:srgbClr val="008482"/>
    <a:srgbClr val="50465E"/>
    <a:srgbClr val="293F95"/>
    <a:srgbClr val="184E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682"/>
    <p:restoredTop sz="79146"/>
  </p:normalViewPr>
  <p:slideViewPr>
    <p:cSldViewPr snapToGrid="0" snapToObjects="1">
      <p:cViewPr>
        <p:scale>
          <a:sx n="122" d="100"/>
          <a:sy n="122" d="100"/>
        </p:scale>
        <p:origin x="1000" y="5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customXml" Target="../customXml/item3.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98A47E-2D82-F84F-8C03-C1D085771BA9}"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FB653DC1-20B1-2C44-B7FD-334C4679234C}">
      <dgm:prSet phldrT="[Text]"/>
      <dgm:spPr/>
      <dgm:t>
        <a:bodyPr/>
        <a:lstStyle/>
        <a:p>
          <a:r>
            <a:rPr lang="it-IT" dirty="0" err="1"/>
            <a:t>Vague</a:t>
          </a:r>
          <a:r>
            <a:rPr lang="it-IT" dirty="0"/>
            <a:t> and </a:t>
          </a:r>
          <a:r>
            <a:rPr lang="it-IT" dirty="0" err="1"/>
            <a:t>nonspecific</a:t>
          </a:r>
          <a:r>
            <a:rPr lang="it-IT" dirty="0"/>
            <a:t> </a:t>
          </a:r>
          <a:r>
            <a:rPr lang="it-IT" dirty="0" err="1"/>
            <a:t>symptoms</a:t>
          </a:r>
          <a:r>
            <a:rPr lang="it-IT" dirty="0"/>
            <a:t> complicate </a:t>
          </a:r>
          <a:r>
            <a:rPr lang="it-IT" dirty="0" err="1"/>
            <a:t>recognition</a:t>
          </a:r>
          <a:endParaRPr lang="en-US" dirty="0"/>
        </a:p>
      </dgm:t>
    </dgm:pt>
    <dgm:pt modelId="{D40F9F10-9137-444F-8110-B41115DF9985}" type="parTrans" cxnId="{FF2ECA4E-06C8-0648-8D70-F6CD12D44F9B}">
      <dgm:prSet/>
      <dgm:spPr/>
      <dgm:t>
        <a:bodyPr/>
        <a:lstStyle/>
        <a:p>
          <a:endParaRPr lang="en-US"/>
        </a:p>
      </dgm:t>
    </dgm:pt>
    <dgm:pt modelId="{98C8071A-F552-0C4C-A42E-03DE12486EF0}" type="sibTrans" cxnId="{FF2ECA4E-06C8-0648-8D70-F6CD12D44F9B}">
      <dgm:prSet/>
      <dgm:spPr/>
      <dgm:t>
        <a:bodyPr/>
        <a:lstStyle/>
        <a:p>
          <a:endParaRPr lang="en-US"/>
        </a:p>
      </dgm:t>
    </dgm:pt>
    <dgm:pt modelId="{83D983F5-1302-524E-A2CC-F54203EA6C31}">
      <dgm:prSet phldrT="[Text]"/>
      <dgm:spPr/>
      <dgm:t>
        <a:bodyPr/>
        <a:lstStyle/>
        <a:p>
          <a:r>
            <a:rPr lang="en" dirty="0"/>
            <a:t>Broad differential diagnosis increases complexity</a:t>
          </a:r>
          <a:endParaRPr lang="en-US" dirty="0"/>
        </a:p>
      </dgm:t>
    </dgm:pt>
    <dgm:pt modelId="{98CC537A-3FD8-3A46-95B8-9F6B79D5C07A}" type="parTrans" cxnId="{772F96A1-FC77-8A44-9BE8-1A7C4FE88AF1}">
      <dgm:prSet/>
      <dgm:spPr/>
      <dgm:t>
        <a:bodyPr/>
        <a:lstStyle/>
        <a:p>
          <a:endParaRPr lang="en-US"/>
        </a:p>
      </dgm:t>
    </dgm:pt>
    <dgm:pt modelId="{CD16CFA0-196D-204C-A31E-A80A916B5533}" type="sibTrans" cxnId="{772F96A1-FC77-8A44-9BE8-1A7C4FE88AF1}">
      <dgm:prSet/>
      <dgm:spPr/>
      <dgm:t>
        <a:bodyPr/>
        <a:lstStyle/>
        <a:p>
          <a:endParaRPr lang="en-US"/>
        </a:p>
      </dgm:t>
    </dgm:pt>
    <dgm:pt modelId="{53D003E0-AC99-2C43-8657-1AB1F8DA7079}">
      <dgm:prSet/>
      <dgm:spPr/>
      <dgm:t>
        <a:bodyPr/>
        <a:lstStyle/>
        <a:p>
          <a:r>
            <a:rPr lang="it-IT" dirty="0"/>
            <a:t>No </a:t>
          </a:r>
          <a:r>
            <a:rPr lang="it-IT" dirty="0" err="1"/>
            <a:t>formal</a:t>
          </a:r>
          <a:r>
            <a:rPr lang="it-IT" dirty="0"/>
            <a:t> </a:t>
          </a:r>
          <a:r>
            <a:rPr lang="it-IT" dirty="0" err="1"/>
            <a:t>guidelines</a:t>
          </a:r>
          <a:r>
            <a:rPr lang="it-IT" dirty="0"/>
            <a:t> &amp; l</a:t>
          </a:r>
          <a:r>
            <a:rPr lang="en" dirty="0"/>
            <a:t>ack of awareness and recognition among healthcare providers</a:t>
          </a:r>
          <a:endParaRPr lang="en-US" strike="sngStrike" dirty="0"/>
        </a:p>
      </dgm:t>
    </dgm:pt>
    <dgm:pt modelId="{0E935517-3F71-3E4C-87A7-B4398A9B8541}" type="parTrans" cxnId="{C9CC1F01-49F0-9D40-889A-AC7746417318}">
      <dgm:prSet/>
      <dgm:spPr/>
      <dgm:t>
        <a:bodyPr/>
        <a:lstStyle/>
        <a:p>
          <a:endParaRPr lang="en-US"/>
        </a:p>
      </dgm:t>
    </dgm:pt>
    <dgm:pt modelId="{EF0F0CD4-6081-B24D-A4CF-F4A5D845CA06}" type="sibTrans" cxnId="{C9CC1F01-49F0-9D40-889A-AC7746417318}">
      <dgm:prSet/>
      <dgm:spPr/>
      <dgm:t>
        <a:bodyPr/>
        <a:lstStyle/>
        <a:p>
          <a:endParaRPr lang="en-US"/>
        </a:p>
      </dgm:t>
    </dgm:pt>
    <dgm:pt modelId="{73B5C451-A51F-7B4E-969C-0DA184E451F5}">
      <dgm:prSet/>
      <dgm:spPr/>
      <dgm:t>
        <a:bodyPr/>
        <a:lstStyle/>
        <a:p>
          <a:r>
            <a:rPr lang="en" dirty="0"/>
            <a:t>Rare diseases</a:t>
          </a:r>
        </a:p>
      </dgm:t>
    </dgm:pt>
    <dgm:pt modelId="{75CA1C4B-0630-8C48-8C8D-24ABCDD4BE0B}" type="parTrans" cxnId="{7CF995F0-0DD5-8545-91DE-B509224E95F2}">
      <dgm:prSet/>
      <dgm:spPr/>
      <dgm:t>
        <a:bodyPr/>
        <a:lstStyle/>
        <a:p>
          <a:endParaRPr lang="en-US"/>
        </a:p>
      </dgm:t>
    </dgm:pt>
    <dgm:pt modelId="{20B16640-EB49-B940-823D-3515C4FBA193}" type="sibTrans" cxnId="{7CF995F0-0DD5-8545-91DE-B509224E95F2}">
      <dgm:prSet/>
      <dgm:spPr/>
      <dgm:t>
        <a:bodyPr/>
        <a:lstStyle/>
        <a:p>
          <a:endParaRPr lang="en-US"/>
        </a:p>
      </dgm:t>
    </dgm:pt>
    <dgm:pt modelId="{A10C5F3A-6018-BB42-871C-C1931D334F28}">
      <dgm:prSet/>
      <dgm:spPr/>
      <dgm:t>
        <a:bodyPr/>
        <a:lstStyle/>
        <a:p>
          <a:r>
            <a:rPr lang="en-US" noProof="0" dirty="0"/>
            <a:t>Underlying pathogenesis remains elusive and likely multifactorial</a:t>
          </a:r>
          <a:endParaRPr lang="en" dirty="0"/>
        </a:p>
      </dgm:t>
    </dgm:pt>
    <dgm:pt modelId="{588391C4-5C0D-0B40-A4D1-4BA81CFC84B8}" type="parTrans" cxnId="{164A0EF3-91ED-5C40-B24B-0E318542ECFD}">
      <dgm:prSet/>
      <dgm:spPr/>
      <dgm:t>
        <a:bodyPr/>
        <a:lstStyle/>
        <a:p>
          <a:endParaRPr lang="en-US"/>
        </a:p>
      </dgm:t>
    </dgm:pt>
    <dgm:pt modelId="{0D2AC8AF-0D7F-6848-B442-AA3F81C82E4F}" type="sibTrans" cxnId="{164A0EF3-91ED-5C40-B24B-0E318542ECFD}">
      <dgm:prSet/>
      <dgm:spPr/>
      <dgm:t>
        <a:bodyPr/>
        <a:lstStyle/>
        <a:p>
          <a:endParaRPr lang="en-US"/>
        </a:p>
      </dgm:t>
    </dgm:pt>
    <dgm:pt modelId="{71A5AAEF-A201-7D41-A88B-B0140F159786}">
      <dgm:prSet/>
      <dgm:spPr/>
      <dgm:t>
        <a:bodyPr/>
        <a:lstStyle/>
        <a:p>
          <a:r>
            <a:rPr lang="en-US" noProof="0"/>
            <a:t>Current treatment options are limited and have not been thoroughly investigated</a:t>
          </a:r>
          <a:endParaRPr lang="en-US" dirty="0"/>
        </a:p>
      </dgm:t>
    </dgm:pt>
    <dgm:pt modelId="{FE188CBA-843B-2942-AF8A-A2E9B10430AB}" type="parTrans" cxnId="{56827732-FAFD-A046-A0C6-0ED85C50782C}">
      <dgm:prSet/>
      <dgm:spPr/>
      <dgm:t>
        <a:bodyPr/>
        <a:lstStyle/>
        <a:p>
          <a:endParaRPr lang="en-US"/>
        </a:p>
      </dgm:t>
    </dgm:pt>
    <dgm:pt modelId="{31A42F81-C7A9-E54D-9D0F-76C220A04B49}" type="sibTrans" cxnId="{56827732-FAFD-A046-A0C6-0ED85C50782C}">
      <dgm:prSet/>
      <dgm:spPr/>
      <dgm:t>
        <a:bodyPr/>
        <a:lstStyle/>
        <a:p>
          <a:endParaRPr lang="en-US"/>
        </a:p>
      </dgm:t>
    </dgm:pt>
    <dgm:pt modelId="{7EEE473B-A9C6-D54A-80F0-102683ADA1B0}">
      <dgm:prSet phldrT="[Text]"/>
      <dgm:spPr/>
      <dgm:t>
        <a:bodyPr/>
        <a:lstStyle/>
        <a:p>
          <a:r>
            <a:rPr lang="en" dirty="0"/>
            <a:t>Eosinophils can be present in other parts of the gut under normal physiological conditions, making diagnosis more challenging</a:t>
          </a:r>
          <a:endParaRPr lang="en-US" dirty="0"/>
        </a:p>
      </dgm:t>
    </dgm:pt>
    <dgm:pt modelId="{9A46131E-3D1D-A54A-892A-5034EB439B2B}" type="sibTrans" cxnId="{1FEF8BAD-B7BF-274F-9B13-A78BD537A2BB}">
      <dgm:prSet/>
      <dgm:spPr/>
      <dgm:t>
        <a:bodyPr/>
        <a:lstStyle/>
        <a:p>
          <a:endParaRPr lang="en-US"/>
        </a:p>
      </dgm:t>
    </dgm:pt>
    <dgm:pt modelId="{0FA93A21-0180-6D43-98DE-2F47A4994844}" type="parTrans" cxnId="{1FEF8BAD-B7BF-274F-9B13-A78BD537A2BB}">
      <dgm:prSet/>
      <dgm:spPr/>
      <dgm:t>
        <a:bodyPr/>
        <a:lstStyle/>
        <a:p>
          <a:endParaRPr lang="en-US"/>
        </a:p>
      </dgm:t>
    </dgm:pt>
    <dgm:pt modelId="{07003309-8D2C-FC4F-BBC0-99D18BDA1F5E}" type="pres">
      <dgm:prSet presAssocID="{1298A47E-2D82-F84F-8C03-C1D085771BA9}" presName="Name0" presStyleCnt="0">
        <dgm:presLayoutVars>
          <dgm:chMax val="7"/>
          <dgm:chPref val="7"/>
          <dgm:dir/>
        </dgm:presLayoutVars>
      </dgm:prSet>
      <dgm:spPr/>
    </dgm:pt>
    <dgm:pt modelId="{A6893D9D-3448-2F44-8989-1A615B2B24ED}" type="pres">
      <dgm:prSet presAssocID="{1298A47E-2D82-F84F-8C03-C1D085771BA9}" presName="Name1" presStyleCnt="0"/>
      <dgm:spPr/>
    </dgm:pt>
    <dgm:pt modelId="{FFFF7EB9-8A14-CB42-B054-0A48E1F03757}" type="pres">
      <dgm:prSet presAssocID="{1298A47E-2D82-F84F-8C03-C1D085771BA9}" presName="cycle" presStyleCnt="0"/>
      <dgm:spPr/>
    </dgm:pt>
    <dgm:pt modelId="{81A6218B-8429-6044-B7D0-1958616CE0BA}" type="pres">
      <dgm:prSet presAssocID="{1298A47E-2D82-F84F-8C03-C1D085771BA9}" presName="srcNode" presStyleLbl="node1" presStyleIdx="0" presStyleCnt="7"/>
      <dgm:spPr/>
    </dgm:pt>
    <dgm:pt modelId="{3A5E8C8A-08F9-E349-AD26-92FA797E60D9}" type="pres">
      <dgm:prSet presAssocID="{1298A47E-2D82-F84F-8C03-C1D085771BA9}" presName="conn" presStyleLbl="parChTrans1D2" presStyleIdx="0" presStyleCnt="1"/>
      <dgm:spPr/>
    </dgm:pt>
    <dgm:pt modelId="{3C9EE4BC-AC15-7C4C-ACF8-B209F6BFBF86}" type="pres">
      <dgm:prSet presAssocID="{1298A47E-2D82-F84F-8C03-C1D085771BA9}" presName="extraNode" presStyleLbl="node1" presStyleIdx="0" presStyleCnt="7"/>
      <dgm:spPr/>
    </dgm:pt>
    <dgm:pt modelId="{B881316D-EC13-094F-8330-481998F2DADA}" type="pres">
      <dgm:prSet presAssocID="{1298A47E-2D82-F84F-8C03-C1D085771BA9}" presName="dstNode" presStyleLbl="node1" presStyleIdx="0" presStyleCnt="7"/>
      <dgm:spPr/>
    </dgm:pt>
    <dgm:pt modelId="{0F553FBC-A2F4-1445-9B63-D1FE8F5DECA3}" type="pres">
      <dgm:prSet presAssocID="{73B5C451-A51F-7B4E-969C-0DA184E451F5}" presName="text_1" presStyleLbl="node1" presStyleIdx="0" presStyleCnt="7">
        <dgm:presLayoutVars>
          <dgm:bulletEnabled val="1"/>
        </dgm:presLayoutVars>
      </dgm:prSet>
      <dgm:spPr/>
    </dgm:pt>
    <dgm:pt modelId="{13AD66EB-5917-E342-A458-7FA7545B2841}" type="pres">
      <dgm:prSet presAssocID="{73B5C451-A51F-7B4E-969C-0DA184E451F5}" presName="accent_1" presStyleCnt="0"/>
      <dgm:spPr/>
    </dgm:pt>
    <dgm:pt modelId="{C552A6B2-1A45-7645-BC96-1FA398B6D45A}" type="pres">
      <dgm:prSet presAssocID="{73B5C451-A51F-7B4E-969C-0DA184E451F5}" presName="accentRepeatNode" presStyleLbl="solidFgAcc1" presStyleIdx="0" presStyleCnt="7"/>
      <dgm:spPr/>
    </dgm:pt>
    <dgm:pt modelId="{1FE92753-D99A-334C-9FD8-AE7C8E379067}" type="pres">
      <dgm:prSet presAssocID="{FB653DC1-20B1-2C44-B7FD-334C4679234C}" presName="text_2" presStyleLbl="node1" presStyleIdx="1" presStyleCnt="7">
        <dgm:presLayoutVars>
          <dgm:bulletEnabled val="1"/>
        </dgm:presLayoutVars>
      </dgm:prSet>
      <dgm:spPr/>
    </dgm:pt>
    <dgm:pt modelId="{64A10F76-BD3E-9F44-9440-25E151B0CA10}" type="pres">
      <dgm:prSet presAssocID="{FB653DC1-20B1-2C44-B7FD-334C4679234C}" presName="accent_2" presStyleCnt="0"/>
      <dgm:spPr/>
    </dgm:pt>
    <dgm:pt modelId="{94D8840E-451A-2248-A962-EB9129D2301F}" type="pres">
      <dgm:prSet presAssocID="{FB653DC1-20B1-2C44-B7FD-334C4679234C}" presName="accentRepeatNode" presStyleLbl="solidFgAcc1" presStyleIdx="1" presStyleCnt="7"/>
      <dgm:spPr/>
    </dgm:pt>
    <dgm:pt modelId="{8D371425-3A52-8C47-A99F-2C9C4662EFFF}" type="pres">
      <dgm:prSet presAssocID="{83D983F5-1302-524E-A2CC-F54203EA6C31}" presName="text_3" presStyleLbl="node1" presStyleIdx="2" presStyleCnt="7">
        <dgm:presLayoutVars>
          <dgm:bulletEnabled val="1"/>
        </dgm:presLayoutVars>
      </dgm:prSet>
      <dgm:spPr/>
    </dgm:pt>
    <dgm:pt modelId="{C45826C4-8611-8342-83EF-6964B051C197}" type="pres">
      <dgm:prSet presAssocID="{83D983F5-1302-524E-A2CC-F54203EA6C31}" presName="accent_3" presStyleCnt="0"/>
      <dgm:spPr/>
    </dgm:pt>
    <dgm:pt modelId="{880C099A-C1CD-1944-AE49-66CB4C66D95F}" type="pres">
      <dgm:prSet presAssocID="{83D983F5-1302-524E-A2CC-F54203EA6C31}" presName="accentRepeatNode" presStyleLbl="solidFgAcc1" presStyleIdx="2" presStyleCnt="7"/>
      <dgm:spPr/>
    </dgm:pt>
    <dgm:pt modelId="{72BBBCE2-92BD-224B-9248-7C84C5003717}" type="pres">
      <dgm:prSet presAssocID="{53D003E0-AC99-2C43-8657-1AB1F8DA7079}" presName="text_4" presStyleLbl="node1" presStyleIdx="3" presStyleCnt="7">
        <dgm:presLayoutVars>
          <dgm:bulletEnabled val="1"/>
        </dgm:presLayoutVars>
      </dgm:prSet>
      <dgm:spPr/>
    </dgm:pt>
    <dgm:pt modelId="{B0703F78-4F74-F945-AA42-1388EBFFE44D}" type="pres">
      <dgm:prSet presAssocID="{53D003E0-AC99-2C43-8657-1AB1F8DA7079}" presName="accent_4" presStyleCnt="0"/>
      <dgm:spPr/>
    </dgm:pt>
    <dgm:pt modelId="{4CB131F7-CB61-1844-A915-59853AB3C51E}" type="pres">
      <dgm:prSet presAssocID="{53D003E0-AC99-2C43-8657-1AB1F8DA7079}" presName="accentRepeatNode" presStyleLbl="solidFgAcc1" presStyleIdx="3" presStyleCnt="7"/>
      <dgm:spPr/>
    </dgm:pt>
    <dgm:pt modelId="{F6FF7F50-0275-2446-B1D8-906C9B1E41A2}" type="pres">
      <dgm:prSet presAssocID="{7EEE473B-A9C6-D54A-80F0-102683ADA1B0}" presName="text_5" presStyleLbl="node1" presStyleIdx="4" presStyleCnt="7">
        <dgm:presLayoutVars>
          <dgm:bulletEnabled val="1"/>
        </dgm:presLayoutVars>
      </dgm:prSet>
      <dgm:spPr/>
    </dgm:pt>
    <dgm:pt modelId="{F97DA46E-5252-004A-9B9C-37C5D985D7B8}" type="pres">
      <dgm:prSet presAssocID="{7EEE473B-A9C6-D54A-80F0-102683ADA1B0}" presName="accent_5" presStyleCnt="0"/>
      <dgm:spPr/>
    </dgm:pt>
    <dgm:pt modelId="{F2C6774A-7A54-4E49-B838-FB30FA281E41}" type="pres">
      <dgm:prSet presAssocID="{7EEE473B-A9C6-D54A-80F0-102683ADA1B0}" presName="accentRepeatNode" presStyleLbl="solidFgAcc1" presStyleIdx="4" presStyleCnt="7"/>
      <dgm:spPr/>
    </dgm:pt>
    <dgm:pt modelId="{3F9E1C55-64FB-AF48-9871-D46A8A756474}" type="pres">
      <dgm:prSet presAssocID="{A10C5F3A-6018-BB42-871C-C1931D334F28}" presName="text_6" presStyleLbl="node1" presStyleIdx="5" presStyleCnt="7">
        <dgm:presLayoutVars>
          <dgm:bulletEnabled val="1"/>
        </dgm:presLayoutVars>
      </dgm:prSet>
      <dgm:spPr/>
    </dgm:pt>
    <dgm:pt modelId="{950491F7-F992-DD4E-930D-7F6D927D8BB2}" type="pres">
      <dgm:prSet presAssocID="{A10C5F3A-6018-BB42-871C-C1931D334F28}" presName="accent_6" presStyleCnt="0"/>
      <dgm:spPr/>
    </dgm:pt>
    <dgm:pt modelId="{38A0ADB4-034A-7D4F-B394-9025B5C82683}" type="pres">
      <dgm:prSet presAssocID="{A10C5F3A-6018-BB42-871C-C1931D334F28}" presName="accentRepeatNode" presStyleLbl="solidFgAcc1" presStyleIdx="5" presStyleCnt="7"/>
      <dgm:spPr/>
    </dgm:pt>
    <dgm:pt modelId="{4EC786C6-919F-D346-A8E9-80A0E1BE6239}" type="pres">
      <dgm:prSet presAssocID="{71A5AAEF-A201-7D41-A88B-B0140F159786}" presName="text_7" presStyleLbl="node1" presStyleIdx="6" presStyleCnt="7">
        <dgm:presLayoutVars>
          <dgm:bulletEnabled val="1"/>
        </dgm:presLayoutVars>
      </dgm:prSet>
      <dgm:spPr/>
    </dgm:pt>
    <dgm:pt modelId="{21FD1FA8-4C61-F248-962F-FEE222DFE0AE}" type="pres">
      <dgm:prSet presAssocID="{71A5AAEF-A201-7D41-A88B-B0140F159786}" presName="accent_7" presStyleCnt="0"/>
      <dgm:spPr/>
    </dgm:pt>
    <dgm:pt modelId="{32FBB2F3-3D5A-9044-A972-0104AD7C44A0}" type="pres">
      <dgm:prSet presAssocID="{71A5AAEF-A201-7D41-A88B-B0140F159786}" presName="accentRepeatNode" presStyleLbl="solidFgAcc1" presStyleIdx="6" presStyleCnt="7"/>
      <dgm:spPr/>
    </dgm:pt>
  </dgm:ptLst>
  <dgm:cxnLst>
    <dgm:cxn modelId="{C9CC1F01-49F0-9D40-889A-AC7746417318}" srcId="{1298A47E-2D82-F84F-8C03-C1D085771BA9}" destId="{53D003E0-AC99-2C43-8657-1AB1F8DA7079}" srcOrd="3" destOrd="0" parTransId="{0E935517-3F71-3E4C-87A7-B4398A9B8541}" sibTransId="{EF0F0CD4-6081-B24D-A4CF-F4A5D845CA06}"/>
    <dgm:cxn modelId="{5D36BD04-B2E4-6E45-BDE3-31D3A61C4AD1}" type="presOf" srcId="{53D003E0-AC99-2C43-8657-1AB1F8DA7079}" destId="{72BBBCE2-92BD-224B-9248-7C84C5003717}" srcOrd="0" destOrd="0" presId="urn:microsoft.com/office/officeart/2008/layout/VerticalCurvedList"/>
    <dgm:cxn modelId="{CDE9F504-4DF6-E444-8BAC-4D0AD387BC3F}" type="presOf" srcId="{73B5C451-A51F-7B4E-969C-0DA184E451F5}" destId="{0F553FBC-A2F4-1445-9B63-D1FE8F5DECA3}" srcOrd="0" destOrd="0" presId="urn:microsoft.com/office/officeart/2008/layout/VerticalCurvedList"/>
    <dgm:cxn modelId="{6E278422-281C-0346-9DF2-8D6E8E617A9F}" type="presOf" srcId="{FB653DC1-20B1-2C44-B7FD-334C4679234C}" destId="{1FE92753-D99A-334C-9FD8-AE7C8E379067}" srcOrd="0" destOrd="0" presId="urn:microsoft.com/office/officeart/2008/layout/VerticalCurvedList"/>
    <dgm:cxn modelId="{1D537E2C-8A9D-9346-8BBA-BE49367F222F}" type="presOf" srcId="{A10C5F3A-6018-BB42-871C-C1931D334F28}" destId="{3F9E1C55-64FB-AF48-9871-D46A8A756474}" srcOrd="0" destOrd="0" presId="urn:microsoft.com/office/officeart/2008/layout/VerticalCurvedList"/>
    <dgm:cxn modelId="{56827732-FAFD-A046-A0C6-0ED85C50782C}" srcId="{1298A47E-2D82-F84F-8C03-C1D085771BA9}" destId="{71A5AAEF-A201-7D41-A88B-B0140F159786}" srcOrd="6" destOrd="0" parTransId="{FE188CBA-843B-2942-AF8A-A2E9B10430AB}" sibTransId="{31A42F81-C7A9-E54D-9D0F-76C220A04B49}"/>
    <dgm:cxn modelId="{FF2ECA4E-06C8-0648-8D70-F6CD12D44F9B}" srcId="{1298A47E-2D82-F84F-8C03-C1D085771BA9}" destId="{FB653DC1-20B1-2C44-B7FD-334C4679234C}" srcOrd="1" destOrd="0" parTransId="{D40F9F10-9137-444F-8110-B41115DF9985}" sibTransId="{98C8071A-F552-0C4C-A42E-03DE12486EF0}"/>
    <dgm:cxn modelId="{772F96A1-FC77-8A44-9BE8-1A7C4FE88AF1}" srcId="{1298A47E-2D82-F84F-8C03-C1D085771BA9}" destId="{83D983F5-1302-524E-A2CC-F54203EA6C31}" srcOrd="2" destOrd="0" parTransId="{98CC537A-3FD8-3A46-95B8-9F6B79D5C07A}" sibTransId="{CD16CFA0-196D-204C-A31E-A80A916B5533}"/>
    <dgm:cxn modelId="{1FEF8BAD-B7BF-274F-9B13-A78BD537A2BB}" srcId="{1298A47E-2D82-F84F-8C03-C1D085771BA9}" destId="{7EEE473B-A9C6-D54A-80F0-102683ADA1B0}" srcOrd="4" destOrd="0" parTransId="{0FA93A21-0180-6D43-98DE-2F47A4994844}" sibTransId="{9A46131E-3D1D-A54A-892A-5034EB439B2B}"/>
    <dgm:cxn modelId="{366944B3-447B-E94A-BFDF-6A1587E8F8CA}" type="presOf" srcId="{7EEE473B-A9C6-D54A-80F0-102683ADA1B0}" destId="{F6FF7F50-0275-2446-B1D8-906C9B1E41A2}" srcOrd="0" destOrd="0" presId="urn:microsoft.com/office/officeart/2008/layout/VerticalCurvedList"/>
    <dgm:cxn modelId="{E3EA17DF-B1E3-EB4D-A2DB-2319D8CA8AFC}" type="presOf" srcId="{20B16640-EB49-B940-823D-3515C4FBA193}" destId="{3A5E8C8A-08F9-E349-AD26-92FA797E60D9}" srcOrd="0" destOrd="0" presId="urn:microsoft.com/office/officeart/2008/layout/VerticalCurvedList"/>
    <dgm:cxn modelId="{BB100BEF-BE7D-1848-A1B6-443B9D6CB2CB}" type="presOf" srcId="{83D983F5-1302-524E-A2CC-F54203EA6C31}" destId="{8D371425-3A52-8C47-A99F-2C9C4662EFFF}" srcOrd="0" destOrd="0" presId="urn:microsoft.com/office/officeart/2008/layout/VerticalCurvedList"/>
    <dgm:cxn modelId="{7CF995F0-0DD5-8545-91DE-B509224E95F2}" srcId="{1298A47E-2D82-F84F-8C03-C1D085771BA9}" destId="{73B5C451-A51F-7B4E-969C-0DA184E451F5}" srcOrd="0" destOrd="0" parTransId="{75CA1C4B-0630-8C48-8C8D-24ABCDD4BE0B}" sibTransId="{20B16640-EB49-B940-823D-3515C4FBA193}"/>
    <dgm:cxn modelId="{164A0EF3-91ED-5C40-B24B-0E318542ECFD}" srcId="{1298A47E-2D82-F84F-8C03-C1D085771BA9}" destId="{A10C5F3A-6018-BB42-871C-C1931D334F28}" srcOrd="5" destOrd="0" parTransId="{588391C4-5C0D-0B40-A4D1-4BA81CFC84B8}" sibTransId="{0D2AC8AF-0D7F-6848-B442-AA3F81C82E4F}"/>
    <dgm:cxn modelId="{2DFA9FF4-698A-2742-B042-A6E4CC322D00}" type="presOf" srcId="{1298A47E-2D82-F84F-8C03-C1D085771BA9}" destId="{07003309-8D2C-FC4F-BBC0-99D18BDA1F5E}" srcOrd="0" destOrd="0" presId="urn:microsoft.com/office/officeart/2008/layout/VerticalCurvedList"/>
    <dgm:cxn modelId="{9EF036F9-5FCE-364D-AA9B-628C27E33700}" type="presOf" srcId="{71A5AAEF-A201-7D41-A88B-B0140F159786}" destId="{4EC786C6-919F-D346-A8E9-80A0E1BE6239}" srcOrd="0" destOrd="0" presId="urn:microsoft.com/office/officeart/2008/layout/VerticalCurvedList"/>
    <dgm:cxn modelId="{358E4C34-85C9-884A-8062-6631037B4F56}" type="presParOf" srcId="{07003309-8D2C-FC4F-BBC0-99D18BDA1F5E}" destId="{A6893D9D-3448-2F44-8989-1A615B2B24ED}" srcOrd="0" destOrd="0" presId="urn:microsoft.com/office/officeart/2008/layout/VerticalCurvedList"/>
    <dgm:cxn modelId="{CF4FF10F-76C4-1744-845D-72551375DCBC}" type="presParOf" srcId="{A6893D9D-3448-2F44-8989-1A615B2B24ED}" destId="{FFFF7EB9-8A14-CB42-B054-0A48E1F03757}" srcOrd="0" destOrd="0" presId="urn:microsoft.com/office/officeart/2008/layout/VerticalCurvedList"/>
    <dgm:cxn modelId="{D2198723-8C62-F246-BF27-EEA54C5FDF4D}" type="presParOf" srcId="{FFFF7EB9-8A14-CB42-B054-0A48E1F03757}" destId="{81A6218B-8429-6044-B7D0-1958616CE0BA}" srcOrd="0" destOrd="0" presId="urn:microsoft.com/office/officeart/2008/layout/VerticalCurvedList"/>
    <dgm:cxn modelId="{279C78D6-0AAD-0D40-8E83-E9789B6D26E8}" type="presParOf" srcId="{FFFF7EB9-8A14-CB42-B054-0A48E1F03757}" destId="{3A5E8C8A-08F9-E349-AD26-92FA797E60D9}" srcOrd="1" destOrd="0" presId="urn:microsoft.com/office/officeart/2008/layout/VerticalCurvedList"/>
    <dgm:cxn modelId="{D252E18F-3E27-0D42-9CC6-3C78BE2AD8A9}" type="presParOf" srcId="{FFFF7EB9-8A14-CB42-B054-0A48E1F03757}" destId="{3C9EE4BC-AC15-7C4C-ACF8-B209F6BFBF86}" srcOrd="2" destOrd="0" presId="urn:microsoft.com/office/officeart/2008/layout/VerticalCurvedList"/>
    <dgm:cxn modelId="{F81FACFD-4086-0F43-9212-F5FA6695E6FB}" type="presParOf" srcId="{FFFF7EB9-8A14-CB42-B054-0A48E1F03757}" destId="{B881316D-EC13-094F-8330-481998F2DADA}" srcOrd="3" destOrd="0" presId="urn:microsoft.com/office/officeart/2008/layout/VerticalCurvedList"/>
    <dgm:cxn modelId="{8FDD5CED-C6BD-FF4F-8244-80414F170B45}" type="presParOf" srcId="{A6893D9D-3448-2F44-8989-1A615B2B24ED}" destId="{0F553FBC-A2F4-1445-9B63-D1FE8F5DECA3}" srcOrd="1" destOrd="0" presId="urn:microsoft.com/office/officeart/2008/layout/VerticalCurvedList"/>
    <dgm:cxn modelId="{8EEAD359-6D85-2F47-8C3C-A5B33B2ECD95}" type="presParOf" srcId="{A6893D9D-3448-2F44-8989-1A615B2B24ED}" destId="{13AD66EB-5917-E342-A458-7FA7545B2841}" srcOrd="2" destOrd="0" presId="urn:microsoft.com/office/officeart/2008/layout/VerticalCurvedList"/>
    <dgm:cxn modelId="{7941F85A-EBFE-BE4A-A989-60C1F98E0B04}" type="presParOf" srcId="{13AD66EB-5917-E342-A458-7FA7545B2841}" destId="{C552A6B2-1A45-7645-BC96-1FA398B6D45A}" srcOrd="0" destOrd="0" presId="urn:microsoft.com/office/officeart/2008/layout/VerticalCurvedList"/>
    <dgm:cxn modelId="{2EC6AB79-5078-2C47-96E3-C0C9D616C055}" type="presParOf" srcId="{A6893D9D-3448-2F44-8989-1A615B2B24ED}" destId="{1FE92753-D99A-334C-9FD8-AE7C8E379067}" srcOrd="3" destOrd="0" presId="urn:microsoft.com/office/officeart/2008/layout/VerticalCurvedList"/>
    <dgm:cxn modelId="{8993E53D-3DFF-FF45-A29A-B62ADA9E16C2}" type="presParOf" srcId="{A6893D9D-3448-2F44-8989-1A615B2B24ED}" destId="{64A10F76-BD3E-9F44-9440-25E151B0CA10}" srcOrd="4" destOrd="0" presId="urn:microsoft.com/office/officeart/2008/layout/VerticalCurvedList"/>
    <dgm:cxn modelId="{3A5BC22D-207D-214F-8AA9-E3E0CB8C9F27}" type="presParOf" srcId="{64A10F76-BD3E-9F44-9440-25E151B0CA10}" destId="{94D8840E-451A-2248-A962-EB9129D2301F}" srcOrd="0" destOrd="0" presId="urn:microsoft.com/office/officeart/2008/layout/VerticalCurvedList"/>
    <dgm:cxn modelId="{CCE1FCF4-5C63-B84E-A187-FAA789D42A9F}" type="presParOf" srcId="{A6893D9D-3448-2F44-8989-1A615B2B24ED}" destId="{8D371425-3A52-8C47-A99F-2C9C4662EFFF}" srcOrd="5" destOrd="0" presId="urn:microsoft.com/office/officeart/2008/layout/VerticalCurvedList"/>
    <dgm:cxn modelId="{FC6FD35D-1AA7-A447-9787-2A2CB694B3F6}" type="presParOf" srcId="{A6893D9D-3448-2F44-8989-1A615B2B24ED}" destId="{C45826C4-8611-8342-83EF-6964B051C197}" srcOrd="6" destOrd="0" presId="urn:microsoft.com/office/officeart/2008/layout/VerticalCurvedList"/>
    <dgm:cxn modelId="{391C049A-3EA3-C641-BCC8-EA1FEE198669}" type="presParOf" srcId="{C45826C4-8611-8342-83EF-6964B051C197}" destId="{880C099A-C1CD-1944-AE49-66CB4C66D95F}" srcOrd="0" destOrd="0" presId="urn:microsoft.com/office/officeart/2008/layout/VerticalCurvedList"/>
    <dgm:cxn modelId="{0A90F72D-5500-4D4E-B885-9DAEBCB0752C}" type="presParOf" srcId="{A6893D9D-3448-2F44-8989-1A615B2B24ED}" destId="{72BBBCE2-92BD-224B-9248-7C84C5003717}" srcOrd="7" destOrd="0" presId="urn:microsoft.com/office/officeart/2008/layout/VerticalCurvedList"/>
    <dgm:cxn modelId="{9F44A145-AC2A-604B-BD9D-026931619583}" type="presParOf" srcId="{A6893D9D-3448-2F44-8989-1A615B2B24ED}" destId="{B0703F78-4F74-F945-AA42-1388EBFFE44D}" srcOrd="8" destOrd="0" presId="urn:microsoft.com/office/officeart/2008/layout/VerticalCurvedList"/>
    <dgm:cxn modelId="{6C70393A-3C4E-3A4E-899D-77D7E9EA79D0}" type="presParOf" srcId="{B0703F78-4F74-F945-AA42-1388EBFFE44D}" destId="{4CB131F7-CB61-1844-A915-59853AB3C51E}" srcOrd="0" destOrd="0" presId="urn:microsoft.com/office/officeart/2008/layout/VerticalCurvedList"/>
    <dgm:cxn modelId="{9025AF0E-A81D-C44C-BFCD-2CA431C8743D}" type="presParOf" srcId="{A6893D9D-3448-2F44-8989-1A615B2B24ED}" destId="{F6FF7F50-0275-2446-B1D8-906C9B1E41A2}" srcOrd="9" destOrd="0" presId="urn:microsoft.com/office/officeart/2008/layout/VerticalCurvedList"/>
    <dgm:cxn modelId="{73C23565-52E1-7340-9530-0FFFFF23AE62}" type="presParOf" srcId="{A6893D9D-3448-2F44-8989-1A615B2B24ED}" destId="{F97DA46E-5252-004A-9B9C-37C5D985D7B8}" srcOrd="10" destOrd="0" presId="urn:microsoft.com/office/officeart/2008/layout/VerticalCurvedList"/>
    <dgm:cxn modelId="{AFD759F8-9BCA-434C-9CAA-D3BAD52E7338}" type="presParOf" srcId="{F97DA46E-5252-004A-9B9C-37C5D985D7B8}" destId="{F2C6774A-7A54-4E49-B838-FB30FA281E41}" srcOrd="0" destOrd="0" presId="urn:microsoft.com/office/officeart/2008/layout/VerticalCurvedList"/>
    <dgm:cxn modelId="{2B926690-00BD-5D4A-AE93-D691B5E84F0A}" type="presParOf" srcId="{A6893D9D-3448-2F44-8989-1A615B2B24ED}" destId="{3F9E1C55-64FB-AF48-9871-D46A8A756474}" srcOrd="11" destOrd="0" presId="urn:microsoft.com/office/officeart/2008/layout/VerticalCurvedList"/>
    <dgm:cxn modelId="{ECF857B1-229E-9D4A-9ECD-1C0EBE52861D}" type="presParOf" srcId="{A6893D9D-3448-2F44-8989-1A615B2B24ED}" destId="{950491F7-F992-DD4E-930D-7F6D927D8BB2}" srcOrd="12" destOrd="0" presId="urn:microsoft.com/office/officeart/2008/layout/VerticalCurvedList"/>
    <dgm:cxn modelId="{10DAC0C8-B507-5044-B139-080EAB8513C4}" type="presParOf" srcId="{950491F7-F992-DD4E-930D-7F6D927D8BB2}" destId="{38A0ADB4-034A-7D4F-B394-9025B5C82683}" srcOrd="0" destOrd="0" presId="urn:microsoft.com/office/officeart/2008/layout/VerticalCurvedList"/>
    <dgm:cxn modelId="{7D4636CE-9AF0-4F49-AEE1-1845C6FE1EEC}" type="presParOf" srcId="{A6893D9D-3448-2F44-8989-1A615B2B24ED}" destId="{4EC786C6-919F-D346-A8E9-80A0E1BE6239}" srcOrd="13" destOrd="0" presId="urn:microsoft.com/office/officeart/2008/layout/VerticalCurvedList"/>
    <dgm:cxn modelId="{6372B084-8DF3-F94E-B69D-09F16103FDF9}" type="presParOf" srcId="{A6893D9D-3448-2F44-8989-1A615B2B24ED}" destId="{21FD1FA8-4C61-F248-962F-FEE222DFE0AE}" srcOrd="14" destOrd="0" presId="urn:microsoft.com/office/officeart/2008/layout/VerticalCurvedList"/>
    <dgm:cxn modelId="{43E3CF78-DE5A-B147-BDE6-3C0515691B24}" type="presParOf" srcId="{21FD1FA8-4C61-F248-962F-FEE222DFE0AE}" destId="{32FBB2F3-3D5A-9044-A972-0104AD7C44A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688F94-C0BC-6848-9BAD-F8A99E0C7C46}" type="doc">
      <dgm:prSet loTypeId="urn:microsoft.com/office/officeart/2005/8/layout/lProcess3" loCatId="" qsTypeId="urn:microsoft.com/office/officeart/2005/8/quickstyle/simple1" qsCatId="simple" csTypeId="urn:microsoft.com/office/officeart/2005/8/colors/colorful4" csCatId="colorful" phldr="1"/>
      <dgm:spPr/>
      <dgm:t>
        <a:bodyPr/>
        <a:lstStyle/>
        <a:p>
          <a:endParaRPr lang="en-US"/>
        </a:p>
      </dgm:t>
    </dgm:pt>
    <dgm:pt modelId="{CDBCD54B-228B-A643-822B-A4D8C67CEB4B}">
      <dgm:prSet phldrT="[Text]"/>
      <dgm:spPr/>
      <dgm:t>
        <a:bodyPr/>
        <a:lstStyle/>
        <a:p>
          <a:r>
            <a:rPr lang="en-US" dirty="0"/>
            <a:t>EoE</a:t>
          </a:r>
        </a:p>
      </dgm:t>
    </dgm:pt>
    <dgm:pt modelId="{18013992-5D23-084B-A85C-8303A9484546}" type="parTrans" cxnId="{17787BD5-927E-A74D-8D76-3EF4E2D6B8BA}">
      <dgm:prSet/>
      <dgm:spPr/>
      <dgm:t>
        <a:bodyPr/>
        <a:lstStyle/>
        <a:p>
          <a:endParaRPr lang="en-US"/>
        </a:p>
      </dgm:t>
    </dgm:pt>
    <dgm:pt modelId="{D8A5BC47-1406-1949-8371-6329F1645A70}" type="sibTrans" cxnId="{17787BD5-927E-A74D-8D76-3EF4E2D6B8BA}">
      <dgm:prSet/>
      <dgm:spPr/>
      <dgm:t>
        <a:bodyPr/>
        <a:lstStyle/>
        <a:p>
          <a:endParaRPr lang="en-US"/>
        </a:p>
      </dgm:t>
    </dgm:pt>
    <dgm:pt modelId="{EA3A8348-2685-B64E-A307-79A5719A98A9}">
      <dgm:prSet phldrT="[Text]"/>
      <dgm:spPr/>
      <dgm:t>
        <a:bodyPr/>
        <a:lstStyle/>
        <a:p>
          <a:r>
            <a:rPr lang="en-US" dirty="0" err="1"/>
            <a:t>EoG</a:t>
          </a:r>
          <a:endParaRPr lang="en-US" dirty="0"/>
        </a:p>
      </dgm:t>
    </dgm:pt>
    <dgm:pt modelId="{24AFD1FC-AB68-E148-B2AA-9EB58AFF9E98}" type="parTrans" cxnId="{7A59915E-3ECA-D548-A138-3207B54F24B0}">
      <dgm:prSet/>
      <dgm:spPr/>
      <dgm:t>
        <a:bodyPr/>
        <a:lstStyle/>
        <a:p>
          <a:endParaRPr lang="en-US"/>
        </a:p>
      </dgm:t>
    </dgm:pt>
    <dgm:pt modelId="{F809D9D8-902F-1F49-992C-160C9FB9EF3A}" type="sibTrans" cxnId="{7A59915E-3ECA-D548-A138-3207B54F24B0}">
      <dgm:prSet/>
      <dgm:spPr/>
      <dgm:t>
        <a:bodyPr/>
        <a:lstStyle/>
        <a:p>
          <a:endParaRPr lang="en-US"/>
        </a:p>
      </dgm:t>
    </dgm:pt>
    <dgm:pt modelId="{3DB81A40-4A80-8F49-8AB3-86B9620B1D48}">
      <dgm:prSet phldrT="[Text]"/>
      <dgm:spPr/>
      <dgm:t>
        <a:bodyPr/>
        <a:lstStyle/>
        <a:p>
          <a:r>
            <a:rPr lang="en-US" dirty="0" err="1"/>
            <a:t>EoN</a:t>
          </a:r>
          <a:endParaRPr lang="en-US" dirty="0"/>
        </a:p>
      </dgm:t>
    </dgm:pt>
    <dgm:pt modelId="{865F379C-95CA-E94A-B7AC-C7BBC8A1F3C2}" type="parTrans" cxnId="{C387CE42-A28C-D14A-A9C3-76F90EA77CC9}">
      <dgm:prSet/>
      <dgm:spPr/>
      <dgm:t>
        <a:bodyPr/>
        <a:lstStyle/>
        <a:p>
          <a:endParaRPr lang="en-US"/>
        </a:p>
      </dgm:t>
    </dgm:pt>
    <dgm:pt modelId="{23BC2C93-C622-CE46-A075-5278275483B7}" type="sibTrans" cxnId="{C387CE42-A28C-D14A-A9C3-76F90EA77CC9}">
      <dgm:prSet/>
      <dgm:spPr/>
      <dgm:t>
        <a:bodyPr/>
        <a:lstStyle/>
        <a:p>
          <a:endParaRPr lang="en-US"/>
        </a:p>
      </dgm:t>
    </dgm:pt>
    <dgm:pt modelId="{6BF7E184-3B6A-D040-AD3B-C25ADA17848C}">
      <dgm:prSet phldrT="[Text]"/>
      <dgm:spPr/>
      <dgm:t>
        <a:bodyPr/>
        <a:lstStyle/>
        <a:p>
          <a:r>
            <a:rPr lang="it-IT" dirty="0"/>
            <a:t>Nausea, </a:t>
          </a:r>
          <a:r>
            <a:rPr lang="it-IT" dirty="0" err="1"/>
            <a:t>vomiting</a:t>
          </a:r>
          <a:r>
            <a:rPr lang="it-IT" dirty="0"/>
            <a:t>, </a:t>
          </a:r>
          <a:r>
            <a:rPr lang="it-IT" dirty="0" err="1"/>
            <a:t>abdominal</a:t>
          </a:r>
          <a:r>
            <a:rPr lang="it-IT" dirty="0"/>
            <a:t> </a:t>
          </a:r>
          <a:r>
            <a:rPr lang="it-IT" dirty="0" err="1"/>
            <a:t>pain</a:t>
          </a:r>
          <a:r>
            <a:rPr lang="it-IT" dirty="0"/>
            <a:t>, </a:t>
          </a:r>
          <a:r>
            <a:rPr lang="it-IT" dirty="0" err="1"/>
            <a:t>diarrhea</a:t>
          </a:r>
          <a:r>
            <a:rPr lang="it-IT" dirty="0"/>
            <a:t>, </a:t>
          </a:r>
          <a:r>
            <a:rPr lang="it-IT" dirty="0" err="1"/>
            <a:t>failure</a:t>
          </a:r>
          <a:r>
            <a:rPr lang="it-IT" dirty="0"/>
            <a:t> to </a:t>
          </a:r>
          <a:r>
            <a:rPr lang="it-IT" dirty="0" err="1"/>
            <a:t>thrive</a:t>
          </a:r>
          <a:r>
            <a:rPr lang="it-IT" dirty="0"/>
            <a:t> or </a:t>
          </a:r>
          <a:r>
            <a:rPr lang="it-IT" dirty="0" err="1"/>
            <a:t>weight</a:t>
          </a:r>
          <a:r>
            <a:rPr lang="it-IT" dirty="0"/>
            <a:t> </a:t>
          </a:r>
          <a:r>
            <a:rPr lang="it-IT" dirty="0" err="1"/>
            <a:t>loss</a:t>
          </a:r>
          <a:r>
            <a:rPr lang="it-IT" dirty="0"/>
            <a:t>, </a:t>
          </a:r>
          <a:r>
            <a:rPr lang="it-IT" dirty="0" err="1"/>
            <a:t>protein</a:t>
          </a:r>
          <a:r>
            <a:rPr lang="it-IT" dirty="0"/>
            <a:t> </a:t>
          </a:r>
          <a:r>
            <a:rPr lang="it-IT" dirty="0" err="1"/>
            <a:t>loss</a:t>
          </a:r>
          <a:r>
            <a:rPr lang="it-IT" dirty="0"/>
            <a:t> or GI </a:t>
          </a:r>
          <a:r>
            <a:rPr lang="it-IT" dirty="0" err="1"/>
            <a:t>bleeding</a:t>
          </a:r>
          <a:r>
            <a:rPr lang="it-IT" dirty="0"/>
            <a:t> (</a:t>
          </a:r>
          <a:r>
            <a:rPr lang="it-IT" dirty="0" err="1"/>
            <a:t>mucosal</a:t>
          </a:r>
          <a:r>
            <a:rPr lang="it-IT" dirty="0"/>
            <a:t> </a:t>
          </a:r>
          <a:r>
            <a:rPr lang="it-IT" dirty="0" err="1"/>
            <a:t>involvement</a:t>
          </a:r>
          <a:r>
            <a:rPr lang="it-IT" dirty="0"/>
            <a:t>); </a:t>
          </a:r>
          <a:r>
            <a:rPr lang="it-IT" dirty="0" err="1"/>
            <a:t>obstructive</a:t>
          </a:r>
          <a:r>
            <a:rPr lang="it-IT" dirty="0"/>
            <a:t> </a:t>
          </a:r>
          <a:r>
            <a:rPr lang="it-IT" dirty="0" err="1"/>
            <a:t>symptoms</a:t>
          </a:r>
          <a:r>
            <a:rPr lang="it-IT" dirty="0"/>
            <a:t>, </a:t>
          </a:r>
          <a:r>
            <a:rPr lang="it-IT" dirty="0" err="1"/>
            <a:t>intussusception</a:t>
          </a:r>
          <a:r>
            <a:rPr lang="it-IT" dirty="0"/>
            <a:t>, </a:t>
          </a:r>
          <a:r>
            <a:rPr lang="it-IT" dirty="0" err="1"/>
            <a:t>perforation</a:t>
          </a:r>
          <a:r>
            <a:rPr lang="it-IT" dirty="0"/>
            <a:t> (</a:t>
          </a:r>
          <a:r>
            <a:rPr lang="it-IT" dirty="0" err="1"/>
            <a:t>muscular</a:t>
          </a:r>
          <a:r>
            <a:rPr lang="it-IT" dirty="0"/>
            <a:t> </a:t>
          </a:r>
          <a:r>
            <a:rPr lang="it-IT" dirty="0" err="1"/>
            <a:t>involvement</a:t>
          </a:r>
          <a:r>
            <a:rPr lang="it-IT" dirty="0"/>
            <a:t>); </a:t>
          </a:r>
          <a:r>
            <a:rPr lang="it-IT" dirty="0" err="1"/>
            <a:t>abdominal</a:t>
          </a:r>
          <a:r>
            <a:rPr lang="it-IT" dirty="0"/>
            <a:t> </a:t>
          </a:r>
          <a:r>
            <a:rPr lang="it-IT" dirty="0" err="1"/>
            <a:t>distention</a:t>
          </a:r>
          <a:r>
            <a:rPr lang="it-IT" dirty="0"/>
            <a:t>, </a:t>
          </a:r>
          <a:r>
            <a:rPr lang="it-IT" dirty="0" err="1"/>
            <a:t>ascites</a:t>
          </a:r>
          <a:r>
            <a:rPr lang="it-IT" dirty="0"/>
            <a:t> (</a:t>
          </a:r>
          <a:r>
            <a:rPr lang="it-IT" dirty="0" err="1"/>
            <a:t>serosal</a:t>
          </a:r>
          <a:r>
            <a:rPr lang="it-IT" dirty="0"/>
            <a:t> </a:t>
          </a:r>
          <a:r>
            <a:rPr lang="it-IT" dirty="0" err="1"/>
            <a:t>involvement</a:t>
          </a:r>
          <a:r>
            <a:rPr lang="it-IT" dirty="0"/>
            <a:t>)</a:t>
          </a:r>
          <a:endParaRPr lang="en-US" dirty="0"/>
        </a:p>
      </dgm:t>
    </dgm:pt>
    <dgm:pt modelId="{AF508FC6-4EB2-C947-919F-6F4F09C6F1F9}" type="parTrans" cxnId="{8FDEE356-957E-9742-9D1A-86A223D3CF5E}">
      <dgm:prSet/>
      <dgm:spPr/>
      <dgm:t>
        <a:bodyPr/>
        <a:lstStyle/>
        <a:p>
          <a:endParaRPr lang="en-US"/>
        </a:p>
      </dgm:t>
    </dgm:pt>
    <dgm:pt modelId="{1470F161-B8F7-264F-A4EE-18D896B6ACEA}" type="sibTrans" cxnId="{8FDEE356-957E-9742-9D1A-86A223D3CF5E}">
      <dgm:prSet/>
      <dgm:spPr/>
      <dgm:t>
        <a:bodyPr/>
        <a:lstStyle/>
        <a:p>
          <a:endParaRPr lang="en-US"/>
        </a:p>
      </dgm:t>
    </dgm:pt>
    <dgm:pt modelId="{13A3B2DF-6F67-D548-A294-72ED6F694AC6}">
      <dgm:prSet/>
      <dgm:spPr/>
      <dgm:t>
        <a:bodyPr/>
        <a:lstStyle/>
        <a:p>
          <a:r>
            <a:rPr lang="en-US" dirty="0" err="1"/>
            <a:t>EoC</a:t>
          </a:r>
          <a:endParaRPr lang="en-US" dirty="0"/>
        </a:p>
      </dgm:t>
    </dgm:pt>
    <dgm:pt modelId="{A278E650-0553-EC45-B9AF-2B20416BD6CE}" type="parTrans" cxnId="{C42EC1FD-3FC2-4D4E-B766-4FB380E2D22D}">
      <dgm:prSet/>
      <dgm:spPr/>
      <dgm:t>
        <a:bodyPr/>
        <a:lstStyle/>
        <a:p>
          <a:endParaRPr lang="en-US"/>
        </a:p>
      </dgm:t>
    </dgm:pt>
    <dgm:pt modelId="{94BE968D-0970-2943-B7E1-2B992CD17E33}" type="sibTrans" cxnId="{C42EC1FD-3FC2-4D4E-B766-4FB380E2D22D}">
      <dgm:prSet/>
      <dgm:spPr/>
      <dgm:t>
        <a:bodyPr/>
        <a:lstStyle/>
        <a:p>
          <a:endParaRPr lang="en-US"/>
        </a:p>
      </dgm:t>
    </dgm:pt>
    <dgm:pt modelId="{F42B6B0E-CDAC-6D40-B4A8-9050C7D28BBA}">
      <dgm:prSet/>
      <dgm:spPr/>
      <dgm:t>
        <a:bodyPr/>
        <a:lstStyle/>
        <a:p>
          <a:r>
            <a:rPr lang="it-IT" dirty="0" err="1"/>
            <a:t>Abdominal</a:t>
          </a:r>
          <a:r>
            <a:rPr lang="it-IT" dirty="0"/>
            <a:t> </a:t>
          </a:r>
          <a:r>
            <a:rPr lang="it-IT" dirty="0" err="1"/>
            <a:t>pain</a:t>
          </a:r>
          <a:r>
            <a:rPr lang="it-IT" dirty="0"/>
            <a:t>, </a:t>
          </a:r>
          <a:r>
            <a:rPr lang="it-IT" dirty="0" err="1"/>
            <a:t>tenesmus</a:t>
          </a:r>
          <a:r>
            <a:rPr lang="it-IT" dirty="0"/>
            <a:t>, </a:t>
          </a:r>
          <a:r>
            <a:rPr lang="it-IT" dirty="0" err="1"/>
            <a:t>diarrhea</a:t>
          </a:r>
          <a:r>
            <a:rPr lang="it-IT" dirty="0"/>
            <a:t> with </a:t>
          </a:r>
          <a:r>
            <a:rPr lang="it-IT" dirty="0" err="1"/>
            <a:t>mucus</a:t>
          </a:r>
          <a:r>
            <a:rPr lang="it-IT" dirty="0"/>
            <a:t> and/or </a:t>
          </a:r>
          <a:r>
            <a:rPr lang="it-IT" dirty="0" err="1"/>
            <a:t>blood</a:t>
          </a:r>
          <a:r>
            <a:rPr lang="it-IT" dirty="0"/>
            <a:t> (</a:t>
          </a:r>
          <a:r>
            <a:rPr lang="it-IT" dirty="0" err="1"/>
            <a:t>mucosal</a:t>
          </a:r>
          <a:r>
            <a:rPr lang="it-IT" dirty="0"/>
            <a:t> </a:t>
          </a:r>
          <a:r>
            <a:rPr lang="it-IT" dirty="0" err="1"/>
            <a:t>involvement</a:t>
          </a:r>
          <a:r>
            <a:rPr lang="it-IT" dirty="0"/>
            <a:t>); </a:t>
          </a:r>
          <a:r>
            <a:rPr lang="it-IT" dirty="0" err="1"/>
            <a:t>volvulus</a:t>
          </a:r>
          <a:r>
            <a:rPr lang="it-IT" dirty="0"/>
            <a:t>, </a:t>
          </a:r>
          <a:r>
            <a:rPr lang="it-IT" dirty="0" err="1"/>
            <a:t>intussusception</a:t>
          </a:r>
          <a:r>
            <a:rPr lang="it-IT" dirty="0"/>
            <a:t>, </a:t>
          </a:r>
          <a:r>
            <a:rPr lang="it-IT" dirty="0" err="1"/>
            <a:t>perforation</a:t>
          </a:r>
          <a:r>
            <a:rPr lang="it-IT" dirty="0"/>
            <a:t> (</a:t>
          </a:r>
          <a:r>
            <a:rPr lang="it-IT" dirty="0" err="1"/>
            <a:t>transmural</a:t>
          </a:r>
          <a:r>
            <a:rPr lang="it-IT" dirty="0"/>
            <a:t> </a:t>
          </a:r>
          <a:r>
            <a:rPr lang="it-IT" dirty="0" err="1"/>
            <a:t>involvement</a:t>
          </a:r>
          <a:r>
            <a:rPr lang="it-IT" dirty="0"/>
            <a:t>)</a:t>
          </a:r>
          <a:endParaRPr lang="en-US" dirty="0"/>
        </a:p>
      </dgm:t>
    </dgm:pt>
    <dgm:pt modelId="{7CE302AE-2607-3946-808B-3CCB19BA4310}" type="parTrans" cxnId="{0C4D1DD4-66B5-B640-A549-4038B7643C5A}">
      <dgm:prSet/>
      <dgm:spPr/>
      <dgm:t>
        <a:bodyPr/>
        <a:lstStyle/>
        <a:p>
          <a:endParaRPr lang="en-US"/>
        </a:p>
      </dgm:t>
    </dgm:pt>
    <dgm:pt modelId="{95C0DED2-C63A-5A48-9EB7-975DD4870F19}" type="sibTrans" cxnId="{0C4D1DD4-66B5-B640-A549-4038B7643C5A}">
      <dgm:prSet/>
      <dgm:spPr/>
      <dgm:t>
        <a:bodyPr/>
        <a:lstStyle/>
        <a:p>
          <a:endParaRPr lang="en-US"/>
        </a:p>
      </dgm:t>
    </dgm:pt>
    <dgm:pt modelId="{CAA6E1FE-C675-AB45-AF93-19BFC9E71370}">
      <dgm:prSet/>
      <dgm:spPr/>
      <dgm:t>
        <a:bodyPr/>
        <a:lstStyle/>
        <a:p>
          <a:r>
            <a:rPr lang="en" dirty="0"/>
            <a:t>failure to thrive (children), dysphagia, food impaction, </a:t>
          </a:r>
          <a:r>
            <a:rPr lang="en" dirty="0" err="1"/>
            <a:t>omiting</a:t>
          </a:r>
          <a:r>
            <a:rPr lang="en" dirty="0"/>
            <a:t>, GERD-like symptoms</a:t>
          </a:r>
          <a:endParaRPr lang="en-US" dirty="0"/>
        </a:p>
      </dgm:t>
    </dgm:pt>
    <dgm:pt modelId="{28CD78B7-F274-8D48-9A90-B4BEBC48E341}" type="parTrans" cxnId="{929C00F9-47C2-4448-9C8F-C26E07F89E77}">
      <dgm:prSet/>
      <dgm:spPr/>
      <dgm:t>
        <a:bodyPr/>
        <a:lstStyle/>
        <a:p>
          <a:endParaRPr lang="en-US"/>
        </a:p>
      </dgm:t>
    </dgm:pt>
    <dgm:pt modelId="{68DA4C0E-D896-CC4A-A5CE-C7D33ECFE938}" type="sibTrans" cxnId="{929C00F9-47C2-4448-9C8F-C26E07F89E77}">
      <dgm:prSet/>
      <dgm:spPr/>
      <dgm:t>
        <a:bodyPr/>
        <a:lstStyle/>
        <a:p>
          <a:endParaRPr lang="en-US"/>
        </a:p>
      </dgm:t>
    </dgm:pt>
    <dgm:pt modelId="{4242272D-EA2C-0845-988A-52DB82509ABB}">
      <dgm:prSet/>
      <dgm:spPr/>
      <dgm:t>
        <a:bodyPr/>
        <a:lstStyle/>
        <a:p>
          <a:r>
            <a:rPr lang="it-IT" dirty="0"/>
            <a:t>Nausea, </a:t>
          </a:r>
          <a:r>
            <a:rPr lang="it-IT" dirty="0" err="1"/>
            <a:t>vomiting</a:t>
          </a:r>
          <a:r>
            <a:rPr lang="it-IT" dirty="0"/>
            <a:t>, </a:t>
          </a:r>
          <a:r>
            <a:rPr lang="it-IT" dirty="0" err="1"/>
            <a:t>retrosternal</a:t>
          </a:r>
          <a:r>
            <a:rPr lang="it-IT" dirty="0"/>
            <a:t> or </a:t>
          </a:r>
          <a:r>
            <a:rPr lang="it-IT" dirty="0" err="1"/>
            <a:t>gastric</a:t>
          </a:r>
          <a:r>
            <a:rPr lang="it-IT" dirty="0"/>
            <a:t> </a:t>
          </a:r>
          <a:r>
            <a:rPr lang="it-IT" dirty="0" err="1"/>
            <a:t>pain</a:t>
          </a:r>
          <a:r>
            <a:rPr lang="it-IT" dirty="0"/>
            <a:t>, </a:t>
          </a:r>
          <a:r>
            <a:rPr lang="it-IT" dirty="0" err="1"/>
            <a:t>dyspepsia</a:t>
          </a:r>
          <a:r>
            <a:rPr lang="it-IT" dirty="0"/>
            <a:t>, </a:t>
          </a:r>
          <a:r>
            <a:rPr lang="it-IT" dirty="0" err="1"/>
            <a:t>hematemesis</a:t>
          </a:r>
          <a:r>
            <a:rPr lang="it-IT" dirty="0"/>
            <a:t>/</a:t>
          </a:r>
          <a:r>
            <a:rPr lang="it-IT" dirty="0" err="1"/>
            <a:t>melaena</a:t>
          </a:r>
          <a:r>
            <a:rPr lang="it-IT" dirty="0"/>
            <a:t> (</a:t>
          </a:r>
          <a:r>
            <a:rPr lang="it-IT" dirty="0" err="1"/>
            <a:t>mucosal</a:t>
          </a:r>
          <a:r>
            <a:rPr lang="it-IT" dirty="0"/>
            <a:t> </a:t>
          </a:r>
          <a:r>
            <a:rPr lang="it-IT" dirty="0" err="1"/>
            <a:t>involvement</a:t>
          </a:r>
          <a:r>
            <a:rPr lang="it-IT" dirty="0"/>
            <a:t>), outlet </a:t>
          </a:r>
          <a:r>
            <a:rPr lang="it-IT" dirty="0" err="1"/>
            <a:t>obstruction</a:t>
          </a:r>
          <a:r>
            <a:rPr lang="it-IT" dirty="0"/>
            <a:t> </a:t>
          </a:r>
          <a:r>
            <a:rPr lang="it-IT" dirty="0" err="1"/>
            <a:t>mimicking</a:t>
          </a:r>
          <a:r>
            <a:rPr lang="it-IT" dirty="0"/>
            <a:t> </a:t>
          </a:r>
          <a:r>
            <a:rPr lang="it-IT" dirty="0" err="1"/>
            <a:t>pyloric</a:t>
          </a:r>
          <a:r>
            <a:rPr lang="it-IT" dirty="0"/>
            <a:t> </a:t>
          </a:r>
          <a:r>
            <a:rPr lang="it-IT" dirty="0" err="1"/>
            <a:t>stenosis</a:t>
          </a:r>
          <a:r>
            <a:rPr lang="it-IT" dirty="0"/>
            <a:t> (</a:t>
          </a:r>
          <a:r>
            <a:rPr lang="it-IT" dirty="0" err="1"/>
            <a:t>muscular</a:t>
          </a:r>
          <a:r>
            <a:rPr lang="it-IT" dirty="0"/>
            <a:t> </a:t>
          </a:r>
          <a:r>
            <a:rPr lang="it-IT" dirty="0" err="1"/>
            <a:t>involvement</a:t>
          </a:r>
          <a:r>
            <a:rPr lang="it-IT" dirty="0"/>
            <a:t>)</a:t>
          </a:r>
          <a:endParaRPr lang="en-US" dirty="0"/>
        </a:p>
      </dgm:t>
    </dgm:pt>
    <dgm:pt modelId="{F69FA36E-26B7-B145-B46B-BCEAB63D7A23}" type="parTrans" cxnId="{6F8C2CA7-8C51-A443-B7B2-75D4B30ABAB0}">
      <dgm:prSet/>
      <dgm:spPr/>
      <dgm:t>
        <a:bodyPr/>
        <a:lstStyle/>
        <a:p>
          <a:endParaRPr lang="en-US"/>
        </a:p>
      </dgm:t>
    </dgm:pt>
    <dgm:pt modelId="{7B66EB0B-F630-754F-91D2-21B37A2CCE9C}" type="sibTrans" cxnId="{6F8C2CA7-8C51-A443-B7B2-75D4B30ABAB0}">
      <dgm:prSet/>
      <dgm:spPr/>
      <dgm:t>
        <a:bodyPr/>
        <a:lstStyle/>
        <a:p>
          <a:endParaRPr lang="en-US"/>
        </a:p>
      </dgm:t>
    </dgm:pt>
    <dgm:pt modelId="{5A1C892E-E83C-CB4C-95E2-2220AD42271F}" type="pres">
      <dgm:prSet presAssocID="{E7688F94-C0BC-6848-9BAD-F8A99E0C7C46}" presName="Name0" presStyleCnt="0">
        <dgm:presLayoutVars>
          <dgm:chPref val="3"/>
          <dgm:dir/>
          <dgm:animLvl val="lvl"/>
          <dgm:resizeHandles/>
        </dgm:presLayoutVars>
      </dgm:prSet>
      <dgm:spPr/>
    </dgm:pt>
    <dgm:pt modelId="{AA1DD3C5-544C-1447-BC2A-50F49A1402A4}" type="pres">
      <dgm:prSet presAssocID="{CDBCD54B-228B-A643-822B-A4D8C67CEB4B}" presName="horFlow" presStyleCnt="0"/>
      <dgm:spPr/>
    </dgm:pt>
    <dgm:pt modelId="{60E11374-1491-C049-8450-7DE2C1FB0814}" type="pres">
      <dgm:prSet presAssocID="{CDBCD54B-228B-A643-822B-A4D8C67CEB4B}" presName="bigChev" presStyleLbl="node1" presStyleIdx="0" presStyleCnt="4"/>
      <dgm:spPr/>
    </dgm:pt>
    <dgm:pt modelId="{84B1BE97-D77E-B642-A3C5-A90F32E33583}" type="pres">
      <dgm:prSet presAssocID="{28CD78B7-F274-8D48-9A90-B4BEBC48E341}" presName="parTrans" presStyleCnt="0"/>
      <dgm:spPr/>
    </dgm:pt>
    <dgm:pt modelId="{E984852C-A914-3549-B20A-C9D71AF49D47}" type="pres">
      <dgm:prSet presAssocID="{CAA6E1FE-C675-AB45-AF93-19BFC9E71370}" presName="node" presStyleLbl="alignAccFollowNode1" presStyleIdx="0" presStyleCnt="4" custScaleX="238199">
        <dgm:presLayoutVars>
          <dgm:bulletEnabled val="1"/>
        </dgm:presLayoutVars>
      </dgm:prSet>
      <dgm:spPr/>
    </dgm:pt>
    <dgm:pt modelId="{4752EB92-8421-054B-A090-B2E6778942C8}" type="pres">
      <dgm:prSet presAssocID="{CDBCD54B-228B-A643-822B-A4D8C67CEB4B}" presName="vSp" presStyleCnt="0"/>
      <dgm:spPr/>
    </dgm:pt>
    <dgm:pt modelId="{41EB498C-8C3E-DF4B-BFBB-0E82A9CCBC48}" type="pres">
      <dgm:prSet presAssocID="{EA3A8348-2685-B64E-A307-79A5719A98A9}" presName="horFlow" presStyleCnt="0"/>
      <dgm:spPr/>
    </dgm:pt>
    <dgm:pt modelId="{0713B20F-628C-2640-81D9-228387554A53}" type="pres">
      <dgm:prSet presAssocID="{EA3A8348-2685-B64E-A307-79A5719A98A9}" presName="bigChev" presStyleLbl="node1" presStyleIdx="1" presStyleCnt="4"/>
      <dgm:spPr/>
    </dgm:pt>
    <dgm:pt modelId="{BF9C2B43-57A3-7F42-AAE0-AD8EE8909204}" type="pres">
      <dgm:prSet presAssocID="{F69FA36E-26B7-B145-B46B-BCEAB63D7A23}" presName="parTrans" presStyleCnt="0"/>
      <dgm:spPr/>
    </dgm:pt>
    <dgm:pt modelId="{AF5C8696-6BF3-0740-813D-BB7CA851490C}" type="pres">
      <dgm:prSet presAssocID="{4242272D-EA2C-0845-988A-52DB82509ABB}" presName="node" presStyleLbl="alignAccFollowNode1" presStyleIdx="1" presStyleCnt="4" custScaleX="238199">
        <dgm:presLayoutVars>
          <dgm:bulletEnabled val="1"/>
        </dgm:presLayoutVars>
      </dgm:prSet>
      <dgm:spPr/>
    </dgm:pt>
    <dgm:pt modelId="{E1936A64-D4BB-2644-97D5-CA92854F5280}" type="pres">
      <dgm:prSet presAssocID="{EA3A8348-2685-B64E-A307-79A5719A98A9}" presName="vSp" presStyleCnt="0"/>
      <dgm:spPr/>
    </dgm:pt>
    <dgm:pt modelId="{F83FD884-DECE-C04D-95C5-EFF40B08F166}" type="pres">
      <dgm:prSet presAssocID="{3DB81A40-4A80-8F49-8AB3-86B9620B1D48}" presName="horFlow" presStyleCnt="0"/>
      <dgm:spPr/>
    </dgm:pt>
    <dgm:pt modelId="{283AF3B1-45E1-8D4E-9EAF-FDBBE4022E95}" type="pres">
      <dgm:prSet presAssocID="{3DB81A40-4A80-8F49-8AB3-86B9620B1D48}" presName="bigChev" presStyleLbl="node1" presStyleIdx="2" presStyleCnt="4"/>
      <dgm:spPr/>
    </dgm:pt>
    <dgm:pt modelId="{A8BF51B0-044A-4E4B-81C8-1001D8BE4837}" type="pres">
      <dgm:prSet presAssocID="{AF508FC6-4EB2-C947-919F-6F4F09C6F1F9}" presName="parTrans" presStyleCnt="0"/>
      <dgm:spPr/>
    </dgm:pt>
    <dgm:pt modelId="{2F41E9AA-5F65-6F40-8566-70F38A5AD2E9}" type="pres">
      <dgm:prSet presAssocID="{6BF7E184-3B6A-D040-AD3B-C25ADA17848C}" presName="node" presStyleLbl="alignAccFollowNode1" presStyleIdx="2" presStyleCnt="4" custScaleX="238199">
        <dgm:presLayoutVars>
          <dgm:bulletEnabled val="1"/>
        </dgm:presLayoutVars>
      </dgm:prSet>
      <dgm:spPr/>
    </dgm:pt>
    <dgm:pt modelId="{E663F1B8-78F9-EA4A-8909-9A03A276D880}" type="pres">
      <dgm:prSet presAssocID="{3DB81A40-4A80-8F49-8AB3-86B9620B1D48}" presName="vSp" presStyleCnt="0"/>
      <dgm:spPr/>
    </dgm:pt>
    <dgm:pt modelId="{67E5B76C-80BE-3D44-879D-601CCE28DBE5}" type="pres">
      <dgm:prSet presAssocID="{13A3B2DF-6F67-D548-A294-72ED6F694AC6}" presName="horFlow" presStyleCnt="0"/>
      <dgm:spPr/>
    </dgm:pt>
    <dgm:pt modelId="{1784319D-E6E9-9D46-97FA-34DEA0C56972}" type="pres">
      <dgm:prSet presAssocID="{13A3B2DF-6F67-D548-A294-72ED6F694AC6}" presName="bigChev" presStyleLbl="node1" presStyleIdx="3" presStyleCnt="4"/>
      <dgm:spPr/>
    </dgm:pt>
    <dgm:pt modelId="{04158FD5-AF49-D147-BBB4-24DE44D4B121}" type="pres">
      <dgm:prSet presAssocID="{7CE302AE-2607-3946-808B-3CCB19BA4310}" presName="parTrans" presStyleCnt="0"/>
      <dgm:spPr/>
    </dgm:pt>
    <dgm:pt modelId="{6A75DDD3-D8FB-9843-A7B9-564FE666D7B4}" type="pres">
      <dgm:prSet presAssocID="{F42B6B0E-CDAC-6D40-B4A8-9050C7D28BBA}" presName="node" presStyleLbl="alignAccFollowNode1" presStyleIdx="3" presStyleCnt="4" custScaleX="238199">
        <dgm:presLayoutVars>
          <dgm:bulletEnabled val="1"/>
        </dgm:presLayoutVars>
      </dgm:prSet>
      <dgm:spPr/>
    </dgm:pt>
  </dgm:ptLst>
  <dgm:cxnLst>
    <dgm:cxn modelId="{5C036B10-9638-A444-B2D3-826E7EE98F22}" type="presOf" srcId="{EA3A8348-2685-B64E-A307-79A5719A98A9}" destId="{0713B20F-628C-2640-81D9-228387554A53}" srcOrd="0" destOrd="0" presId="urn:microsoft.com/office/officeart/2005/8/layout/lProcess3"/>
    <dgm:cxn modelId="{A57BD120-F948-4C43-B838-805D0D404C02}" type="presOf" srcId="{CAA6E1FE-C675-AB45-AF93-19BFC9E71370}" destId="{E984852C-A914-3549-B20A-C9D71AF49D47}" srcOrd="0" destOrd="0" presId="urn:microsoft.com/office/officeart/2005/8/layout/lProcess3"/>
    <dgm:cxn modelId="{F070B626-54CB-6B43-A9DA-C32993432C01}" type="presOf" srcId="{E7688F94-C0BC-6848-9BAD-F8A99E0C7C46}" destId="{5A1C892E-E83C-CB4C-95E2-2220AD42271F}" srcOrd="0" destOrd="0" presId="urn:microsoft.com/office/officeart/2005/8/layout/lProcess3"/>
    <dgm:cxn modelId="{99F4353A-C389-A041-B2E2-9A6980C63E70}" type="presOf" srcId="{4242272D-EA2C-0845-988A-52DB82509ABB}" destId="{AF5C8696-6BF3-0740-813D-BB7CA851490C}" srcOrd="0" destOrd="0" presId="urn:microsoft.com/office/officeart/2005/8/layout/lProcess3"/>
    <dgm:cxn modelId="{7A59915E-3ECA-D548-A138-3207B54F24B0}" srcId="{E7688F94-C0BC-6848-9BAD-F8A99E0C7C46}" destId="{EA3A8348-2685-B64E-A307-79A5719A98A9}" srcOrd="1" destOrd="0" parTransId="{24AFD1FC-AB68-E148-B2AA-9EB58AFF9E98}" sibTransId="{F809D9D8-902F-1F49-992C-160C9FB9EF3A}"/>
    <dgm:cxn modelId="{C387CE42-A28C-D14A-A9C3-76F90EA77CC9}" srcId="{E7688F94-C0BC-6848-9BAD-F8A99E0C7C46}" destId="{3DB81A40-4A80-8F49-8AB3-86B9620B1D48}" srcOrd="2" destOrd="0" parTransId="{865F379C-95CA-E94A-B7AC-C7BBC8A1F3C2}" sibTransId="{23BC2C93-C622-CE46-A075-5278275483B7}"/>
    <dgm:cxn modelId="{2BF5C24A-1DE5-F244-BB2F-7CD6252CC1D4}" type="presOf" srcId="{6BF7E184-3B6A-D040-AD3B-C25ADA17848C}" destId="{2F41E9AA-5F65-6F40-8566-70F38A5AD2E9}" srcOrd="0" destOrd="0" presId="urn:microsoft.com/office/officeart/2005/8/layout/lProcess3"/>
    <dgm:cxn modelId="{8FDEE356-957E-9742-9D1A-86A223D3CF5E}" srcId="{3DB81A40-4A80-8F49-8AB3-86B9620B1D48}" destId="{6BF7E184-3B6A-D040-AD3B-C25ADA17848C}" srcOrd="0" destOrd="0" parTransId="{AF508FC6-4EB2-C947-919F-6F4F09C6F1F9}" sibTransId="{1470F161-B8F7-264F-A4EE-18D896B6ACEA}"/>
    <dgm:cxn modelId="{2472E280-D265-7149-AE9E-BAA85F1CDAE6}" type="presOf" srcId="{13A3B2DF-6F67-D548-A294-72ED6F694AC6}" destId="{1784319D-E6E9-9D46-97FA-34DEA0C56972}" srcOrd="0" destOrd="0" presId="urn:microsoft.com/office/officeart/2005/8/layout/lProcess3"/>
    <dgm:cxn modelId="{E10B268B-149B-FB41-920A-E57F0E251C55}" type="presOf" srcId="{F42B6B0E-CDAC-6D40-B4A8-9050C7D28BBA}" destId="{6A75DDD3-D8FB-9843-A7B9-564FE666D7B4}" srcOrd="0" destOrd="0" presId="urn:microsoft.com/office/officeart/2005/8/layout/lProcess3"/>
    <dgm:cxn modelId="{6F8C2CA7-8C51-A443-B7B2-75D4B30ABAB0}" srcId="{EA3A8348-2685-B64E-A307-79A5719A98A9}" destId="{4242272D-EA2C-0845-988A-52DB82509ABB}" srcOrd="0" destOrd="0" parTransId="{F69FA36E-26B7-B145-B46B-BCEAB63D7A23}" sibTransId="{7B66EB0B-F630-754F-91D2-21B37A2CCE9C}"/>
    <dgm:cxn modelId="{461BD9C1-0007-CC4E-8E3A-CB65F209C000}" type="presOf" srcId="{3DB81A40-4A80-8F49-8AB3-86B9620B1D48}" destId="{283AF3B1-45E1-8D4E-9EAF-FDBBE4022E95}" srcOrd="0" destOrd="0" presId="urn:microsoft.com/office/officeart/2005/8/layout/lProcess3"/>
    <dgm:cxn modelId="{0C4D1DD4-66B5-B640-A549-4038B7643C5A}" srcId="{13A3B2DF-6F67-D548-A294-72ED6F694AC6}" destId="{F42B6B0E-CDAC-6D40-B4A8-9050C7D28BBA}" srcOrd="0" destOrd="0" parTransId="{7CE302AE-2607-3946-808B-3CCB19BA4310}" sibTransId="{95C0DED2-C63A-5A48-9EB7-975DD4870F19}"/>
    <dgm:cxn modelId="{17787BD5-927E-A74D-8D76-3EF4E2D6B8BA}" srcId="{E7688F94-C0BC-6848-9BAD-F8A99E0C7C46}" destId="{CDBCD54B-228B-A643-822B-A4D8C67CEB4B}" srcOrd="0" destOrd="0" parTransId="{18013992-5D23-084B-A85C-8303A9484546}" sibTransId="{D8A5BC47-1406-1949-8371-6329F1645A70}"/>
    <dgm:cxn modelId="{929C00F9-47C2-4448-9C8F-C26E07F89E77}" srcId="{CDBCD54B-228B-A643-822B-A4D8C67CEB4B}" destId="{CAA6E1FE-C675-AB45-AF93-19BFC9E71370}" srcOrd="0" destOrd="0" parTransId="{28CD78B7-F274-8D48-9A90-B4BEBC48E341}" sibTransId="{68DA4C0E-D896-CC4A-A5CE-C7D33ECFE938}"/>
    <dgm:cxn modelId="{43ACB4FB-51E5-2E42-98BA-87E62EF1789F}" type="presOf" srcId="{CDBCD54B-228B-A643-822B-A4D8C67CEB4B}" destId="{60E11374-1491-C049-8450-7DE2C1FB0814}" srcOrd="0" destOrd="0" presId="urn:microsoft.com/office/officeart/2005/8/layout/lProcess3"/>
    <dgm:cxn modelId="{C42EC1FD-3FC2-4D4E-B766-4FB380E2D22D}" srcId="{E7688F94-C0BC-6848-9BAD-F8A99E0C7C46}" destId="{13A3B2DF-6F67-D548-A294-72ED6F694AC6}" srcOrd="3" destOrd="0" parTransId="{A278E650-0553-EC45-B9AF-2B20416BD6CE}" sibTransId="{94BE968D-0970-2943-B7E1-2B992CD17E33}"/>
    <dgm:cxn modelId="{3F9B061A-89E7-314E-B72A-06F19B9DEA62}" type="presParOf" srcId="{5A1C892E-E83C-CB4C-95E2-2220AD42271F}" destId="{AA1DD3C5-544C-1447-BC2A-50F49A1402A4}" srcOrd="0" destOrd="0" presId="urn:microsoft.com/office/officeart/2005/8/layout/lProcess3"/>
    <dgm:cxn modelId="{2A320268-B101-4243-971B-993DED838B79}" type="presParOf" srcId="{AA1DD3C5-544C-1447-BC2A-50F49A1402A4}" destId="{60E11374-1491-C049-8450-7DE2C1FB0814}" srcOrd="0" destOrd="0" presId="urn:microsoft.com/office/officeart/2005/8/layout/lProcess3"/>
    <dgm:cxn modelId="{D159DF32-6BCC-9140-ABC6-AEB3F389AA6E}" type="presParOf" srcId="{AA1DD3C5-544C-1447-BC2A-50F49A1402A4}" destId="{84B1BE97-D77E-B642-A3C5-A90F32E33583}" srcOrd="1" destOrd="0" presId="urn:microsoft.com/office/officeart/2005/8/layout/lProcess3"/>
    <dgm:cxn modelId="{F77F185A-B53E-7746-B8FA-F901093BCEC1}" type="presParOf" srcId="{AA1DD3C5-544C-1447-BC2A-50F49A1402A4}" destId="{E984852C-A914-3549-B20A-C9D71AF49D47}" srcOrd="2" destOrd="0" presId="urn:microsoft.com/office/officeart/2005/8/layout/lProcess3"/>
    <dgm:cxn modelId="{ADD069AB-740F-8048-BB29-16238044185E}" type="presParOf" srcId="{5A1C892E-E83C-CB4C-95E2-2220AD42271F}" destId="{4752EB92-8421-054B-A090-B2E6778942C8}" srcOrd="1" destOrd="0" presId="urn:microsoft.com/office/officeart/2005/8/layout/lProcess3"/>
    <dgm:cxn modelId="{34CB878F-A421-374E-A687-028E4EDF1311}" type="presParOf" srcId="{5A1C892E-E83C-CB4C-95E2-2220AD42271F}" destId="{41EB498C-8C3E-DF4B-BFBB-0E82A9CCBC48}" srcOrd="2" destOrd="0" presId="urn:microsoft.com/office/officeart/2005/8/layout/lProcess3"/>
    <dgm:cxn modelId="{20C77730-EE9E-1949-A8DA-F032A233C173}" type="presParOf" srcId="{41EB498C-8C3E-DF4B-BFBB-0E82A9CCBC48}" destId="{0713B20F-628C-2640-81D9-228387554A53}" srcOrd="0" destOrd="0" presId="urn:microsoft.com/office/officeart/2005/8/layout/lProcess3"/>
    <dgm:cxn modelId="{9CAF7794-BAAF-E845-9005-B46CCCCC3C6A}" type="presParOf" srcId="{41EB498C-8C3E-DF4B-BFBB-0E82A9CCBC48}" destId="{BF9C2B43-57A3-7F42-AAE0-AD8EE8909204}" srcOrd="1" destOrd="0" presId="urn:microsoft.com/office/officeart/2005/8/layout/lProcess3"/>
    <dgm:cxn modelId="{51A0A392-D6FE-FE44-9FC0-ED580AAA02FF}" type="presParOf" srcId="{41EB498C-8C3E-DF4B-BFBB-0E82A9CCBC48}" destId="{AF5C8696-6BF3-0740-813D-BB7CA851490C}" srcOrd="2" destOrd="0" presId="urn:microsoft.com/office/officeart/2005/8/layout/lProcess3"/>
    <dgm:cxn modelId="{80BD57B6-251D-3B49-BCBC-BA27C1FD173A}" type="presParOf" srcId="{5A1C892E-E83C-CB4C-95E2-2220AD42271F}" destId="{E1936A64-D4BB-2644-97D5-CA92854F5280}" srcOrd="3" destOrd="0" presId="urn:microsoft.com/office/officeart/2005/8/layout/lProcess3"/>
    <dgm:cxn modelId="{696F7F5F-C086-1C47-B9DA-BBD8F9C18410}" type="presParOf" srcId="{5A1C892E-E83C-CB4C-95E2-2220AD42271F}" destId="{F83FD884-DECE-C04D-95C5-EFF40B08F166}" srcOrd="4" destOrd="0" presId="urn:microsoft.com/office/officeart/2005/8/layout/lProcess3"/>
    <dgm:cxn modelId="{FB21F181-9C08-6B4B-ADEA-0CAB9A4551BF}" type="presParOf" srcId="{F83FD884-DECE-C04D-95C5-EFF40B08F166}" destId="{283AF3B1-45E1-8D4E-9EAF-FDBBE4022E95}" srcOrd="0" destOrd="0" presId="urn:microsoft.com/office/officeart/2005/8/layout/lProcess3"/>
    <dgm:cxn modelId="{6FCA7747-2CA8-3647-AD68-ECD9F03C5880}" type="presParOf" srcId="{F83FD884-DECE-C04D-95C5-EFF40B08F166}" destId="{A8BF51B0-044A-4E4B-81C8-1001D8BE4837}" srcOrd="1" destOrd="0" presId="urn:microsoft.com/office/officeart/2005/8/layout/lProcess3"/>
    <dgm:cxn modelId="{6DCDF2AD-8A07-A042-8E25-F8A94BB83133}" type="presParOf" srcId="{F83FD884-DECE-C04D-95C5-EFF40B08F166}" destId="{2F41E9AA-5F65-6F40-8566-70F38A5AD2E9}" srcOrd="2" destOrd="0" presId="urn:microsoft.com/office/officeart/2005/8/layout/lProcess3"/>
    <dgm:cxn modelId="{C19E8BA4-0EC9-4D45-B0F0-0363081CE0A3}" type="presParOf" srcId="{5A1C892E-E83C-CB4C-95E2-2220AD42271F}" destId="{E663F1B8-78F9-EA4A-8909-9A03A276D880}" srcOrd="5" destOrd="0" presId="urn:microsoft.com/office/officeart/2005/8/layout/lProcess3"/>
    <dgm:cxn modelId="{69B8950F-6D2F-C44F-A5D5-F387C5EFD139}" type="presParOf" srcId="{5A1C892E-E83C-CB4C-95E2-2220AD42271F}" destId="{67E5B76C-80BE-3D44-879D-601CCE28DBE5}" srcOrd="6" destOrd="0" presId="urn:microsoft.com/office/officeart/2005/8/layout/lProcess3"/>
    <dgm:cxn modelId="{58199201-B9EA-674E-87DE-8BD70BD67BA4}" type="presParOf" srcId="{67E5B76C-80BE-3D44-879D-601CCE28DBE5}" destId="{1784319D-E6E9-9D46-97FA-34DEA0C56972}" srcOrd="0" destOrd="0" presId="urn:microsoft.com/office/officeart/2005/8/layout/lProcess3"/>
    <dgm:cxn modelId="{1C08AB07-8D1B-FD47-802B-9200B1E98B65}" type="presParOf" srcId="{67E5B76C-80BE-3D44-879D-601CCE28DBE5}" destId="{04158FD5-AF49-D147-BBB4-24DE44D4B121}" srcOrd="1" destOrd="0" presId="urn:microsoft.com/office/officeart/2005/8/layout/lProcess3"/>
    <dgm:cxn modelId="{07504E45-F631-2745-8B9B-26A65E169945}" type="presParOf" srcId="{67E5B76C-80BE-3D44-879D-601CCE28DBE5}" destId="{6A75DDD3-D8FB-9843-A7B9-564FE666D7B4}"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5E8C8A-08F9-E349-AD26-92FA797E60D9}">
      <dsp:nvSpPr>
        <dsp:cNvPr id="0" name=""/>
        <dsp:cNvSpPr/>
      </dsp:nvSpPr>
      <dsp:spPr>
        <a:xfrm>
          <a:off x="-6122738" y="-937410"/>
          <a:ext cx="7293488" cy="7293488"/>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F553FBC-A2F4-1445-9B63-D1FE8F5DECA3}">
      <dsp:nvSpPr>
        <dsp:cNvPr id="0" name=""/>
        <dsp:cNvSpPr/>
      </dsp:nvSpPr>
      <dsp:spPr>
        <a:xfrm>
          <a:off x="380119" y="246332"/>
          <a:ext cx="7675541" cy="49244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35560" rIns="35560" bIns="35560" numCol="1" spcCol="1270" anchor="ctr" anchorCtr="0">
          <a:noAutofit/>
        </a:bodyPr>
        <a:lstStyle/>
        <a:p>
          <a:pPr marL="0" lvl="0" indent="0" algn="l" defTabSz="622300">
            <a:lnSpc>
              <a:spcPct val="90000"/>
            </a:lnSpc>
            <a:spcBef>
              <a:spcPct val="0"/>
            </a:spcBef>
            <a:spcAft>
              <a:spcPct val="35000"/>
            </a:spcAft>
            <a:buNone/>
          </a:pPr>
          <a:r>
            <a:rPr lang="en" sz="1400" kern="1200" dirty="0"/>
            <a:t>Rare diseases</a:t>
          </a:r>
        </a:p>
      </dsp:txBody>
      <dsp:txXfrm>
        <a:off x="380119" y="246332"/>
        <a:ext cx="7675541" cy="492448"/>
      </dsp:txXfrm>
    </dsp:sp>
    <dsp:sp modelId="{C552A6B2-1A45-7645-BC96-1FA398B6D45A}">
      <dsp:nvSpPr>
        <dsp:cNvPr id="0" name=""/>
        <dsp:cNvSpPr/>
      </dsp:nvSpPr>
      <dsp:spPr>
        <a:xfrm>
          <a:off x="72339" y="184776"/>
          <a:ext cx="615560" cy="61556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E92753-D99A-334C-9FD8-AE7C8E379067}">
      <dsp:nvSpPr>
        <dsp:cNvPr id="0" name=""/>
        <dsp:cNvSpPr/>
      </dsp:nvSpPr>
      <dsp:spPr>
        <a:xfrm>
          <a:off x="826075" y="985438"/>
          <a:ext cx="7229585" cy="49244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err="1"/>
            <a:t>Vague</a:t>
          </a:r>
          <a:r>
            <a:rPr lang="it-IT" sz="1400" kern="1200" dirty="0"/>
            <a:t> and </a:t>
          </a:r>
          <a:r>
            <a:rPr lang="it-IT" sz="1400" kern="1200" dirty="0" err="1"/>
            <a:t>nonspecific</a:t>
          </a:r>
          <a:r>
            <a:rPr lang="it-IT" sz="1400" kern="1200" dirty="0"/>
            <a:t> </a:t>
          </a:r>
          <a:r>
            <a:rPr lang="it-IT" sz="1400" kern="1200" dirty="0" err="1"/>
            <a:t>symptoms</a:t>
          </a:r>
          <a:r>
            <a:rPr lang="it-IT" sz="1400" kern="1200" dirty="0"/>
            <a:t> complicate </a:t>
          </a:r>
          <a:r>
            <a:rPr lang="it-IT" sz="1400" kern="1200" dirty="0" err="1"/>
            <a:t>recognition</a:t>
          </a:r>
          <a:endParaRPr lang="en-US" sz="1400" kern="1200" dirty="0"/>
        </a:p>
      </dsp:txBody>
      <dsp:txXfrm>
        <a:off x="826075" y="985438"/>
        <a:ext cx="7229585" cy="492448"/>
      </dsp:txXfrm>
    </dsp:sp>
    <dsp:sp modelId="{94D8840E-451A-2248-A962-EB9129D2301F}">
      <dsp:nvSpPr>
        <dsp:cNvPr id="0" name=""/>
        <dsp:cNvSpPr/>
      </dsp:nvSpPr>
      <dsp:spPr>
        <a:xfrm>
          <a:off x="518295" y="923882"/>
          <a:ext cx="615560" cy="61556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D371425-3A52-8C47-A99F-2C9C4662EFFF}">
      <dsp:nvSpPr>
        <dsp:cNvPr id="0" name=""/>
        <dsp:cNvSpPr/>
      </dsp:nvSpPr>
      <dsp:spPr>
        <a:xfrm>
          <a:off x="1070457" y="1724003"/>
          <a:ext cx="6985203" cy="49244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35560" rIns="35560" bIns="35560" numCol="1" spcCol="1270" anchor="ctr" anchorCtr="0">
          <a:noAutofit/>
        </a:bodyPr>
        <a:lstStyle/>
        <a:p>
          <a:pPr marL="0" lvl="0" indent="0" algn="l" defTabSz="622300">
            <a:lnSpc>
              <a:spcPct val="90000"/>
            </a:lnSpc>
            <a:spcBef>
              <a:spcPct val="0"/>
            </a:spcBef>
            <a:spcAft>
              <a:spcPct val="35000"/>
            </a:spcAft>
            <a:buNone/>
          </a:pPr>
          <a:r>
            <a:rPr lang="en" sz="1400" kern="1200" dirty="0"/>
            <a:t>Broad differential diagnosis increases complexity</a:t>
          </a:r>
          <a:endParaRPr lang="en-US" sz="1400" kern="1200" dirty="0"/>
        </a:p>
      </dsp:txBody>
      <dsp:txXfrm>
        <a:off x="1070457" y="1724003"/>
        <a:ext cx="6985203" cy="492448"/>
      </dsp:txXfrm>
    </dsp:sp>
    <dsp:sp modelId="{880C099A-C1CD-1944-AE49-66CB4C66D95F}">
      <dsp:nvSpPr>
        <dsp:cNvPr id="0" name=""/>
        <dsp:cNvSpPr/>
      </dsp:nvSpPr>
      <dsp:spPr>
        <a:xfrm>
          <a:off x="762677" y="1662447"/>
          <a:ext cx="615560" cy="61556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BBBCE2-92BD-224B-9248-7C84C5003717}">
      <dsp:nvSpPr>
        <dsp:cNvPr id="0" name=""/>
        <dsp:cNvSpPr/>
      </dsp:nvSpPr>
      <dsp:spPr>
        <a:xfrm>
          <a:off x="1148486" y="2463109"/>
          <a:ext cx="6907174" cy="49244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t>No </a:t>
          </a:r>
          <a:r>
            <a:rPr lang="it-IT" sz="1400" kern="1200" dirty="0" err="1"/>
            <a:t>formal</a:t>
          </a:r>
          <a:r>
            <a:rPr lang="it-IT" sz="1400" kern="1200" dirty="0"/>
            <a:t> </a:t>
          </a:r>
          <a:r>
            <a:rPr lang="it-IT" sz="1400" kern="1200" dirty="0" err="1"/>
            <a:t>guidelines</a:t>
          </a:r>
          <a:r>
            <a:rPr lang="it-IT" sz="1400" kern="1200" dirty="0"/>
            <a:t> &amp; l</a:t>
          </a:r>
          <a:r>
            <a:rPr lang="en" sz="1400" kern="1200" dirty="0"/>
            <a:t>ack of awareness and recognition among healthcare providers</a:t>
          </a:r>
          <a:endParaRPr lang="en-US" sz="1400" strike="sngStrike" kern="1200" dirty="0"/>
        </a:p>
      </dsp:txBody>
      <dsp:txXfrm>
        <a:off x="1148486" y="2463109"/>
        <a:ext cx="6907174" cy="492448"/>
      </dsp:txXfrm>
    </dsp:sp>
    <dsp:sp modelId="{4CB131F7-CB61-1844-A915-59853AB3C51E}">
      <dsp:nvSpPr>
        <dsp:cNvPr id="0" name=""/>
        <dsp:cNvSpPr/>
      </dsp:nvSpPr>
      <dsp:spPr>
        <a:xfrm>
          <a:off x="840706" y="2401553"/>
          <a:ext cx="615560" cy="61556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6FF7F50-0275-2446-B1D8-906C9B1E41A2}">
      <dsp:nvSpPr>
        <dsp:cNvPr id="0" name=""/>
        <dsp:cNvSpPr/>
      </dsp:nvSpPr>
      <dsp:spPr>
        <a:xfrm>
          <a:off x="1070457" y="3202215"/>
          <a:ext cx="6985203" cy="49244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35560" rIns="35560" bIns="35560" numCol="1" spcCol="1270" anchor="ctr" anchorCtr="0">
          <a:noAutofit/>
        </a:bodyPr>
        <a:lstStyle/>
        <a:p>
          <a:pPr marL="0" lvl="0" indent="0" algn="l" defTabSz="622300">
            <a:lnSpc>
              <a:spcPct val="90000"/>
            </a:lnSpc>
            <a:spcBef>
              <a:spcPct val="0"/>
            </a:spcBef>
            <a:spcAft>
              <a:spcPct val="35000"/>
            </a:spcAft>
            <a:buNone/>
          </a:pPr>
          <a:r>
            <a:rPr lang="en" sz="1400" kern="1200" dirty="0"/>
            <a:t>Eosinophils can be present in other parts of the gut under normal physiological conditions, making diagnosis more challenging</a:t>
          </a:r>
          <a:endParaRPr lang="en-US" sz="1400" kern="1200" dirty="0"/>
        </a:p>
      </dsp:txBody>
      <dsp:txXfrm>
        <a:off x="1070457" y="3202215"/>
        <a:ext cx="6985203" cy="492448"/>
      </dsp:txXfrm>
    </dsp:sp>
    <dsp:sp modelId="{F2C6774A-7A54-4E49-B838-FB30FA281E41}">
      <dsp:nvSpPr>
        <dsp:cNvPr id="0" name=""/>
        <dsp:cNvSpPr/>
      </dsp:nvSpPr>
      <dsp:spPr>
        <a:xfrm>
          <a:off x="762677" y="3140659"/>
          <a:ext cx="615560" cy="61556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F9E1C55-64FB-AF48-9871-D46A8A756474}">
      <dsp:nvSpPr>
        <dsp:cNvPr id="0" name=""/>
        <dsp:cNvSpPr/>
      </dsp:nvSpPr>
      <dsp:spPr>
        <a:xfrm>
          <a:off x="826075" y="3940779"/>
          <a:ext cx="7229585" cy="49244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noProof="0" dirty="0"/>
            <a:t>Underlying pathogenesis remains elusive and likely multifactorial</a:t>
          </a:r>
          <a:endParaRPr lang="en" sz="1400" kern="1200" dirty="0"/>
        </a:p>
      </dsp:txBody>
      <dsp:txXfrm>
        <a:off x="826075" y="3940779"/>
        <a:ext cx="7229585" cy="492448"/>
      </dsp:txXfrm>
    </dsp:sp>
    <dsp:sp modelId="{38A0ADB4-034A-7D4F-B394-9025B5C82683}">
      <dsp:nvSpPr>
        <dsp:cNvPr id="0" name=""/>
        <dsp:cNvSpPr/>
      </dsp:nvSpPr>
      <dsp:spPr>
        <a:xfrm>
          <a:off x="518295" y="3879223"/>
          <a:ext cx="615560" cy="61556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EC786C6-919F-D346-A8E9-80A0E1BE6239}">
      <dsp:nvSpPr>
        <dsp:cNvPr id="0" name=""/>
        <dsp:cNvSpPr/>
      </dsp:nvSpPr>
      <dsp:spPr>
        <a:xfrm>
          <a:off x="380119" y="4679885"/>
          <a:ext cx="7675541" cy="49244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noProof="0"/>
            <a:t>Current treatment options are limited and have not been thoroughly investigated</a:t>
          </a:r>
          <a:endParaRPr lang="en-US" sz="1400" kern="1200" dirty="0"/>
        </a:p>
      </dsp:txBody>
      <dsp:txXfrm>
        <a:off x="380119" y="4679885"/>
        <a:ext cx="7675541" cy="492448"/>
      </dsp:txXfrm>
    </dsp:sp>
    <dsp:sp modelId="{32FBB2F3-3D5A-9044-A972-0104AD7C44A0}">
      <dsp:nvSpPr>
        <dsp:cNvPr id="0" name=""/>
        <dsp:cNvSpPr/>
      </dsp:nvSpPr>
      <dsp:spPr>
        <a:xfrm>
          <a:off x="72339" y="4618329"/>
          <a:ext cx="615560" cy="61556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E11374-1491-C049-8450-7DE2C1FB0814}">
      <dsp:nvSpPr>
        <dsp:cNvPr id="0" name=""/>
        <dsp:cNvSpPr/>
      </dsp:nvSpPr>
      <dsp:spPr>
        <a:xfrm>
          <a:off x="1392648" y="3312"/>
          <a:ext cx="2818685" cy="1127474"/>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41275" rIns="0" bIns="41275" numCol="1" spcCol="1270" anchor="ctr" anchorCtr="0">
          <a:noAutofit/>
        </a:bodyPr>
        <a:lstStyle/>
        <a:p>
          <a:pPr marL="0" lvl="0" indent="0" algn="ctr" defTabSz="2889250">
            <a:lnSpc>
              <a:spcPct val="90000"/>
            </a:lnSpc>
            <a:spcBef>
              <a:spcPct val="0"/>
            </a:spcBef>
            <a:spcAft>
              <a:spcPct val="35000"/>
            </a:spcAft>
            <a:buNone/>
          </a:pPr>
          <a:r>
            <a:rPr lang="en-US" sz="6500" kern="1200" dirty="0"/>
            <a:t>EoE</a:t>
          </a:r>
        </a:p>
      </dsp:txBody>
      <dsp:txXfrm>
        <a:off x="1956385" y="3312"/>
        <a:ext cx="1691211" cy="1127474"/>
      </dsp:txXfrm>
    </dsp:sp>
    <dsp:sp modelId="{E984852C-A914-3549-B20A-C9D71AF49D47}">
      <dsp:nvSpPr>
        <dsp:cNvPr id="0" name=""/>
        <dsp:cNvSpPr/>
      </dsp:nvSpPr>
      <dsp:spPr>
        <a:xfrm>
          <a:off x="3844904" y="99148"/>
          <a:ext cx="5572687" cy="935803"/>
        </a:xfrm>
        <a:prstGeom prst="chevron">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r>
            <a:rPr lang="en" sz="1300" kern="1200" dirty="0"/>
            <a:t>failure to thrive (children), dysphagia, food impaction, </a:t>
          </a:r>
          <a:r>
            <a:rPr lang="en" sz="1300" kern="1200" dirty="0" err="1"/>
            <a:t>omiting</a:t>
          </a:r>
          <a:r>
            <a:rPr lang="en" sz="1300" kern="1200" dirty="0"/>
            <a:t>, GERD-like symptoms</a:t>
          </a:r>
          <a:endParaRPr lang="en-US" sz="1300" kern="1200" dirty="0"/>
        </a:p>
      </dsp:txBody>
      <dsp:txXfrm>
        <a:off x="4312806" y="99148"/>
        <a:ext cx="4636884" cy="935803"/>
      </dsp:txXfrm>
    </dsp:sp>
    <dsp:sp modelId="{0713B20F-628C-2640-81D9-228387554A53}">
      <dsp:nvSpPr>
        <dsp:cNvPr id="0" name=""/>
        <dsp:cNvSpPr/>
      </dsp:nvSpPr>
      <dsp:spPr>
        <a:xfrm>
          <a:off x="1392648" y="1288633"/>
          <a:ext cx="2818685" cy="1127474"/>
        </a:xfrm>
        <a:prstGeom prst="chevron">
          <a:avLst/>
        </a:prstGeom>
        <a:solidFill>
          <a:schemeClr val="accent4">
            <a:hueOff val="-1488257"/>
            <a:satOff val="8966"/>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41275" rIns="0" bIns="41275" numCol="1" spcCol="1270" anchor="ctr" anchorCtr="0">
          <a:noAutofit/>
        </a:bodyPr>
        <a:lstStyle/>
        <a:p>
          <a:pPr marL="0" lvl="0" indent="0" algn="ctr" defTabSz="2889250">
            <a:lnSpc>
              <a:spcPct val="90000"/>
            </a:lnSpc>
            <a:spcBef>
              <a:spcPct val="0"/>
            </a:spcBef>
            <a:spcAft>
              <a:spcPct val="35000"/>
            </a:spcAft>
            <a:buNone/>
          </a:pPr>
          <a:r>
            <a:rPr lang="en-US" sz="6500" kern="1200" dirty="0" err="1"/>
            <a:t>EoG</a:t>
          </a:r>
          <a:endParaRPr lang="en-US" sz="6500" kern="1200" dirty="0"/>
        </a:p>
      </dsp:txBody>
      <dsp:txXfrm>
        <a:off x="1956385" y="1288633"/>
        <a:ext cx="1691211" cy="1127474"/>
      </dsp:txXfrm>
    </dsp:sp>
    <dsp:sp modelId="{AF5C8696-6BF3-0740-813D-BB7CA851490C}">
      <dsp:nvSpPr>
        <dsp:cNvPr id="0" name=""/>
        <dsp:cNvSpPr/>
      </dsp:nvSpPr>
      <dsp:spPr>
        <a:xfrm>
          <a:off x="3844904" y="1384468"/>
          <a:ext cx="5572687" cy="935803"/>
        </a:xfrm>
        <a:prstGeom prst="chevron">
          <a:avLst/>
        </a:prstGeom>
        <a:solidFill>
          <a:schemeClr val="accent4">
            <a:tint val="40000"/>
            <a:alpha val="90000"/>
            <a:hueOff val="-1315237"/>
            <a:satOff val="7386"/>
            <a:lumOff val="469"/>
            <a:alphaOff val="0"/>
          </a:schemeClr>
        </a:solidFill>
        <a:ln w="25400" cap="flat" cmpd="sng" algn="ctr">
          <a:solidFill>
            <a:schemeClr val="accent4">
              <a:tint val="40000"/>
              <a:alpha val="90000"/>
              <a:hueOff val="-1315237"/>
              <a:satOff val="7386"/>
              <a:lumOff val="46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r>
            <a:rPr lang="it-IT" sz="1300" kern="1200" dirty="0"/>
            <a:t>Nausea, </a:t>
          </a:r>
          <a:r>
            <a:rPr lang="it-IT" sz="1300" kern="1200" dirty="0" err="1"/>
            <a:t>vomiting</a:t>
          </a:r>
          <a:r>
            <a:rPr lang="it-IT" sz="1300" kern="1200" dirty="0"/>
            <a:t>, </a:t>
          </a:r>
          <a:r>
            <a:rPr lang="it-IT" sz="1300" kern="1200" dirty="0" err="1"/>
            <a:t>retrosternal</a:t>
          </a:r>
          <a:r>
            <a:rPr lang="it-IT" sz="1300" kern="1200" dirty="0"/>
            <a:t> or </a:t>
          </a:r>
          <a:r>
            <a:rPr lang="it-IT" sz="1300" kern="1200" dirty="0" err="1"/>
            <a:t>gastric</a:t>
          </a:r>
          <a:r>
            <a:rPr lang="it-IT" sz="1300" kern="1200" dirty="0"/>
            <a:t> </a:t>
          </a:r>
          <a:r>
            <a:rPr lang="it-IT" sz="1300" kern="1200" dirty="0" err="1"/>
            <a:t>pain</a:t>
          </a:r>
          <a:r>
            <a:rPr lang="it-IT" sz="1300" kern="1200" dirty="0"/>
            <a:t>, </a:t>
          </a:r>
          <a:r>
            <a:rPr lang="it-IT" sz="1300" kern="1200" dirty="0" err="1"/>
            <a:t>dyspepsia</a:t>
          </a:r>
          <a:r>
            <a:rPr lang="it-IT" sz="1300" kern="1200" dirty="0"/>
            <a:t>, </a:t>
          </a:r>
          <a:r>
            <a:rPr lang="it-IT" sz="1300" kern="1200" dirty="0" err="1"/>
            <a:t>hematemesis</a:t>
          </a:r>
          <a:r>
            <a:rPr lang="it-IT" sz="1300" kern="1200" dirty="0"/>
            <a:t>/</a:t>
          </a:r>
          <a:r>
            <a:rPr lang="it-IT" sz="1300" kern="1200" dirty="0" err="1"/>
            <a:t>melaena</a:t>
          </a:r>
          <a:r>
            <a:rPr lang="it-IT" sz="1300" kern="1200" dirty="0"/>
            <a:t> (</a:t>
          </a:r>
          <a:r>
            <a:rPr lang="it-IT" sz="1300" kern="1200" dirty="0" err="1"/>
            <a:t>mucosal</a:t>
          </a:r>
          <a:r>
            <a:rPr lang="it-IT" sz="1300" kern="1200" dirty="0"/>
            <a:t> </a:t>
          </a:r>
          <a:r>
            <a:rPr lang="it-IT" sz="1300" kern="1200" dirty="0" err="1"/>
            <a:t>involvement</a:t>
          </a:r>
          <a:r>
            <a:rPr lang="it-IT" sz="1300" kern="1200" dirty="0"/>
            <a:t>), outlet </a:t>
          </a:r>
          <a:r>
            <a:rPr lang="it-IT" sz="1300" kern="1200" dirty="0" err="1"/>
            <a:t>obstruction</a:t>
          </a:r>
          <a:r>
            <a:rPr lang="it-IT" sz="1300" kern="1200" dirty="0"/>
            <a:t> </a:t>
          </a:r>
          <a:r>
            <a:rPr lang="it-IT" sz="1300" kern="1200" dirty="0" err="1"/>
            <a:t>mimicking</a:t>
          </a:r>
          <a:r>
            <a:rPr lang="it-IT" sz="1300" kern="1200" dirty="0"/>
            <a:t> </a:t>
          </a:r>
          <a:r>
            <a:rPr lang="it-IT" sz="1300" kern="1200" dirty="0" err="1"/>
            <a:t>pyloric</a:t>
          </a:r>
          <a:r>
            <a:rPr lang="it-IT" sz="1300" kern="1200" dirty="0"/>
            <a:t> </a:t>
          </a:r>
          <a:r>
            <a:rPr lang="it-IT" sz="1300" kern="1200" dirty="0" err="1"/>
            <a:t>stenosis</a:t>
          </a:r>
          <a:r>
            <a:rPr lang="it-IT" sz="1300" kern="1200" dirty="0"/>
            <a:t> (</a:t>
          </a:r>
          <a:r>
            <a:rPr lang="it-IT" sz="1300" kern="1200" dirty="0" err="1"/>
            <a:t>muscular</a:t>
          </a:r>
          <a:r>
            <a:rPr lang="it-IT" sz="1300" kern="1200" dirty="0"/>
            <a:t> </a:t>
          </a:r>
          <a:r>
            <a:rPr lang="it-IT" sz="1300" kern="1200" dirty="0" err="1"/>
            <a:t>involvement</a:t>
          </a:r>
          <a:r>
            <a:rPr lang="it-IT" sz="1300" kern="1200" dirty="0"/>
            <a:t>)</a:t>
          </a:r>
          <a:endParaRPr lang="en-US" sz="1300" kern="1200" dirty="0"/>
        </a:p>
      </dsp:txBody>
      <dsp:txXfrm>
        <a:off x="4312806" y="1384468"/>
        <a:ext cx="4636884" cy="935803"/>
      </dsp:txXfrm>
    </dsp:sp>
    <dsp:sp modelId="{283AF3B1-45E1-8D4E-9EAF-FDBBE4022E95}">
      <dsp:nvSpPr>
        <dsp:cNvPr id="0" name=""/>
        <dsp:cNvSpPr/>
      </dsp:nvSpPr>
      <dsp:spPr>
        <a:xfrm>
          <a:off x="1392648" y="2573954"/>
          <a:ext cx="2818685" cy="1127474"/>
        </a:xfrm>
        <a:prstGeom prst="chevron">
          <a:avLst/>
        </a:prstGeom>
        <a:solidFill>
          <a:schemeClr val="accent4">
            <a:hueOff val="-2976513"/>
            <a:satOff val="17933"/>
            <a:lumOff val="14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41275" rIns="0" bIns="41275" numCol="1" spcCol="1270" anchor="ctr" anchorCtr="0">
          <a:noAutofit/>
        </a:bodyPr>
        <a:lstStyle/>
        <a:p>
          <a:pPr marL="0" lvl="0" indent="0" algn="ctr" defTabSz="2889250">
            <a:lnSpc>
              <a:spcPct val="90000"/>
            </a:lnSpc>
            <a:spcBef>
              <a:spcPct val="0"/>
            </a:spcBef>
            <a:spcAft>
              <a:spcPct val="35000"/>
            </a:spcAft>
            <a:buNone/>
          </a:pPr>
          <a:r>
            <a:rPr lang="en-US" sz="6500" kern="1200" dirty="0" err="1"/>
            <a:t>EoN</a:t>
          </a:r>
          <a:endParaRPr lang="en-US" sz="6500" kern="1200" dirty="0"/>
        </a:p>
      </dsp:txBody>
      <dsp:txXfrm>
        <a:off x="1956385" y="2573954"/>
        <a:ext cx="1691211" cy="1127474"/>
      </dsp:txXfrm>
    </dsp:sp>
    <dsp:sp modelId="{2F41E9AA-5F65-6F40-8566-70F38A5AD2E9}">
      <dsp:nvSpPr>
        <dsp:cNvPr id="0" name=""/>
        <dsp:cNvSpPr/>
      </dsp:nvSpPr>
      <dsp:spPr>
        <a:xfrm>
          <a:off x="3844904" y="2669789"/>
          <a:ext cx="5572687" cy="935803"/>
        </a:xfrm>
        <a:prstGeom prst="chevron">
          <a:avLst/>
        </a:prstGeom>
        <a:solidFill>
          <a:schemeClr val="accent4">
            <a:tint val="40000"/>
            <a:alpha val="90000"/>
            <a:hueOff val="-2630473"/>
            <a:satOff val="14771"/>
            <a:lumOff val="939"/>
            <a:alphaOff val="0"/>
          </a:schemeClr>
        </a:solidFill>
        <a:ln w="25400" cap="flat" cmpd="sng" algn="ctr">
          <a:solidFill>
            <a:schemeClr val="accent4">
              <a:tint val="40000"/>
              <a:alpha val="90000"/>
              <a:hueOff val="-2630473"/>
              <a:satOff val="14771"/>
              <a:lumOff val="9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r>
            <a:rPr lang="it-IT" sz="1300" kern="1200" dirty="0"/>
            <a:t>Nausea, </a:t>
          </a:r>
          <a:r>
            <a:rPr lang="it-IT" sz="1300" kern="1200" dirty="0" err="1"/>
            <a:t>vomiting</a:t>
          </a:r>
          <a:r>
            <a:rPr lang="it-IT" sz="1300" kern="1200" dirty="0"/>
            <a:t>, </a:t>
          </a:r>
          <a:r>
            <a:rPr lang="it-IT" sz="1300" kern="1200" dirty="0" err="1"/>
            <a:t>abdominal</a:t>
          </a:r>
          <a:r>
            <a:rPr lang="it-IT" sz="1300" kern="1200" dirty="0"/>
            <a:t> </a:t>
          </a:r>
          <a:r>
            <a:rPr lang="it-IT" sz="1300" kern="1200" dirty="0" err="1"/>
            <a:t>pain</a:t>
          </a:r>
          <a:r>
            <a:rPr lang="it-IT" sz="1300" kern="1200" dirty="0"/>
            <a:t>, </a:t>
          </a:r>
          <a:r>
            <a:rPr lang="it-IT" sz="1300" kern="1200" dirty="0" err="1"/>
            <a:t>diarrhea</a:t>
          </a:r>
          <a:r>
            <a:rPr lang="it-IT" sz="1300" kern="1200" dirty="0"/>
            <a:t>, </a:t>
          </a:r>
          <a:r>
            <a:rPr lang="it-IT" sz="1300" kern="1200" dirty="0" err="1"/>
            <a:t>failure</a:t>
          </a:r>
          <a:r>
            <a:rPr lang="it-IT" sz="1300" kern="1200" dirty="0"/>
            <a:t> to </a:t>
          </a:r>
          <a:r>
            <a:rPr lang="it-IT" sz="1300" kern="1200" dirty="0" err="1"/>
            <a:t>thrive</a:t>
          </a:r>
          <a:r>
            <a:rPr lang="it-IT" sz="1300" kern="1200" dirty="0"/>
            <a:t> or </a:t>
          </a:r>
          <a:r>
            <a:rPr lang="it-IT" sz="1300" kern="1200" dirty="0" err="1"/>
            <a:t>weight</a:t>
          </a:r>
          <a:r>
            <a:rPr lang="it-IT" sz="1300" kern="1200" dirty="0"/>
            <a:t> </a:t>
          </a:r>
          <a:r>
            <a:rPr lang="it-IT" sz="1300" kern="1200" dirty="0" err="1"/>
            <a:t>loss</a:t>
          </a:r>
          <a:r>
            <a:rPr lang="it-IT" sz="1300" kern="1200" dirty="0"/>
            <a:t>, </a:t>
          </a:r>
          <a:r>
            <a:rPr lang="it-IT" sz="1300" kern="1200" dirty="0" err="1"/>
            <a:t>protein</a:t>
          </a:r>
          <a:r>
            <a:rPr lang="it-IT" sz="1300" kern="1200" dirty="0"/>
            <a:t> </a:t>
          </a:r>
          <a:r>
            <a:rPr lang="it-IT" sz="1300" kern="1200" dirty="0" err="1"/>
            <a:t>loss</a:t>
          </a:r>
          <a:r>
            <a:rPr lang="it-IT" sz="1300" kern="1200" dirty="0"/>
            <a:t> or GI </a:t>
          </a:r>
          <a:r>
            <a:rPr lang="it-IT" sz="1300" kern="1200" dirty="0" err="1"/>
            <a:t>bleeding</a:t>
          </a:r>
          <a:r>
            <a:rPr lang="it-IT" sz="1300" kern="1200" dirty="0"/>
            <a:t> (</a:t>
          </a:r>
          <a:r>
            <a:rPr lang="it-IT" sz="1300" kern="1200" dirty="0" err="1"/>
            <a:t>mucosal</a:t>
          </a:r>
          <a:r>
            <a:rPr lang="it-IT" sz="1300" kern="1200" dirty="0"/>
            <a:t> </a:t>
          </a:r>
          <a:r>
            <a:rPr lang="it-IT" sz="1300" kern="1200" dirty="0" err="1"/>
            <a:t>involvement</a:t>
          </a:r>
          <a:r>
            <a:rPr lang="it-IT" sz="1300" kern="1200" dirty="0"/>
            <a:t>); </a:t>
          </a:r>
          <a:r>
            <a:rPr lang="it-IT" sz="1300" kern="1200" dirty="0" err="1"/>
            <a:t>obstructive</a:t>
          </a:r>
          <a:r>
            <a:rPr lang="it-IT" sz="1300" kern="1200" dirty="0"/>
            <a:t> </a:t>
          </a:r>
          <a:r>
            <a:rPr lang="it-IT" sz="1300" kern="1200" dirty="0" err="1"/>
            <a:t>symptoms</a:t>
          </a:r>
          <a:r>
            <a:rPr lang="it-IT" sz="1300" kern="1200" dirty="0"/>
            <a:t>, </a:t>
          </a:r>
          <a:r>
            <a:rPr lang="it-IT" sz="1300" kern="1200" dirty="0" err="1"/>
            <a:t>intussusception</a:t>
          </a:r>
          <a:r>
            <a:rPr lang="it-IT" sz="1300" kern="1200" dirty="0"/>
            <a:t>, </a:t>
          </a:r>
          <a:r>
            <a:rPr lang="it-IT" sz="1300" kern="1200" dirty="0" err="1"/>
            <a:t>perforation</a:t>
          </a:r>
          <a:r>
            <a:rPr lang="it-IT" sz="1300" kern="1200" dirty="0"/>
            <a:t> (</a:t>
          </a:r>
          <a:r>
            <a:rPr lang="it-IT" sz="1300" kern="1200" dirty="0" err="1"/>
            <a:t>muscular</a:t>
          </a:r>
          <a:r>
            <a:rPr lang="it-IT" sz="1300" kern="1200" dirty="0"/>
            <a:t> </a:t>
          </a:r>
          <a:r>
            <a:rPr lang="it-IT" sz="1300" kern="1200" dirty="0" err="1"/>
            <a:t>involvement</a:t>
          </a:r>
          <a:r>
            <a:rPr lang="it-IT" sz="1300" kern="1200" dirty="0"/>
            <a:t>); </a:t>
          </a:r>
          <a:r>
            <a:rPr lang="it-IT" sz="1300" kern="1200" dirty="0" err="1"/>
            <a:t>abdominal</a:t>
          </a:r>
          <a:r>
            <a:rPr lang="it-IT" sz="1300" kern="1200" dirty="0"/>
            <a:t> </a:t>
          </a:r>
          <a:r>
            <a:rPr lang="it-IT" sz="1300" kern="1200" dirty="0" err="1"/>
            <a:t>distention</a:t>
          </a:r>
          <a:r>
            <a:rPr lang="it-IT" sz="1300" kern="1200" dirty="0"/>
            <a:t>, </a:t>
          </a:r>
          <a:r>
            <a:rPr lang="it-IT" sz="1300" kern="1200" dirty="0" err="1"/>
            <a:t>ascites</a:t>
          </a:r>
          <a:r>
            <a:rPr lang="it-IT" sz="1300" kern="1200" dirty="0"/>
            <a:t> (</a:t>
          </a:r>
          <a:r>
            <a:rPr lang="it-IT" sz="1300" kern="1200" dirty="0" err="1"/>
            <a:t>serosal</a:t>
          </a:r>
          <a:r>
            <a:rPr lang="it-IT" sz="1300" kern="1200" dirty="0"/>
            <a:t> </a:t>
          </a:r>
          <a:r>
            <a:rPr lang="it-IT" sz="1300" kern="1200" dirty="0" err="1"/>
            <a:t>involvement</a:t>
          </a:r>
          <a:r>
            <a:rPr lang="it-IT" sz="1300" kern="1200" dirty="0"/>
            <a:t>)</a:t>
          </a:r>
          <a:endParaRPr lang="en-US" sz="1300" kern="1200" dirty="0"/>
        </a:p>
      </dsp:txBody>
      <dsp:txXfrm>
        <a:off x="4312806" y="2669789"/>
        <a:ext cx="4636884" cy="935803"/>
      </dsp:txXfrm>
    </dsp:sp>
    <dsp:sp modelId="{1784319D-E6E9-9D46-97FA-34DEA0C56972}">
      <dsp:nvSpPr>
        <dsp:cNvPr id="0" name=""/>
        <dsp:cNvSpPr/>
      </dsp:nvSpPr>
      <dsp:spPr>
        <a:xfrm>
          <a:off x="1392648" y="3859274"/>
          <a:ext cx="2818685" cy="1127474"/>
        </a:xfrm>
        <a:prstGeom prst="chevron">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41275" rIns="0" bIns="41275" numCol="1" spcCol="1270" anchor="ctr" anchorCtr="0">
          <a:noAutofit/>
        </a:bodyPr>
        <a:lstStyle/>
        <a:p>
          <a:pPr marL="0" lvl="0" indent="0" algn="ctr" defTabSz="2889250">
            <a:lnSpc>
              <a:spcPct val="90000"/>
            </a:lnSpc>
            <a:spcBef>
              <a:spcPct val="0"/>
            </a:spcBef>
            <a:spcAft>
              <a:spcPct val="35000"/>
            </a:spcAft>
            <a:buNone/>
          </a:pPr>
          <a:r>
            <a:rPr lang="en-US" sz="6500" kern="1200" dirty="0" err="1"/>
            <a:t>EoC</a:t>
          </a:r>
          <a:endParaRPr lang="en-US" sz="6500" kern="1200" dirty="0"/>
        </a:p>
      </dsp:txBody>
      <dsp:txXfrm>
        <a:off x="1956385" y="3859274"/>
        <a:ext cx="1691211" cy="1127474"/>
      </dsp:txXfrm>
    </dsp:sp>
    <dsp:sp modelId="{6A75DDD3-D8FB-9843-A7B9-564FE666D7B4}">
      <dsp:nvSpPr>
        <dsp:cNvPr id="0" name=""/>
        <dsp:cNvSpPr/>
      </dsp:nvSpPr>
      <dsp:spPr>
        <a:xfrm>
          <a:off x="3844904" y="3955110"/>
          <a:ext cx="5572687" cy="935803"/>
        </a:xfrm>
        <a:prstGeom prst="chevron">
          <a:avLst/>
        </a:prstGeom>
        <a:solidFill>
          <a:schemeClr val="accent4">
            <a:tint val="40000"/>
            <a:alpha val="90000"/>
            <a:hueOff val="-3945710"/>
            <a:satOff val="22157"/>
            <a:lumOff val="1408"/>
            <a:alphaOff val="0"/>
          </a:schemeClr>
        </a:solidFill>
        <a:ln w="25400" cap="flat" cmpd="sng" algn="ctr">
          <a:solidFill>
            <a:schemeClr val="accent4">
              <a:tint val="40000"/>
              <a:alpha val="90000"/>
              <a:hueOff val="-3945710"/>
              <a:satOff val="22157"/>
              <a:lumOff val="140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510" tIns="8255" rIns="0" bIns="8255" numCol="1" spcCol="1270" anchor="ctr" anchorCtr="0">
          <a:noAutofit/>
        </a:bodyPr>
        <a:lstStyle/>
        <a:p>
          <a:pPr marL="0" lvl="0" indent="0" algn="ctr" defTabSz="577850">
            <a:lnSpc>
              <a:spcPct val="90000"/>
            </a:lnSpc>
            <a:spcBef>
              <a:spcPct val="0"/>
            </a:spcBef>
            <a:spcAft>
              <a:spcPct val="35000"/>
            </a:spcAft>
            <a:buNone/>
          </a:pPr>
          <a:r>
            <a:rPr lang="it-IT" sz="1300" kern="1200" dirty="0" err="1"/>
            <a:t>Abdominal</a:t>
          </a:r>
          <a:r>
            <a:rPr lang="it-IT" sz="1300" kern="1200" dirty="0"/>
            <a:t> </a:t>
          </a:r>
          <a:r>
            <a:rPr lang="it-IT" sz="1300" kern="1200" dirty="0" err="1"/>
            <a:t>pain</a:t>
          </a:r>
          <a:r>
            <a:rPr lang="it-IT" sz="1300" kern="1200" dirty="0"/>
            <a:t>, </a:t>
          </a:r>
          <a:r>
            <a:rPr lang="it-IT" sz="1300" kern="1200" dirty="0" err="1"/>
            <a:t>tenesmus</a:t>
          </a:r>
          <a:r>
            <a:rPr lang="it-IT" sz="1300" kern="1200" dirty="0"/>
            <a:t>, </a:t>
          </a:r>
          <a:r>
            <a:rPr lang="it-IT" sz="1300" kern="1200" dirty="0" err="1"/>
            <a:t>diarrhea</a:t>
          </a:r>
          <a:r>
            <a:rPr lang="it-IT" sz="1300" kern="1200" dirty="0"/>
            <a:t> with </a:t>
          </a:r>
          <a:r>
            <a:rPr lang="it-IT" sz="1300" kern="1200" dirty="0" err="1"/>
            <a:t>mucus</a:t>
          </a:r>
          <a:r>
            <a:rPr lang="it-IT" sz="1300" kern="1200" dirty="0"/>
            <a:t> and/or </a:t>
          </a:r>
          <a:r>
            <a:rPr lang="it-IT" sz="1300" kern="1200" dirty="0" err="1"/>
            <a:t>blood</a:t>
          </a:r>
          <a:r>
            <a:rPr lang="it-IT" sz="1300" kern="1200" dirty="0"/>
            <a:t> (</a:t>
          </a:r>
          <a:r>
            <a:rPr lang="it-IT" sz="1300" kern="1200" dirty="0" err="1"/>
            <a:t>mucosal</a:t>
          </a:r>
          <a:r>
            <a:rPr lang="it-IT" sz="1300" kern="1200" dirty="0"/>
            <a:t> </a:t>
          </a:r>
          <a:r>
            <a:rPr lang="it-IT" sz="1300" kern="1200" dirty="0" err="1"/>
            <a:t>involvement</a:t>
          </a:r>
          <a:r>
            <a:rPr lang="it-IT" sz="1300" kern="1200" dirty="0"/>
            <a:t>); </a:t>
          </a:r>
          <a:r>
            <a:rPr lang="it-IT" sz="1300" kern="1200" dirty="0" err="1"/>
            <a:t>volvulus</a:t>
          </a:r>
          <a:r>
            <a:rPr lang="it-IT" sz="1300" kern="1200" dirty="0"/>
            <a:t>, </a:t>
          </a:r>
          <a:r>
            <a:rPr lang="it-IT" sz="1300" kern="1200" dirty="0" err="1"/>
            <a:t>intussusception</a:t>
          </a:r>
          <a:r>
            <a:rPr lang="it-IT" sz="1300" kern="1200" dirty="0"/>
            <a:t>, </a:t>
          </a:r>
          <a:r>
            <a:rPr lang="it-IT" sz="1300" kern="1200" dirty="0" err="1"/>
            <a:t>perforation</a:t>
          </a:r>
          <a:r>
            <a:rPr lang="it-IT" sz="1300" kern="1200" dirty="0"/>
            <a:t> (</a:t>
          </a:r>
          <a:r>
            <a:rPr lang="it-IT" sz="1300" kern="1200" dirty="0" err="1"/>
            <a:t>transmural</a:t>
          </a:r>
          <a:r>
            <a:rPr lang="it-IT" sz="1300" kern="1200" dirty="0"/>
            <a:t> </a:t>
          </a:r>
          <a:r>
            <a:rPr lang="it-IT" sz="1300" kern="1200" dirty="0" err="1"/>
            <a:t>involvement</a:t>
          </a:r>
          <a:r>
            <a:rPr lang="it-IT" sz="1300" kern="1200" dirty="0"/>
            <a:t>)</a:t>
          </a:r>
          <a:endParaRPr lang="en-US" sz="1300" kern="1200" dirty="0"/>
        </a:p>
      </dsp:txBody>
      <dsp:txXfrm>
        <a:off x="4312806" y="3955110"/>
        <a:ext cx="4636884" cy="935803"/>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3B4934-504F-9843-8B20-71F7819400E7}" type="datetimeFigureOut">
              <a:rPr lang="en-GB" smtClean="0"/>
              <a:t>18/04/2026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E8D525-C155-F149-842C-50C980D836AD}" type="slidenum">
              <a:rPr lang="en-GB" smtClean="0"/>
              <a:t>‹N›</a:t>
            </a:fld>
            <a:endParaRPr lang="en-GB"/>
          </a:p>
        </p:txBody>
      </p:sp>
    </p:spTree>
    <p:extLst>
      <p:ext uri="{BB962C8B-B14F-4D97-AF65-F5344CB8AC3E}">
        <p14:creationId xmlns:p14="http://schemas.microsoft.com/office/powerpoint/2010/main" val="1407653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pubmed.ncbi.nlm.nih.gov/?sort=date&amp;term=Visaggi+P&amp;cauthor_id=41288538" TargetMode="External"/><Relationship Id="rId7" Type="http://schemas.openxmlformats.org/officeDocument/2006/relationships/hyperlink" Target="https://doi.org/10.1053/j.gastro.2025.09.030"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pubmed.ncbi.nlm.nih.gov/41288538/#full-view-affiliation-2" TargetMode="External"/><Relationship Id="rId5" Type="http://schemas.openxmlformats.org/officeDocument/2006/relationships/hyperlink" Target="https://pubmed.ncbi.nlm.nih.gov/?sort=date&amp;term=Dellon+ES&amp;cauthor_id=41288538" TargetMode="External"/><Relationship Id="rId4" Type="http://schemas.openxmlformats.org/officeDocument/2006/relationships/hyperlink" Target="https://pubmed.ncbi.nlm.nih.gov/41288538/#full-view-affiliation-1" TargetMode="External"/></Relationships>
</file>

<file path=ppt/notesSlides/_rels/notesSlide11.xml.rels><?xml version="1.0" encoding="UTF-8" standalone="yes"?>
<Relationships xmlns="http://schemas.openxmlformats.org/package/2006/relationships"><Relationship Id="rId8" Type="http://schemas.openxmlformats.org/officeDocument/2006/relationships/hyperlink" Target="https://pubmed.ncbi.nlm.nih.gov/?sort=date&amp;term=Putikova+A&amp;cauthor_id=35899466" TargetMode="External"/><Relationship Id="rId13" Type="http://schemas.openxmlformats.org/officeDocument/2006/relationships/hyperlink" Target="https://pubmed.ncbi.nlm.nih.gov/35899466/#full-view-affiliation-3" TargetMode="External"/><Relationship Id="rId18" Type="http://schemas.openxmlformats.org/officeDocument/2006/relationships/hyperlink" Target="https://doi.org/10.1111/all.15457" TargetMode="External"/><Relationship Id="rId3" Type="http://schemas.openxmlformats.org/officeDocument/2006/relationships/hyperlink" Target="https://pubmed.ncbi.nlm.nih.gov/?sort=date&amp;term=Doyle+AD&amp;cauthor_id=35899466" TargetMode="External"/><Relationship Id="rId7" Type="http://schemas.openxmlformats.org/officeDocument/2006/relationships/hyperlink" Target="https://pubmed.ncbi.nlm.nih.gov/?sort=date&amp;term=Luo+H&amp;cauthor_id=35899466" TargetMode="External"/><Relationship Id="rId12" Type="http://schemas.openxmlformats.org/officeDocument/2006/relationships/hyperlink" Target="https://pubmed.ncbi.nlm.nih.gov/?sort=date&amp;term=Rank+MA&amp;cauthor_id=35899466" TargetMode="External"/><Relationship Id="rId17" Type="http://schemas.openxmlformats.org/officeDocument/2006/relationships/hyperlink" Target="https://pmc.ncbi.nlm.nih.gov/articles/PMC9797443/" TargetMode="External"/><Relationship Id="rId2" Type="http://schemas.openxmlformats.org/officeDocument/2006/relationships/slide" Target="../slides/slide12.xml"/><Relationship Id="rId16" Type="http://schemas.openxmlformats.org/officeDocument/2006/relationships/hyperlink" Target="https://pubmed.ncbi.nlm.nih.gov/?sort=date&amp;term=Wright+BL&amp;cauthor_id=35899466" TargetMode="External"/><Relationship Id="rId1" Type="http://schemas.openxmlformats.org/officeDocument/2006/relationships/notesMaster" Target="../notesMasters/notesMaster1.xml"/><Relationship Id="rId6" Type="http://schemas.openxmlformats.org/officeDocument/2006/relationships/hyperlink" Target="https://pubmed.ncbi.nlm.nih.gov/?sort=date&amp;term=Pyon+GC&amp;cauthor_id=35899466" TargetMode="External"/><Relationship Id="rId11" Type="http://schemas.openxmlformats.org/officeDocument/2006/relationships/hyperlink" Target="https://pubmed.ncbi.nlm.nih.gov/35899466/#full-view-affiliation-2" TargetMode="External"/><Relationship Id="rId5" Type="http://schemas.openxmlformats.org/officeDocument/2006/relationships/hyperlink" Target="https://pubmed.ncbi.nlm.nih.gov/?sort=date&amp;term=Masuda+MY&amp;cauthor_id=35899466" TargetMode="External"/><Relationship Id="rId15" Type="http://schemas.openxmlformats.org/officeDocument/2006/relationships/hyperlink" Target="https://pubmed.ncbi.nlm.nih.gov/?sort=date&amp;term=Kita+H&amp;cauthor_id=35899466" TargetMode="External"/><Relationship Id="rId10" Type="http://schemas.openxmlformats.org/officeDocument/2006/relationships/hyperlink" Target="https://pubmed.ncbi.nlm.nih.gov/?sort=date&amp;term=Flashner+S&amp;cauthor_id=35899466" TargetMode="External"/><Relationship Id="rId4" Type="http://schemas.openxmlformats.org/officeDocument/2006/relationships/hyperlink" Target="https://pubmed.ncbi.nlm.nih.gov/35899466/#full-view-affiliation-1" TargetMode="External"/><Relationship Id="rId9" Type="http://schemas.openxmlformats.org/officeDocument/2006/relationships/hyperlink" Target="https://pubmed.ncbi.nlm.nih.gov/?sort=date&amp;term=LeSuer+WE&amp;cauthor_id=35899466" TargetMode="External"/><Relationship Id="rId14" Type="http://schemas.openxmlformats.org/officeDocument/2006/relationships/hyperlink" Target="https://pubmed.ncbi.nlm.nih.gov/?sort=date&amp;term=Nakagawa+H&amp;cauthor_id=35899466" TargetMode="Externa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pubmed.ncbi.nlm.nih.gov/33440255/#full-view-affiliation-3" TargetMode="External"/><Relationship Id="rId3" Type="http://schemas.openxmlformats.org/officeDocument/2006/relationships/hyperlink" Target="https://pubmed.ncbi.nlm.nih.gov/?sort=date&amp;term=Chehade+M&amp;cauthor_id=33440255" TargetMode="External"/><Relationship Id="rId7" Type="http://schemas.openxmlformats.org/officeDocument/2006/relationships/hyperlink" Target="https://pubmed.ncbi.nlm.nih.gov/?sort=date&amp;term=Atkins+D&amp;cauthor_id=33440255"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pubmed.ncbi.nlm.nih.gov/33440255/#full-view-affiliation-2" TargetMode="External"/><Relationship Id="rId5" Type="http://schemas.openxmlformats.org/officeDocument/2006/relationships/hyperlink" Target="https://pubmed.ncbi.nlm.nih.gov/?sort=date&amp;term=Kamboj+AP&amp;cauthor_id=33440255" TargetMode="External"/><Relationship Id="rId10" Type="http://schemas.openxmlformats.org/officeDocument/2006/relationships/hyperlink" Target="https://doi.org/10.1016/j.jaip.2020.12.054" TargetMode="External"/><Relationship Id="rId4" Type="http://schemas.openxmlformats.org/officeDocument/2006/relationships/hyperlink" Target="https://pubmed.ncbi.nlm.nih.gov/33440255/#full-view-affiliation-1" TargetMode="External"/><Relationship Id="rId9" Type="http://schemas.openxmlformats.org/officeDocument/2006/relationships/hyperlink" Target="https://pubmed.ncbi.nlm.nih.gov/?sort=date&amp;term=Gehman+LT&amp;cauthor_id=33440255" TargetMode="Externa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pubmed.ncbi.nlm.nih.gov/33440255/#full-view-affiliation-3" TargetMode="External"/><Relationship Id="rId3" Type="http://schemas.openxmlformats.org/officeDocument/2006/relationships/hyperlink" Target="https://pubmed.ncbi.nlm.nih.gov/?sort=date&amp;term=Chehade+M&amp;cauthor_id=33440255" TargetMode="External"/><Relationship Id="rId7" Type="http://schemas.openxmlformats.org/officeDocument/2006/relationships/hyperlink" Target="https://pubmed.ncbi.nlm.nih.gov/?sort=date&amp;term=Atkins+D&amp;cauthor_id=33440255"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pubmed.ncbi.nlm.nih.gov/33440255/#full-view-affiliation-2" TargetMode="External"/><Relationship Id="rId5" Type="http://schemas.openxmlformats.org/officeDocument/2006/relationships/hyperlink" Target="https://pubmed.ncbi.nlm.nih.gov/?sort=date&amp;term=Kamboj+AP&amp;cauthor_id=33440255" TargetMode="External"/><Relationship Id="rId10" Type="http://schemas.openxmlformats.org/officeDocument/2006/relationships/hyperlink" Target="https://doi.org/10.1016/j.jaip.2020.12.054" TargetMode="External"/><Relationship Id="rId4" Type="http://schemas.openxmlformats.org/officeDocument/2006/relationships/hyperlink" Target="https://pubmed.ncbi.nlm.nih.gov/33440255/#full-view-affiliation-1" TargetMode="External"/><Relationship Id="rId9" Type="http://schemas.openxmlformats.org/officeDocument/2006/relationships/hyperlink" Target="https://pubmed.ncbi.nlm.nih.gov/?sort=date&amp;term=Gehman+LT&amp;cauthor_id=33440255" TargetMode="Externa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s://pubmed.ncbi.nlm.nih.gov/?sort=date&amp;term=Dellon+ES&amp;cauthor_id=38752626" TargetMode="External"/><Relationship Id="rId3" Type="http://schemas.openxmlformats.org/officeDocument/2006/relationships/hyperlink" Target="https://pubmed.ncbi.nlm.nih.gov/?sort=date&amp;term=Ketchem+CJ&amp;cauthor_id=38752626" TargetMode="External"/><Relationship Id="rId7" Type="http://schemas.openxmlformats.org/officeDocument/2006/relationships/hyperlink" Target="https://pubmed.ncbi.nlm.nih.gov/38752626/#full-view-affiliation-3"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pubmed.ncbi.nlm.nih.gov/?sort=date&amp;term=Reed+CC&amp;cauthor_id=38752626" TargetMode="External"/><Relationship Id="rId5" Type="http://schemas.openxmlformats.org/officeDocument/2006/relationships/hyperlink" Target="https://pubmed.ncbi.nlm.nih.gov/38752626/#full-view-affiliation-2" TargetMode="External"/><Relationship Id="rId4" Type="http://schemas.openxmlformats.org/officeDocument/2006/relationships/hyperlink" Target="https://pubmed.ncbi.nlm.nih.gov/38752626/#full-view-affiliation-1" TargetMode="External"/><Relationship Id="rId9" Type="http://schemas.openxmlformats.org/officeDocument/2006/relationships/hyperlink" Target="https://doi.org/10.14309/ajg.0000000000002869"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ncbi.nlm.nih.gov/pubmed/19052023" TargetMode="External"/><Relationship Id="rId7" Type="http://schemas.openxmlformats.org/officeDocument/2006/relationships/hyperlink" Target="https://dx.doi.org/10.1136/gut.2008.165894"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ncbi.nlm.nih.gov/pubmed/20207651" TargetMode="External"/><Relationship Id="rId5" Type="http://schemas.openxmlformats.org/officeDocument/2006/relationships/hyperlink" Target="https://www.ncbi.nlm.nih.gov/pubmed/?term=Shaffer%20EA%5bAuthor%5d&amp;cauthor=true&amp;cauthor_uid=19052023" TargetMode="External"/><Relationship Id="rId4" Type="http://schemas.openxmlformats.org/officeDocument/2006/relationships/hyperlink" Target="https://www.ncbi.nlm.nih.gov/pubmed/?term=Yan%20BM%5bAuthor%5d&amp;cauthor=true&amp;cauthor_uid=19052023" TargetMode="External"/></Relationships>
</file>

<file path=ppt/notesSlides/_rels/notesSlide16.xml.rels><?xml version="1.0" encoding="UTF-8" standalone="yes"?>
<Relationships xmlns="http://schemas.openxmlformats.org/package/2006/relationships"><Relationship Id="rId13" Type="http://schemas.openxmlformats.org/officeDocument/2006/relationships/hyperlink" Target="https://pubmed.ncbi.nlm.nih.gov/?sort=date&amp;term=Ribaldone+DG&amp;cauthor_id=38461469" TargetMode="External"/><Relationship Id="rId18" Type="http://schemas.openxmlformats.org/officeDocument/2006/relationships/hyperlink" Target="https://pubmed.ncbi.nlm.nih.gov/?sort=date&amp;term=Vernero+M&amp;cauthor_id=38461469" TargetMode="External"/><Relationship Id="rId26" Type="http://schemas.openxmlformats.org/officeDocument/2006/relationships/hyperlink" Target="https://pubmed.ncbi.nlm.nih.gov/38461469/#full-view-affiliation-10" TargetMode="External"/><Relationship Id="rId3" Type="http://schemas.openxmlformats.org/officeDocument/2006/relationships/hyperlink" Target="https://pubmed.ncbi.nlm.nih.gov/?sort=date&amp;term=Rossi+CM&amp;cauthor_id=38461469" TargetMode="External"/><Relationship Id="rId21" Type="http://schemas.openxmlformats.org/officeDocument/2006/relationships/hyperlink" Target="https://pubmed.ncbi.nlm.nih.gov/38461469/#full-view-affiliation-7" TargetMode="External"/><Relationship Id="rId7" Type="http://schemas.openxmlformats.org/officeDocument/2006/relationships/hyperlink" Target="https://pubmed.ncbi.nlm.nih.gov/?sort=date&amp;term=Lenti+MV&amp;cauthor_id=38461469" TargetMode="External"/><Relationship Id="rId12" Type="http://schemas.openxmlformats.org/officeDocument/2006/relationships/hyperlink" Target="https://pubmed.ncbi.nlm.nih.gov/?sort=date&amp;term=Anderloni+A&amp;cauthor_id=38461469" TargetMode="External"/><Relationship Id="rId17" Type="http://schemas.openxmlformats.org/officeDocument/2006/relationships/hyperlink" Target="https://pubmed.ncbi.nlm.nih.gov/38461469/#full-view-affiliation-6" TargetMode="External"/><Relationship Id="rId25" Type="http://schemas.openxmlformats.org/officeDocument/2006/relationships/hyperlink" Target="https://pubmed.ncbi.nlm.nih.gov/?sort=date&amp;term=Klersy+C&amp;cauthor_id=38461469" TargetMode="External"/><Relationship Id="rId33" Type="http://schemas.openxmlformats.org/officeDocument/2006/relationships/hyperlink" Target="https://doi.org/10.1007/s11739-024-03568-w" TargetMode="External"/><Relationship Id="rId2" Type="http://schemas.openxmlformats.org/officeDocument/2006/relationships/slide" Target="../slides/slide18.xml"/><Relationship Id="rId16" Type="http://schemas.openxmlformats.org/officeDocument/2006/relationships/hyperlink" Target="https://pubmed.ncbi.nlm.nih.gov/38461469/#full-view-affiliation-5" TargetMode="External"/><Relationship Id="rId20" Type="http://schemas.openxmlformats.org/officeDocument/2006/relationships/hyperlink" Target="https://pubmed.ncbi.nlm.nih.gov/?sort=date&amp;term=Maniero+D&amp;cauthor_id=38461469" TargetMode="External"/><Relationship Id="rId29" Type="http://schemas.openxmlformats.org/officeDocument/2006/relationships/hyperlink" Target="https://pubmed.ncbi.nlm.nih.gov/38461469/#full-view-affiliation-11" TargetMode="External"/><Relationship Id="rId1" Type="http://schemas.openxmlformats.org/officeDocument/2006/relationships/notesMaster" Target="../notesMasters/notesMaster1.xml"/><Relationship Id="rId6" Type="http://schemas.openxmlformats.org/officeDocument/2006/relationships/hyperlink" Target="https://pubmed.ncbi.nlm.nih.gov/38461469/#full-view-affiliation-2" TargetMode="External"/><Relationship Id="rId11" Type="http://schemas.openxmlformats.org/officeDocument/2006/relationships/hyperlink" Target="https://pubmed.ncbi.nlm.nih.gov/38461469/#full-view-affiliation-3" TargetMode="External"/><Relationship Id="rId24" Type="http://schemas.openxmlformats.org/officeDocument/2006/relationships/hyperlink" Target="https://pubmed.ncbi.nlm.nih.gov/38461469/#full-view-affiliation-9" TargetMode="External"/><Relationship Id="rId32" Type="http://schemas.openxmlformats.org/officeDocument/2006/relationships/hyperlink" Target="https://pmc.ncbi.nlm.nih.gov/articles/PMC11186925/" TargetMode="External"/><Relationship Id="rId5" Type="http://schemas.openxmlformats.org/officeDocument/2006/relationships/hyperlink" Target="https://pubmed.ncbi.nlm.nih.gov/38461469/#full-view-affiliation-1" TargetMode="External"/><Relationship Id="rId15" Type="http://schemas.openxmlformats.org/officeDocument/2006/relationships/hyperlink" Target="https://pubmed.ncbi.nlm.nih.gov/?sort=date&amp;term=Marabotto+E&amp;cauthor_id=38461469" TargetMode="External"/><Relationship Id="rId23" Type="http://schemas.openxmlformats.org/officeDocument/2006/relationships/hyperlink" Target="https://pubmed.ncbi.nlm.nih.gov/?sort=date&amp;term=Vanoli+A&amp;cauthor_id=38461469" TargetMode="External"/><Relationship Id="rId28" Type="http://schemas.openxmlformats.org/officeDocument/2006/relationships/hyperlink" Target="https://pubmed.ncbi.nlm.nih.gov/?sort=date&amp;term=Di+Sabatino+A&amp;cauthor_id=38461469" TargetMode="External"/><Relationship Id="rId10" Type="http://schemas.openxmlformats.org/officeDocument/2006/relationships/hyperlink" Target="https://pubmed.ncbi.nlm.nih.gov/?sort=date&amp;term=Mauro+A&amp;cauthor_id=38461469" TargetMode="External"/><Relationship Id="rId19" Type="http://schemas.openxmlformats.org/officeDocument/2006/relationships/hyperlink" Target="https://pubmed.ncbi.nlm.nih.gov/?sort=date&amp;term=Sheijani+SD&amp;cauthor_id=38461469" TargetMode="External"/><Relationship Id="rId31" Type="http://schemas.openxmlformats.org/officeDocument/2006/relationships/hyperlink" Target="https://pubmed.ncbi.nlm.nih.gov/38461469/#full-view-affiliation-13" TargetMode="External"/><Relationship Id="rId4" Type="http://schemas.openxmlformats.org/officeDocument/2006/relationships/hyperlink" Target="https://pubmed.ncbi.nlm.nih.gov/38461469/#full-view-equal-contrib-explanation" TargetMode="External"/><Relationship Id="rId9" Type="http://schemas.openxmlformats.org/officeDocument/2006/relationships/hyperlink" Target="https://pubmed.ncbi.nlm.nih.gov/?sort=date&amp;term=Lo+Bello+A&amp;cauthor_id=38461469" TargetMode="External"/><Relationship Id="rId14" Type="http://schemas.openxmlformats.org/officeDocument/2006/relationships/hyperlink" Target="https://pubmed.ncbi.nlm.nih.gov/38461469/#full-view-affiliation-4" TargetMode="External"/><Relationship Id="rId22" Type="http://schemas.openxmlformats.org/officeDocument/2006/relationships/hyperlink" Target="https://pubmed.ncbi.nlm.nih.gov/38461469/#full-view-affiliation-8" TargetMode="External"/><Relationship Id="rId27" Type="http://schemas.openxmlformats.org/officeDocument/2006/relationships/hyperlink" Target="https://pubmed.ncbi.nlm.nih.gov/?sort=date&amp;term=Savarino+EV&amp;cauthor_id=38461469" TargetMode="External"/><Relationship Id="rId30" Type="http://schemas.openxmlformats.org/officeDocument/2006/relationships/hyperlink" Target="https://pubmed.ncbi.nlm.nih.gov/38461469/#full-view-affiliation-12" TargetMode="External"/><Relationship Id="rId8" Type="http://schemas.openxmlformats.org/officeDocument/2006/relationships/hyperlink" Target="https://pubmed.ncbi.nlm.nih.gov/?sort=date&amp;term=Merli+S&amp;cauthor_id=38461469" TargetMode="External"/></Relationships>
</file>

<file path=ppt/notesSlides/_rels/notesSlide17.xml.rels><?xml version="1.0" encoding="UTF-8" standalone="yes"?>
<Relationships xmlns="http://schemas.openxmlformats.org/package/2006/relationships"><Relationship Id="rId8" Type="http://schemas.openxmlformats.org/officeDocument/2006/relationships/hyperlink" Target="https://pmc.ncbi.nlm.nih.gov/articles/PMC4654708/" TargetMode="External"/><Relationship Id="rId3" Type="http://schemas.openxmlformats.org/officeDocument/2006/relationships/hyperlink" Target="https://pubmed.ncbi.nlm.nih.gov/?sort=date&amp;term=Jensen+ET&amp;cauthor_id=25988554" TargetMode="External"/><Relationship Id="rId7" Type="http://schemas.openxmlformats.org/officeDocument/2006/relationships/hyperlink" Target="https://pubmed.ncbi.nlm.nih.gov/?sort=date&amp;term=Dellon+ES&amp;cauthor_id=25988554"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pubmed.ncbi.nlm.nih.gov/?sort=date&amp;term=Kappelman+MD&amp;cauthor_id=25988554" TargetMode="External"/><Relationship Id="rId5" Type="http://schemas.openxmlformats.org/officeDocument/2006/relationships/hyperlink" Target="https://pubmed.ncbi.nlm.nih.gov/?sort=date&amp;term=Martin+CF&amp;cauthor_id=25988554" TargetMode="External"/><Relationship Id="rId4" Type="http://schemas.openxmlformats.org/officeDocument/2006/relationships/hyperlink" Target="https://pubmed.ncbi.nlm.nih.gov/25988554/#full-view-affiliation-1" TargetMode="External"/><Relationship Id="rId9" Type="http://schemas.openxmlformats.org/officeDocument/2006/relationships/hyperlink" Target="https://doi.org/10.1097/mpg.0000000000000865" TargetMode="External"/></Relationships>
</file>

<file path=ppt/notesSlides/_rels/notesSlide18.xml.rels><?xml version="1.0" encoding="UTF-8" standalone="yes"?>
<Relationships xmlns="http://schemas.openxmlformats.org/package/2006/relationships"><Relationship Id="rId8" Type="http://schemas.openxmlformats.org/officeDocument/2006/relationships/hyperlink" Target="https://pmc.ncbi.nlm.nih.gov/articles/PMC8829105/" TargetMode="External"/><Relationship Id="rId3" Type="http://schemas.openxmlformats.org/officeDocument/2006/relationships/hyperlink" Target="https://pubmed.ncbi.nlm.nih.gov/?sort=date&amp;term=Vuyyuru+SK&amp;cauthor_id=35155819" TargetMode="External"/><Relationship Id="rId7" Type="http://schemas.openxmlformats.org/officeDocument/2006/relationships/hyperlink" Target="https://pubmed.ncbi.nlm.nih.gov/?sort=date&amp;term=Ahuja+V&amp;cauthor_id=35155819"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pubmed.ncbi.nlm.nih.gov/?sort=date&amp;term=Sahu+P&amp;cauthor_id=35155819" TargetMode="External"/><Relationship Id="rId5" Type="http://schemas.openxmlformats.org/officeDocument/2006/relationships/hyperlink" Target="https://pubmed.ncbi.nlm.nih.gov/?sort=date&amp;term=Kedia+S&amp;cauthor_id=35155819" TargetMode="External"/><Relationship Id="rId4" Type="http://schemas.openxmlformats.org/officeDocument/2006/relationships/hyperlink" Target="https://pubmed.ncbi.nlm.nih.gov/35155819/#full-view-affiliation-1" TargetMode="External"/><Relationship Id="rId9" Type="http://schemas.openxmlformats.org/officeDocument/2006/relationships/hyperlink" Target="https://doi.org/10.1002/jgh3.12706"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pubmed.ncbi.nlm.nih.gov/?sort=date&amp;term=Lwin+T&amp;cauthor_id=21169993" TargetMode="External"/><Relationship Id="rId7" Type="http://schemas.openxmlformats.org/officeDocument/2006/relationships/hyperlink" Target="https://doi.org/10.1038/modpathol.2010.221"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pubmed.ncbi.nlm.nih.gov/?sort=date&amp;term=Genta+RM&amp;cauthor_id=21169993" TargetMode="External"/><Relationship Id="rId5" Type="http://schemas.openxmlformats.org/officeDocument/2006/relationships/hyperlink" Target="https://pubmed.ncbi.nlm.nih.gov/?sort=date&amp;term=Melton+SD&amp;cauthor_id=21169993" TargetMode="External"/><Relationship Id="rId4" Type="http://schemas.openxmlformats.org/officeDocument/2006/relationships/hyperlink" Target="https://pubmed.ncbi.nlm.nih.gov/21169993/#full-view-affiliation-1" TargetMode="Externa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pubmed.ncbi.nlm.nih.gov/35649464/#full-view-affiliation-3" TargetMode="External"/><Relationship Id="rId13" Type="http://schemas.openxmlformats.org/officeDocument/2006/relationships/hyperlink" Target="https://pubmed.ncbi.nlm.nih.gov/?sort=date&amp;term=Dellon+ES&amp;cauthor_id=35649464" TargetMode="External"/><Relationship Id="rId18" Type="http://schemas.openxmlformats.org/officeDocument/2006/relationships/hyperlink" Target="https://doi.org/10.1016/j.jaci.2022.05.012" TargetMode="External"/><Relationship Id="rId3" Type="http://schemas.openxmlformats.org/officeDocument/2006/relationships/hyperlink" Target="https://pubmed.ncbi.nlm.nih.gov/?sort=date&amp;term=Wright+BL&amp;cauthor_id=35649464" TargetMode="External"/><Relationship Id="rId7" Type="http://schemas.openxmlformats.org/officeDocument/2006/relationships/hyperlink" Target="https://pubmed.ncbi.nlm.nih.gov/?sort=date&amp;term=Ruffner+MA&amp;cauthor_id=35649464" TargetMode="External"/><Relationship Id="rId12" Type="http://schemas.openxmlformats.org/officeDocument/2006/relationships/hyperlink" Target="https://pubmed.ncbi.nlm.nih.gov/35649464/#full-view-affiliation-5" TargetMode="External"/><Relationship Id="rId17" Type="http://schemas.openxmlformats.org/officeDocument/2006/relationships/hyperlink" Target="https://pmc.ncbi.nlm.nih.gov/articles/PMC9378528/" TargetMode="External"/><Relationship Id="rId2" Type="http://schemas.openxmlformats.org/officeDocument/2006/relationships/slide" Target="../slides/slide3.xml"/><Relationship Id="rId16" Type="http://schemas.openxmlformats.org/officeDocument/2006/relationships/hyperlink" Target="https://pubmed.ncbi.nlm.nih.gov/35649464/#full-view-affiliation-7" TargetMode="External"/><Relationship Id="rId1" Type="http://schemas.openxmlformats.org/officeDocument/2006/relationships/notesMaster" Target="../notesMasters/notesMaster1.xml"/><Relationship Id="rId6" Type="http://schemas.openxmlformats.org/officeDocument/2006/relationships/hyperlink" Target="https://pubmed.ncbi.nlm.nih.gov/35649464/#full-view-affiliation-2" TargetMode="External"/><Relationship Id="rId11" Type="http://schemas.openxmlformats.org/officeDocument/2006/relationships/hyperlink" Target="https://pubmed.ncbi.nlm.nih.gov/?sort=date&amp;term=Gonsalves+N&amp;cauthor_id=35649464" TargetMode="External"/><Relationship Id="rId5" Type="http://schemas.openxmlformats.org/officeDocument/2006/relationships/hyperlink" Target="https://pubmed.ncbi.nlm.nih.gov/?sort=date&amp;term=Schwartz+JT&amp;cauthor_id=35649464" TargetMode="External"/><Relationship Id="rId15" Type="http://schemas.openxmlformats.org/officeDocument/2006/relationships/hyperlink" Target="https://pubmed.ncbi.nlm.nih.gov/?sort=date&amp;term=Aceves+SS&amp;cauthor_id=35649464" TargetMode="External"/><Relationship Id="rId10" Type="http://schemas.openxmlformats.org/officeDocument/2006/relationships/hyperlink" Target="https://pubmed.ncbi.nlm.nih.gov/35649464/#full-view-affiliation-4" TargetMode="External"/><Relationship Id="rId4" Type="http://schemas.openxmlformats.org/officeDocument/2006/relationships/hyperlink" Target="https://pubmed.ncbi.nlm.nih.gov/35649464/#full-view-affiliation-1" TargetMode="External"/><Relationship Id="rId9" Type="http://schemas.openxmlformats.org/officeDocument/2006/relationships/hyperlink" Target="https://pubmed.ncbi.nlm.nih.gov/?sort=date&amp;term=Furuta+GT&amp;cauthor_id=35649464" TargetMode="External"/><Relationship Id="rId14" Type="http://schemas.openxmlformats.org/officeDocument/2006/relationships/hyperlink" Target="https://pubmed.ncbi.nlm.nih.gov/35649464/#full-view-affiliation-6" TargetMode="External"/></Relationships>
</file>

<file path=ppt/notesSlides/_rels/notesSlide20.xml.rels><?xml version="1.0" encoding="UTF-8" standalone="yes"?>
<Relationships xmlns="http://schemas.openxmlformats.org/package/2006/relationships"><Relationship Id="rId13" Type="http://schemas.openxmlformats.org/officeDocument/2006/relationships/hyperlink" Target="https://pubmed.ncbi.nlm.nih.gov/?sort=date&amp;term=Falk+GW&amp;cauthor_id=31008735" TargetMode="External"/><Relationship Id="rId18" Type="http://schemas.openxmlformats.org/officeDocument/2006/relationships/hyperlink" Target="https://pubmed.ncbi.nlm.nih.gov/?sort=date&amp;term=Ahmed+F&amp;cauthor_id=31008735" TargetMode="External"/><Relationship Id="rId26" Type="http://schemas.openxmlformats.org/officeDocument/2006/relationships/hyperlink" Target="https://pubmed.ncbi.nlm.nih.gov/?sort=date&amp;term=Gonsalves+N&amp;cauthor_id=31008735" TargetMode="External"/><Relationship Id="rId21" Type="http://schemas.openxmlformats.org/officeDocument/2006/relationships/hyperlink" Target="https://pubmed.ncbi.nlm.nih.gov/?sort=date&amp;term=Gross+J&amp;cauthor_id=31008735" TargetMode="External"/><Relationship Id="rId34" Type="http://schemas.openxmlformats.org/officeDocument/2006/relationships/hyperlink" Target="https://pubmed.ncbi.nlm.nih.gov/?sort=date&amp;term=Dellon+ES&amp;cauthor_id=31008735" TargetMode="External"/><Relationship Id="rId7" Type="http://schemas.openxmlformats.org/officeDocument/2006/relationships/hyperlink" Target="https://pubmed.ncbi.nlm.nih.gov/?sort=date&amp;term=Muir+AB&amp;cauthor_id=31008735" TargetMode="External"/><Relationship Id="rId12" Type="http://schemas.openxmlformats.org/officeDocument/2006/relationships/hyperlink" Target="https://pubmed.ncbi.nlm.nih.gov/31008735/#full-view-affiliation-5" TargetMode="External"/><Relationship Id="rId17" Type="http://schemas.openxmlformats.org/officeDocument/2006/relationships/hyperlink" Target="https://pubmed.ncbi.nlm.nih.gov/?sort=date&amp;term=Magier+AZ&amp;cauthor_id=31008735" TargetMode="External"/><Relationship Id="rId25" Type="http://schemas.openxmlformats.org/officeDocument/2006/relationships/hyperlink" Target="https://pubmed.ncbi.nlm.nih.gov/?sort=date&amp;term=Krischer+JP&amp;cauthor_id=31008735" TargetMode="External"/><Relationship Id="rId33" Type="http://schemas.openxmlformats.org/officeDocument/2006/relationships/hyperlink" Target="https://pubmed.ncbi.nlm.nih.gov/?sort=date&amp;term=Rothenberg+ME&amp;cauthor_id=31008735" TargetMode="External"/><Relationship Id="rId2" Type="http://schemas.openxmlformats.org/officeDocument/2006/relationships/slide" Target="../slides/slide22.xml"/><Relationship Id="rId16" Type="http://schemas.openxmlformats.org/officeDocument/2006/relationships/hyperlink" Target="https://pubmed.ncbi.nlm.nih.gov/?sort=date&amp;term=Martin+EK&amp;cauthor_id=31008735" TargetMode="External"/><Relationship Id="rId20" Type="http://schemas.openxmlformats.org/officeDocument/2006/relationships/hyperlink" Target="https://pubmed.ncbi.nlm.nih.gov/?sort=date&amp;term=Gupta+A&amp;cauthor_id=31008735" TargetMode="External"/><Relationship Id="rId29" Type="http://schemas.openxmlformats.org/officeDocument/2006/relationships/hyperlink" Target="https://pubmed.ncbi.nlm.nih.gov/31008735/#full-view-affiliation-9" TargetMode="External"/><Relationship Id="rId1" Type="http://schemas.openxmlformats.org/officeDocument/2006/relationships/notesMaster" Target="../notesMasters/notesMaster1.xml"/><Relationship Id="rId6" Type="http://schemas.openxmlformats.org/officeDocument/2006/relationships/hyperlink" Target="https://pubmed.ncbi.nlm.nih.gov/31008735/#full-view-affiliation-2" TargetMode="External"/><Relationship Id="rId11" Type="http://schemas.openxmlformats.org/officeDocument/2006/relationships/hyperlink" Target="https://pubmed.ncbi.nlm.nih.gov/?sort=date&amp;term=Menard-Katcher+C&amp;cauthor_id=31008735" TargetMode="External"/><Relationship Id="rId24" Type="http://schemas.openxmlformats.org/officeDocument/2006/relationships/hyperlink" Target="https://pubmed.ncbi.nlm.nih.gov/31008735/#full-view-affiliation-7" TargetMode="External"/><Relationship Id="rId32" Type="http://schemas.openxmlformats.org/officeDocument/2006/relationships/hyperlink" Target="https://pubmed.ncbi.nlm.nih.gov/?sort=date&amp;term=Furuta+GT&amp;cauthor_id=31008735" TargetMode="External"/><Relationship Id="rId37" Type="http://schemas.openxmlformats.org/officeDocument/2006/relationships/hyperlink" Target="https://doi.org/10.14309/ajg.0000000000000228" TargetMode="External"/><Relationship Id="rId5" Type="http://schemas.openxmlformats.org/officeDocument/2006/relationships/hyperlink" Target="https://pubmed.ncbi.nlm.nih.gov/?sort=date&amp;term=Reed+CC&amp;cauthor_id=31008735" TargetMode="External"/><Relationship Id="rId15" Type="http://schemas.openxmlformats.org/officeDocument/2006/relationships/hyperlink" Target="https://pubmed.ncbi.nlm.nih.gov/?sort=date&amp;term=Kuhl+J&amp;cauthor_id=31008735" TargetMode="External"/><Relationship Id="rId23" Type="http://schemas.openxmlformats.org/officeDocument/2006/relationships/hyperlink" Target="https://pubmed.ncbi.nlm.nih.gov/?sort=date&amp;term=Carpenter+CL&amp;cauthor_id=31008735" TargetMode="External"/><Relationship Id="rId28" Type="http://schemas.openxmlformats.org/officeDocument/2006/relationships/hyperlink" Target="https://pubmed.ncbi.nlm.nih.gov/?sort=date&amp;term=Spergel+JM&amp;cauthor_id=31008735" TargetMode="External"/><Relationship Id="rId36" Type="http://schemas.openxmlformats.org/officeDocument/2006/relationships/hyperlink" Target="https://pmc.ncbi.nlm.nih.gov/articles/PMC6554065/" TargetMode="External"/><Relationship Id="rId10" Type="http://schemas.openxmlformats.org/officeDocument/2006/relationships/hyperlink" Target="https://pubmed.ncbi.nlm.nih.gov/31008735/#full-view-affiliation-4" TargetMode="External"/><Relationship Id="rId19" Type="http://schemas.openxmlformats.org/officeDocument/2006/relationships/hyperlink" Target="https://pubmed.ncbi.nlm.nih.gov/?sort=date&amp;term=Demarshall+M&amp;cauthor_id=31008735" TargetMode="External"/><Relationship Id="rId31" Type="http://schemas.openxmlformats.org/officeDocument/2006/relationships/hyperlink" Target="https://pubmed.ncbi.nlm.nih.gov/31008735/#full-view-affiliation-10" TargetMode="External"/><Relationship Id="rId4" Type="http://schemas.openxmlformats.org/officeDocument/2006/relationships/hyperlink" Target="https://pubmed.ncbi.nlm.nih.gov/31008735/#full-view-affiliation-1" TargetMode="External"/><Relationship Id="rId9" Type="http://schemas.openxmlformats.org/officeDocument/2006/relationships/hyperlink" Target="https://pubmed.ncbi.nlm.nih.gov/?sort=date&amp;term=Fulkerson+PC&amp;cauthor_id=31008735" TargetMode="External"/><Relationship Id="rId14" Type="http://schemas.openxmlformats.org/officeDocument/2006/relationships/hyperlink" Target="https://pubmed.ncbi.nlm.nih.gov/31008735/#full-view-affiliation-6" TargetMode="External"/><Relationship Id="rId22" Type="http://schemas.openxmlformats.org/officeDocument/2006/relationships/hyperlink" Target="https://pubmed.ncbi.nlm.nih.gov/?sort=date&amp;term=Ashorobi+T&amp;cauthor_id=31008735" TargetMode="External"/><Relationship Id="rId27" Type="http://schemas.openxmlformats.org/officeDocument/2006/relationships/hyperlink" Target="https://pubmed.ncbi.nlm.nih.gov/31008735/#full-view-affiliation-8" TargetMode="External"/><Relationship Id="rId30" Type="http://schemas.openxmlformats.org/officeDocument/2006/relationships/hyperlink" Target="https://pubmed.ncbi.nlm.nih.gov/?sort=date&amp;term=Gupta+SK&amp;cauthor_id=31008735" TargetMode="External"/><Relationship Id="rId35" Type="http://schemas.openxmlformats.org/officeDocument/2006/relationships/hyperlink" Target="https://pubmed.ncbi.nlm.nih.gov/?sort=date&amp;term=Consortium+of+Eosinophilic+Gastrointestinal+Disease+Researchers+(CEGIR)%5bCorporate+Author%5d" TargetMode="External"/><Relationship Id="rId8" Type="http://schemas.openxmlformats.org/officeDocument/2006/relationships/hyperlink" Target="https://pubmed.ncbi.nlm.nih.gov/31008735/#full-view-affiliation-3" TargetMode="External"/><Relationship Id="rId3" Type="http://schemas.openxmlformats.org/officeDocument/2006/relationships/hyperlink" Target="https://pubmed.ncbi.nlm.nih.gov/?sort=date&amp;term=Pesek+RD&amp;cauthor_id=31008735" TargetMode="External"/></Relationships>
</file>

<file path=ppt/notesSlides/_rels/notesSlide21.xml.rels><?xml version="1.0" encoding="UTF-8" standalone="yes"?>
<Relationships xmlns="http://schemas.openxmlformats.org/package/2006/relationships"><Relationship Id="rId13" Type="http://schemas.openxmlformats.org/officeDocument/2006/relationships/hyperlink" Target="https://pubmed.ncbi.nlm.nih.gov/35080202/#full-view-affiliation-5" TargetMode="External"/><Relationship Id="rId18" Type="http://schemas.openxmlformats.org/officeDocument/2006/relationships/hyperlink" Target="https://pubmed.ncbi.nlm.nih.gov/?sort=date&amp;term=Dellon+ES&amp;cauthor_id=35080202" TargetMode="External"/><Relationship Id="rId26" Type="http://schemas.openxmlformats.org/officeDocument/2006/relationships/hyperlink" Target="https://pubmed.ncbi.nlm.nih.gov/?sort=date&amp;term=Katzka+D&amp;cauthor_id=35080202" TargetMode="External"/><Relationship Id="rId39" Type="http://schemas.openxmlformats.org/officeDocument/2006/relationships/hyperlink" Target="https://pubmed.ncbi.nlm.nih.gov/35080202/#full-view-affiliation-16" TargetMode="External"/><Relationship Id="rId21" Type="http://schemas.openxmlformats.org/officeDocument/2006/relationships/hyperlink" Target="https://pubmed.ncbi.nlm.nih.gov/35080202/#full-view-affiliation-9" TargetMode="External"/><Relationship Id="rId34" Type="http://schemas.openxmlformats.org/officeDocument/2006/relationships/hyperlink" Target="https://pubmed.ncbi.nlm.nih.gov/?sort=date&amp;term=Mukkada+VA&amp;cauthor_id=35080202" TargetMode="External"/><Relationship Id="rId42" Type="http://schemas.openxmlformats.org/officeDocument/2006/relationships/hyperlink" Target="https://pubmed.ncbi.nlm.nih.gov/?sort=date&amp;term=Yang+GY&amp;cauthor_id=35080202" TargetMode="External"/><Relationship Id="rId47" Type="http://schemas.openxmlformats.org/officeDocument/2006/relationships/hyperlink" Target="https://pubmed.ncbi.nlm.nih.gov/?sort=date&amp;term=Furuta+GT&amp;cauthor_id=35080202" TargetMode="External"/><Relationship Id="rId50" Type="http://schemas.openxmlformats.org/officeDocument/2006/relationships/hyperlink" Target="https://doi.org/10.14309/ajg.0000000000001625" TargetMode="External"/><Relationship Id="rId7" Type="http://schemas.openxmlformats.org/officeDocument/2006/relationships/hyperlink" Target="https://pubmed.ncbi.nlm.nih.gov/?sort=date&amp;term=King+E&amp;cauthor_id=35080202" TargetMode="External"/><Relationship Id="rId2" Type="http://schemas.openxmlformats.org/officeDocument/2006/relationships/slide" Target="../slides/slide23.xml"/><Relationship Id="rId16" Type="http://schemas.openxmlformats.org/officeDocument/2006/relationships/hyperlink" Target="https://pubmed.ncbi.nlm.nih.gov/?sort=date&amp;term=Capocelli+KE&amp;cauthor_id=35080202" TargetMode="External"/><Relationship Id="rId29" Type="http://schemas.openxmlformats.org/officeDocument/2006/relationships/hyperlink" Target="https://pubmed.ncbi.nlm.nih.gov/35080202/#full-view-affiliation-12" TargetMode="External"/><Relationship Id="rId11" Type="http://schemas.openxmlformats.org/officeDocument/2006/relationships/hyperlink" Target="https://pubmed.ncbi.nlm.nih.gov/35080202/#full-view-affiliation-4" TargetMode="External"/><Relationship Id="rId24" Type="http://schemas.openxmlformats.org/officeDocument/2006/relationships/hyperlink" Target="https://pubmed.ncbi.nlm.nih.gov/35080202/#full-view-affiliation-10" TargetMode="External"/><Relationship Id="rId32" Type="http://schemas.openxmlformats.org/officeDocument/2006/relationships/hyperlink" Target="https://pubmed.ncbi.nlm.nih.gov/?sort=date&amp;term=Klion+A&amp;cauthor_id=35080202" TargetMode="External"/><Relationship Id="rId37" Type="http://schemas.openxmlformats.org/officeDocument/2006/relationships/hyperlink" Target="https://pubmed.ncbi.nlm.nih.gov/?sort=date&amp;term=Shoda+T&amp;cauthor_id=35080202" TargetMode="External"/><Relationship Id="rId40" Type="http://schemas.openxmlformats.org/officeDocument/2006/relationships/hyperlink" Target="https://pubmed.ncbi.nlm.nih.gov/?sort=date&amp;term=Spergel+JA&amp;cauthor_id=35080202" TargetMode="External"/><Relationship Id="rId45" Type="http://schemas.openxmlformats.org/officeDocument/2006/relationships/hyperlink" Target="https://pubmed.ncbi.nlm.nih.gov/?sort=date&amp;term=Aceves+SS&amp;cauthor_id=35080202" TargetMode="External"/><Relationship Id="rId5" Type="http://schemas.openxmlformats.org/officeDocument/2006/relationships/hyperlink" Target="https://pubmed.ncbi.nlm.nih.gov/?sort=date&amp;term=Collins+MH&amp;cauthor_id=35080202" TargetMode="External"/><Relationship Id="rId15" Type="http://schemas.openxmlformats.org/officeDocument/2006/relationships/hyperlink" Target="https://pubmed.ncbi.nlm.nih.gov/35080202/#full-view-affiliation-6" TargetMode="External"/><Relationship Id="rId23" Type="http://schemas.openxmlformats.org/officeDocument/2006/relationships/hyperlink" Target="https://pubmed.ncbi.nlm.nih.gov/?sort=date&amp;term=Gupta+SK&amp;cauthor_id=35080202" TargetMode="External"/><Relationship Id="rId28" Type="http://schemas.openxmlformats.org/officeDocument/2006/relationships/hyperlink" Target="https://pubmed.ncbi.nlm.nih.gov/?sort=date&amp;term=Menard-Katcher+P&amp;cauthor_id=35080202" TargetMode="External"/><Relationship Id="rId36" Type="http://schemas.openxmlformats.org/officeDocument/2006/relationships/hyperlink" Target="https://pubmed.ncbi.nlm.nih.gov/?sort=date&amp;term=Peterson+K&amp;cauthor_id=35080202" TargetMode="External"/><Relationship Id="rId49" Type="http://schemas.openxmlformats.org/officeDocument/2006/relationships/hyperlink" Target="https://pmc.ncbi.nlm.nih.gov/articles/PMC8897269/" TargetMode="External"/><Relationship Id="rId10" Type="http://schemas.openxmlformats.org/officeDocument/2006/relationships/hyperlink" Target="https://pubmed.ncbi.nlm.nih.gov/?sort=date&amp;term=Chehade+M&amp;cauthor_id=35080202" TargetMode="External"/><Relationship Id="rId19" Type="http://schemas.openxmlformats.org/officeDocument/2006/relationships/hyperlink" Target="https://pubmed.ncbi.nlm.nih.gov/35080202/#full-view-affiliation-8" TargetMode="External"/><Relationship Id="rId31" Type="http://schemas.openxmlformats.org/officeDocument/2006/relationships/hyperlink" Target="https://pubmed.ncbi.nlm.nih.gov/35080202/#full-view-affiliation-13" TargetMode="External"/><Relationship Id="rId44" Type="http://schemas.openxmlformats.org/officeDocument/2006/relationships/hyperlink" Target="https://pubmed.ncbi.nlm.nih.gov/?sort=date&amp;term=Rothenberg+ME&amp;cauthor_id=35080202" TargetMode="External"/><Relationship Id="rId4" Type="http://schemas.openxmlformats.org/officeDocument/2006/relationships/hyperlink" Target="https://pubmed.ncbi.nlm.nih.gov/35080202/#full-view-affiliation-1" TargetMode="External"/><Relationship Id="rId9" Type="http://schemas.openxmlformats.org/officeDocument/2006/relationships/hyperlink" Target="https://pubmed.ncbi.nlm.nih.gov/?sort=date&amp;term=Sun+Q&amp;cauthor_id=35080202" TargetMode="External"/><Relationship Id="rId14" Type="http://schemas.openxmlformats.org/officeDocument/2006/relationships/hyperlink" Target="https://pubmed.ncbi.nlm.nih.gov/?sort=date&amp;term=Bonis+PA&amp;cauthor_id=35080202" TargetMode="External"/><Relationship Id="rId22" Type="http://schemas.openxmlformats.org/officeDocument/2006/relationships/hyperlink" Target="https://pubmed.ncbi.nlm.nih.gov/?sort=date&amp;term=Gonsalves+N&amp;cauthor_id=35080202" TargetMode="External"/><Relationship Id="rId27" Type="http://schemas.openxmlformats.org/officeDocument/2006/relationships/hyperlink" Target="https://pubmed.ncbi.nlm.nih.gov/35080202/#full-view-affiliation-11" TargetMode="External"/><Relationship Id="rId30" Type="http://schemas.openxmlformats.org/officeDocument/2006/relationships/hyperlink" Target="https://pubmed.ncbi.nlm.nih.gov/?sort=date&amp;term=Khoury+P&amp;cauthor_id=35080202" TargetMode="External"/><Relationship Id="rId35" Type="http://schemas.openxmlformats.org/officeDocument/2006/relationships/hyperlink" Target="https://pubmed.ncbi.nlm.nih.gov/35080202/#full-view-affiliation-15" TargetMode="External"/><Relationship Id="rId43" Type="http://schemas.openxmlformats.org/officeDocument/2006/relationships/hyperlink" Target="https://pubmed.ncbi.nlm.nih.gov/35080202/#full-view-affiliation-18" TargetMode="External"/><Relationship Id="rId48" Type="http://schemas.openxmlformats.org/officeDocument/2006/relationships/hyperlink" Target="https://pubmed.ncbi.nlm.nih.gov/?sort=date&amp;term=CEGIR+investigators%5bCorporate+Author%5d" TargetMode="External"/><Relationship Id="rId8" Type="http://schemas.openxmlformats.org/officeDocument/2006/relationships/hyperlink" Target="https://pubmed.ncbi.nlm.nih.gov/35080202/#full-view-affiliation-3" TargetMode="External"/><Relationship Id="rId3" Type="http://schemas.openxmlformats.org/officeDocument/2006/relationships/hyperlink" Target="https://pubmed.ncbi.nlm.nih.gov/?sort=date&amp;term=Hirano+I&amp;cauthor_id=35080202" TargetMode="External"/><Relationship Id="rId12" Type="http://schemas.openxmlformats.org/officeDocument/2006/relationships/hyperlink" Target="https://pubmed.ncbi.nlm.nih.gov/?sort=date&amp;term=Abonia+JP&amp;cauthor_id=35080202" TargetMode="External"/><Relationship Id="rId17" Type="http://schemas.openxmlformats.org/officeDocument/2006/relationships/hyperlink" Target="https://pubmed.ncbi.nlm.nih.gov/35080202/#full-view-affiliation-7" TargetMode="External"/><Relationship Id="rId25" Type="http://schemas.openxmlformats.org/officeDocument/2006/relationships/hyperlink" Target="https://pubmed.ncbi.nlm.nih.gov/?sort=date&amp;term=Leung+J&amp;cauthor_id=35080202" TargetMode="External"/><Relationship Id="rId33" Type="http://schemas.openxmlformats.org/officeDocument/2006/relationships/hyperlink" Target="https://pubmed.ncbi.nlm.nih.gov/35080202/#full-view-affiliation-14" TargetMode="External"/><Relationship Id="rId38" Type="http://schemas.openxmlformats.org/officeDocument/2006/relationships/hyperlink" Target="https://pubmed.ncbi.nlm.nih.gov/?sort=date&amp;term=Rudman-Spergel+AK&amp;cauthor_id=35080202" TargetMode="External"/><Relationship Id="rId46" Type="http://schemas.openxmlformats.org/officeDocument/2006/relationships/hyperlink" Target="https://pubmed.ncbi.nlm.nih.gov/35080202/#full-view-affiliation-19" TargetMode="External"/><Relationship Id="rId20" Type="http://schemas.openxmlformats.org/officeDocument/2006/relationships/hyperlink" Target="https://pubmed.ncbi.nlm.nih.gov/?sort=date&amp;term=Falk+GW&amp;cauthor_id=35080202" TargetMode="External"/><Relationship Id="rId41" Type="http://schemas.openxmlformats.org/officeDocument/2006/relationships/hyperlink" Target="https://pubmed.ncbi.nlm.nih.gov/35080202/#full-view-affiliation-17" TargetMode="External"/><Relationship Id="rId1" Type="http://schemas.openxmlformats.org/officeDocument/2006/relationships/notesMaster" Target="../notesMasters/notesMaster1.xml"/><Relationship Id="rId6" Type="http://schemas.openxmlformats.org/officeDocument/2006/relationships/hyperlink" Target="https://pubmed.ncbi.nlm.nih.gov/35080202/#full-view-affiliation-2" TargetMode="Externa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s://pubmed.ncbi.nlm.nih.gov/34089846/#full-view-affiliation-3" TargetMode="External"/><Relationship Id="rId13" Type="http://schemas.openxmlformats.org/officeDocument/2006/relationships/hyperlink" Target="https://pubmed.ncbi.nlm.nih.gov/34089846/#full-view-affiliation-5" TargetMode="External"/><Relationship Id="rId18" Type="http://schemas.openxmlformats.org/officeDocument/2006/relationships/hyperlink" Target="https://pubmed.ncbi.nlm.nih.gov/?sort=date&amp;term=Gehman+LT&amp;cauthor_id=34089846" TargetMode="External"/><Relationship Id="rId26" Type="http://schemas.openxmlformats.org/officeDocument/2006/relationships/hyperlink" Target="https://doi.org/10.1016/j.cgh.2021.05.053" TargetMode="External"/><Relationship Id="rId3" Type="http://schemas.openxmlformats.org/officeDocument/2006/relationships/hyperlink" Target="https://pubmed.ncbi.nlm.nih.gov/?sort=date&amp;term=Dellon+ES&amp;cauthor_id=34089846" TargetMode="External"/><Relationship Id="rId21" Type="http://schemas.openxmlformats.org/officeDocument/2006/relationships/hyperlink" Target="https://pubmed.ncbi.nlm.nih.gov/?sort=date&amp;term=Singh+B&amp;cauthor_id=34089846" TargetMode="External"/><Relationship Id="rId7" Type="http://schemas.openxmlformats.org/officeDocument/2006/relationships/hyperlink" Target="https://pubmed.ncbi.nlm.nih.gov/?sort=date&amp;term=Rothenberg+ME&amp;cauthor_id=34089846" TargetMode="External"/><Relationship Id="rId12" Type="http://schemas.openxmlformats.org/officeDocument/2006/relationships/hyperlink" Target="https://pubmed.ncbi.nlm.nih.gov/?sort=date&amp;term=Peterson+KA&amp;cauthor_id=34089846" TargetMode="External"/><Relationship Id="rId17" Type="http://schemas.openxmlformats.org/officeDocument/2006/relationships/hyperlink" Target="https://pubmed.ncbi.nlm.nih.gov/34089846/#full-view-affiliation-7" TargetMode="External"/><Relationship Id="rId25" Type="http://schemas.openxmlformats.org/officeDocument/2006/relationships/hyperlink" Target="https://pmc.ncbi.nlm.nih.gov/articles/PMC8636525/" TargetMode="External"/><Relationship Id="rId2" Type="http://schemas.openxmlformats.org/officeDocument/2006/relationships/slide" Target="../slides/slide24.xml"/><Relationship Id="rId16" Type="http://schemas.openxmlformats.org/officeDocument/2006/relationships/hyperlink" Target="https://pubmed.ncbi.nlm.nih.gov/?sort=date&amp;term=Murray+JA&amp;cauthor_id=34089846" TargetMode="External"/><Relationship Id="rId20" Type="http://schemas.openxmlformats.org/officeDocument/2006/relationships/hyperlink" Target="https://pubmed.ncbi.nlm.nih.gov/?sort=date&amp;term=Chang+AT&amp;cauthor_id=34089846" TargetMode="External"/><Relationship Id="rId1" Type="http://schemas.openxmlformats.org/officeDocument/2006/relationships/notesMaster" Target="../notesMasters/notesMaster1.xml"/><Relationship Id="rId6" Type="http://schemas.openxmlformats.org/officeDocument/2006/relationships/hyperlink" Target="https://pubmed.ncbi.nlm.nih.gov/34089846/#full-view-affiliation-2" TargetMode="External"/><Relationship Id="rId11" Type="http://schemas.openxmlformats.org/officeDocument/2006/relationships/hyperlink" Target="https://pubmed.ncbi.nlm.nih.gov/34089846/#full-view-affiliation-4" TargetMode="External"/><Relationship Id="rId24" Type="http://schemas.openxmlformats.org/officeDocument/2006/relationships/hyperlink" Target="https://pubmed.ncbi.nlm.nih.gov/34089846/#full-view-affiliation-9" TargetMode="External"/><Relationship Id="rId5" Type="http://schemas.openxmlformats.org/officeDocument/2006/relationships/hyperlink" Target="https://pubmed.ncbi.nlm.nih.gov/?sort=date&amp;term=Gonsalves+N&amp;cauthor_id=34089846" TargetMode="External"/><Relationship Id="rId15" Type="http://schemas.openxmlformats.org/officeDocument/2006/relationships/hyperlink" Target="https://pubmed.ncbi.nlm.nih.gov/34089846/#full-view-affiliation-6" TargetMode="External"/><Relationship Id="rId23" Type="http://schemas.openxmlformats.org/officeDocument/2006/relationships/hyperlink" Target="https://pubmed.ncbi.nlm.nih.gov/?sort=date&amp;term=Genta+RM&amp;cauthor_id=34089846" TargetMode="External"/><Relationship Id="rId10" Type="http://schemas.openxmlformats.org/officeDocument/2006/relationships/hyperlink" Target="https://pubmed.ncbi.nlm.nih.gov/?sort=date&amp;term=Chehade+M&amp;cauthor_id=34089846" TargetMode="External"/><Relationship Id="rId19" Type="http://schemas.openxmlformats.org/officeDocument/2006/relationships/hyperlink" Target="https://pubmed.ncbi.nlm.nih.gov/34089846/#full-view-affiliation-8" TargetMode="External"/><Relationship Id="rId4" Type="http://schemas.openxmlformats.org/officeDocument/2006/relationships/hyperlink" Target="https://pubmed.ncbi.nlm.nih.gov/34089846/#full-view-affiliation-1" TargetMode="External"/><Relationship Id="rId9" Type="http://schemas.openxmlformats.org/officeDocument/2006/relationships/hyperlink" Target="https://pubmed.ncbi.nlm.nih.gov/?sort=date&amp;term=Hirano+I&amp;cauthor_id=34089846" TargetMode="External"/><Relationship Id="rId14" Type="http://schemas.openxmlformats.org/officeDocument/2006/relationships/hyperlink" Target="https://pubmed.ncbi.nlm.nih.gov/?sort=date&amp;term=Falk+GW&amp;cauthor_id=34089846" TargetMode="External"/><Relationship Id="rId22" Type="http://schemas.openxmlformats.org/officeDocument/2006/relationships/hyperlink" Target="https://pubmed.ncbi.nlm.nih.gov/?sort=date&amp;term=Rasmussen+HS&amp;cauthor_id=34089846" TargetMode="External"/><Relationship Id="rId27" Type="http://schemas.openxmlformats.org/officeDocument/2006/relationships/hyperlink" Target="http://clinicaltrials.gov/show/NCT03496571"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3" Type="http://schemas.openxmlformats.org/officeDocument/2006/relationships/hyperlink" Target="https://pubmed.ncbi.nlm.nih.gov/?sort=date&amp;term=Menard-Katcher+C&amp;cauthor_id=31773359" TargetMode="External"/><Relationship Id="rId18" Type="http://schemas.openxmlformats.org/officeDocument/2006/relationships/hyperlink" Target="https://pubmed.ncbi.nlm.nih.gov/?sort=date&amp;term=Magier+AZ&amp;cauthor_id=31773359" TargetMode="External"/><Relationship Id="rId26" Type="http://schemas.openxmlformats.org/officeDocument/2006/relationships/hyperlink" Target="https://pubmed.ncbi.nlm.nih.gov/?sort=date&amp;term=Krischer+JP&amp;cauthor_id=31773359" TargetMode="External"/><Relationship Id="rId39" Type="http://schemas.openxmlformats.org/officeDocument/2006/relationships/hyperlink" Target="https://pmc.ncbi.nlm.nih.gov/articles/PMC7315780/" TargetMode="External"/><Relationship Id="rId21" Type="http://schemas.openxmlformats.org/officeDocument/2006/relationships/hyperlink" Target="https://pubmed.ncbi.nlm.nih.gov/?sort=date&amp;term=Gupta+A&amp;cauthor_id=31773359" TargetMode="External"/><Relationship Id="rId34" Type="http://schemas.openxmlformats.org/officeDocument/2006/relationships/hyperlink" Target="https://pubmed.ncbi.nlm.nih.gov/31773359/#full-view-affiliation-12" TargetMode="External"/><Relationship Id="rId7" Type="http://schemas.openxmlformats.org/officeDocument/2006/relationships/hyperlink" Target="https://pubmed.ncbi.nlm.nih.gov/?sort=date&amp;term=Collins+MH&amp;cauthor_id=31773359" TargetMode="External"/><Relationship Id="rId12" Type="http://schemas.openxmlformats.org/officeDocument/2006/relationships/hyperlink" Target="https://pubmed.ncbi.nlm.nih.gov/31773359/#full-view-affiliation-5" TargetMode="External"/><Relationship Id="rId17" Type="http://schemas.openxmlformats.org/officeDocument/2006/relationships/hyperlink" Target="https://pubmed.ncbi.nlm.nih.gov/?sort=date&amp;term=Kuhl+J&amp;cauthor_id=31773359" TargetMode="External"/><Relationship Id="rId25" Type="http://schemas.openxmlformats.org/officeDocument/2006/relationships/hyperlink" Target="https://pubmed.ncbi.nlm.nih.gov/31773359/#full-view-affiliation-8" TargetMode="External"/><Relationship Id="rId33" Type="http://schemas.openxmlformats.org/officeDocument/2006/relationships/hyperlink" Target="https://pubmed.ncbi.nlm.nih.gov/?sort=date&amp;term=Gupta+SK&amp;cauthor_id=31773359" TargetMode="External"/><Relationship Id="rId38" Type="http://schemas.openxmlformats.org/officeDocument/2006/relationships/hyperlink" Target="https://pubmed.ncbi.nlm.nih.gov/?sort=date&amp;term=Consortium+of+Eosinophilic+Gastrointestinal+Disease+Researchers+(CEGIR)%5bCorporate+Author%5d" TargetMode="External"/><Relationship Id="rId2" Type="http://schemas.openxmlformats.org/officeDocument/2006/relationships/slide" Target="../slides/slide27.xml"/><Relationship Id="rId16" Type="http://schemas.openxmlformats.org/officeDocument/2006/relationships/hyperlink" Target="https://pubmed.ncbi.nlm.nih.gov/31773359/#full-view-affiliation-7" TargetMode="External"/><Relationship Id="rId20" Type="http://schemas.openxmlformats.org/officeDocument/2006/relationships/hyperlink" Target="https://pubmed.ncbi.nlm.nih.gov/?sort=date&amp;term=Demarshall+M&amp;cauthor_id=31773359" TargetMode="External"/><Relationship Id="rId29" Type="http://schemas.openxmlformats.org/officeDocument/2006/relationships/hyperlink" Target="https://pubmed.ncbi.nlm.nih.gov/?sort=date&amp;term=Hirano+I&amp;cauthor_id=31773359" TargetMode="External"/><Relationship Id="rId1" Type="http://schemas.openxmlformats.org/officeDocument/2006/relationships/notesMaster" Target="../notesMasters/notesMaster1.xml"/><Relationship Id="rId6" Type="http://schemas.openxmlformats.org/officeDocument/2006/relationships/hyperlink" Target="https://pubmed.ncbi.nlm.nih.gov/31773359/#full-view-affiliation-2" TargetMode="External"/><Relationship Id="rId11" Type="http://schemas.openxmlformats.org/officeDocument/2006/relationships/hyperlink" Target="https://pubmed.ncbi.nlm.nih.gov/?sort=date&amp;term=Fulkerson+PC&amp;cauthor_id=31773359" TargetMode="External"/><Relationship Id="rId24" Type="http://schemas.openxmlformats.org/officeDocument/2006/relationships/hyperlink" Target="https://pubmed.ncbi.nlm.nih.gov/?sort=date&amp;term=Carpenter+CL&amp;cauthor_id=31773359" TargetMode="External"/><Relationship Id="rId32" Type="http://schemas.openxmlformats.org/officeDocument/2006/relationships/hyperlink" Target="https://pubmed.ncbi.nlm.nih.gov/31773359/#full-view-affiliation-11" TargetMode="External"/><Relationship Id="rId37" Type="http://schemas.openxmlformats.org/officeDocument/2006/relationships/hyperlink" Target="https://pubmed.ncbi.nlm.nih.gov/?sort=date&amp;term=Dellon+ES&amp;cauthor_id=31773359" TargetMode="External"/><Relationship Id="rId40" Type="http://schemas.openxmlformats.org/officeDocument/2006/relationships/hyperlink" Target="https://doi.org/10.1007/s10620-019-05961-4" TargetMode="External"/><Relationship Id="rId5" Type="http://schemas.openxmlformats.org/officeDocument/2006/relationships/hyperlink" Target="https://pubmed.ncbi.nlm.nih.gov/?sort=date&amp;term=Reed+CC&amp;cauthor_id=31773359" TargetMode="External"/><Relationship Id="rId15" Type="http://schemas.openxmlformats.org/officeDocument/2006/relationships/hyperlink" Target="https://pubmed.ncbi.nlm.nih.gov/?sort=date&amp;term=Falk+GW&amp;cauthor_id=31773359" TargetMode="External"/><Relationship Id="rId23" Type="http://schemas.openxmlformats.org/officeDocument/2006/relationships/hyperlink" Target="https://pubmed.ncbi.nlm.nih.gov/?sort=date&amp;term=Ashorobi+T&amp;cauthor_id=31773359" TargetMode="External"/><Relationship Id="rId28" Type="http://schemas.openxmlformats.org/officeDocument/2006/relationships/hyperlink" Target="https://pubmed.ncbi.nlm.nih.gov/31773359/#full-view-affiliation-9" TargetMode="External"/><Relationship Id="rId36" Type="http://schemas.openxmlformats.org/officeDocument/2006/relationships/hyperlink" Target="https://pubmed.ncbi.nlm.nih.gov/?sort=date&amp;term=Rothenberg+ME&amp;cauthor_id=31773359" TargetMode="External"/><Relationship Id="rId10" Type="http://schemas.openxmlformats.org/officeDocument/2006/relationships/hyperlink" Target="https://pubmed.ncbi.nlm.nih.gov/31773359/#full-view-affiliation-4" TargetMode="External"/><Relationship Id="rId19" Type="http://schemas.openxmlformats.org/officeDocument/2006/relationships/hyperlink" Target="https://pubmed.ncbi.nlm.nih.gov/?sort=date&amp;term=Ahmed+FN&amp;cauthor_id=31773359" TargetMode="External"/><Relationship Id="rId31" Type="http://schemas.openxmlformats.org/officeDocument/2006/relationships/hyperlink" Target="https://pubmed.ncbi.nlm.nih.gov/31773359/#full-view-affiliation-10" TargetMode="External"/><Relationship Id="rId4" Type="http://schemas.openxmlformats.org/officeDocument/2006/relationships/hyperlink" Target="https://pubmed.ncbi.nlm.nih.gov/31773359/#full-view-affiliation-1" TargetMode="External"/><Relationship Id="rId9" Type="http://schemas.openxmlformats.org/officeDocument/2006/relationships/hyperlink" Target="https://pubmed.ncbi.nlm.nih.gov/?sort=date&amp;term=Muir+AB&amp;cauthor_id=31773359" TargetMode="External"/><Relationship Id="rId14" Type="http://schemas.openxmlformats.org/officeDocument/2006/relationships/hyperlink" Target="https://pubmed.ncbi.nlm.nih.gov/31773359/#full-view-affiliation-6" TargetMode="External"/><Relationship Id="rId22" Type="http://schemas.openxmlformats.org/officeDocument/2006/relationships/hyperlink" Target="https://pubmed.ncbi.nlm.nih.gov/?sort=date&amp;term=Gross+J&amp;cauthor_id=31773359" TargetMode="External"/><Relationship Id="rId27" Type="http://schemas.openxmlformats.org/officeDocument/2006/relationships/hyperlink" Target="https://pubmed.ncbi.nlm.nih.gov/?sort=date&amp;term=Gonsalves+N&amp;cauthor_id=31773359" TargetMode="External"/><Relationship Id="rId30" Type="http://schemas.openxmlformats.org/officeDocument/2006/relationships/hyperlink" Target="https://pubmed.ncbi.nlm.nih.gov/?sort=date&amp;term=Spergel+JM&amp;cauthor_id=31773359" TargetMode="External"/><Relationship Id="rId35" Type="http://schemas.openxmlformats.org/officeDocument/2006/relationships/hyperlink" Target="https://pubmed.ncbi.nlm.nih.gov/?sort=date&amp;term=Furuta+GT&amp;cauthor_id=31773359" TargetMode="External"/><Relationship Id="rId8" Type="http://schemas.openxmlformats.org/officeDocument/2006/relationships/hyperlink" Target="https://pubmed.ncbi.nlm.nih.gov/31773359/#full-view-affiliation-3" TargetMode="External"/><Relationship Id="rId3" Type="http://schemas.openxmlformats.org/officeDocument/2006/relationships/hyperlink" Target="https://pubmed.ncbi.nlm.nih.gov/?sort=date&amp;term=Pesek+RD&amp;cauthor_id=31773359" TargetMode="External"/></Relationships>
</file>

<file path=ppt/notesSlides/_rels/notesSlide25.xml.rels><?xml version="1.0" encoding="UTF-8" standalone="yes"?>
<Relationships xmlns="http://schemas.openxmlformats.org/package/2006/relationships"><Relationship Id="rId13" Type="http://schemas.openxmlformats.org/officeDocument/2006/relationships/hyperlink" Target="https://pubmed.ncbi.nlm.nih.gov/35080202/#full-view-affiliation-5" TargetMode="External"/><Relationship Id="rId18" Type="http://schemas.openxmlformats.org/officeDocument/2006/relationships/hyperlink" Target="https://pubmed.ncbi.nlm.nih.gov/?sort=date&amp;term=Dellon+ES&amp;cauthor_id=35080202" TargetMode="External"/><Relationship Id="rId26" Type="http://schemas.openxmlformats.org/officeDocument/2006/relationships/hyperlink" Target="https://pubmed.ncbi.nlm.nih.gov/?sort=date&amp;term=Katzka+D&amp;cauthor_id=35080202" TargetMode="External"/><Relationship Id="rId39" Type="http://schemas.openxmlformats.org/officeDocument/2006/relationships/hyperlink" Target="https://pubmed.ncbi.nlm.nih.gov/35080202/#full-view-affiliation-16" TargetMode="External"/><Relationship Id="rId21" Type="http://schemas.openxmlformats.org/officeDocument/2006/relationships/hyperlink" Target="https://pubmed.ncbi.nlm.nih.gov/35080202/#full-view-affiliation-9" TargetMode="External"/><Relationship Id="rId34" Type="http://schemas.openxmlformats.org/officeDocument/2006/relationships/hyperlink" Target="https://pubmed.ncbi.nlm.nih.gov/?sort=date&amp;term=Mukkada+VA&amp;cauthor_id=35080202" TargetMode="External"/><Relationship Id="rId42" Type="http://schemas.openxmlformats.org/officeDocument/2006/relationships/hyperlink" Target="https://pubmed.ncbi.nlm.nih.gov/?sort=date&amp;term=Yang+GY&amp;cauthor_id=35080202" TargetMode="External"/><Relationship Id="rId47" Type="http://schemas.openxmlformats.org/officeDocument/2006/relationships/hyperlink" Target="https://pubmed.ncbi.nlm.nih.gov/?sort=date&amp;term=Furuta+GT&amp;cauthor_id=35080202" TargetMode="External"/><Relationship Id="rId50" Type="http://schemas.openxmlformats.org/officeDocument/2006/relationships/hyperlink" Target="https://doi.org/10.14309/ajg.0000000000001625" TargetMode="External"/><Relationship Id="rId7" Type="http://schemas.openxmlformats.org/officeDocument/2006/relationships/hyperlink" Target="https://pubmed.ncbi.nlm.nih.gov/?sort=date&amp;term=King+E&amp;cauthor_id=35080202" TargetMode="External"/><Relationship Id="rId2" Type="http://schemas.openxmlformats.org/officeDocument/2006/relationships/slide" Target="../slides/slide28.xml"/><Relationship Id="rId16" Type="http://schemas.openxmlformats.org/officeDocument/2006/relationships/hyperlink" Target="https://pubmed.ncbi.nlm.nih.gov/?sort=date&amp;term=Capocelli+KE&amp;cauthor_id=35080202" TargetMode="External"/><Relationship Id="rId29" Type="http://schemas.openxmlformats.org/officeDocument/2006/relationships/hyperlink" Target="https://pubmed.ncbi.nlm.nih.gov/35080202/#full-view-affiliation-12" TargetMode="External"/><Relationship Id="rId11" Type="http://schemas.openxmlformats.org/officeDocument/2006/relationships/hyperlink" Target="https://pubmed.ncbi.nlm.nih.gov/35080202/#full-view-affiliation-4" TargetMode="External"/><Relationship Id="rId24" Type="http://schemas.openxmlformats.org/officeDocument/2006/relationships/hyperlink" Target="https://pubmed.ncbi.nlm.nih.gov/35080202/#full-view-affiliation-10" TargetMode="External"/><Relationship Id="rId32" Type="http://schemas.openxmlformats.org/officeDocument/2006/relationships/hyperlink" Target="https://pubmed.ncbi.nlm.nih.gov/?sort=date&amp;term=Klion+A&amp;cauthor_id=35080202" TargetMode="External"/><Relationship Id="rId37" Type="http://schemas.openxmlformats.org/officeDocument/2006/relationships/hyperlink" Target="https://pubmed.ncbi.nlm.nih.gov/?sort=date&amp;term=Shoda+T&amp;cauthor_id=35080202" TargetMode="External"/><Relationship Id="rId40" Type="http://schemas.openxmlformats.org/officeDocument/2006/relationships/hyperlink" Target="https://pubmed.ncbi.nlm.nih.gov/?sort=date&amp;term=Spergel+JA&amp;cauthor_id=35080202" TargetMode="External"/><Relationship Id="rId45" Type="http://schemas.openxmlformats.org/officeDocument/2006/relationships/hyperlink" Target="https://pubmed.ncbi.nlm.nih.gov/?sort=date&amp;term=Aceves+SS&amp;cauthor_id=35080202" TargetMode="External"/><Relationship Id="rId5" Type="http://schemas.openxmlformats.org/officeDocument/2006/relationships/hyperlink" Target="https://pubmed.ncbi.nlm.nih.gov/?sort=date&amp;term=Collins+MH&amp;cauthor_id=35080202" TargetMode="External"/><Relationship Id="rId15" Type="http://schemas.openxmlformats.org/officeDocument/2006/relationships/hyperlink" Target="https://pubmed.ncbi.nlm.nih.gov/35080202/#full-view-affiliation-6" TargetMode="External"/><Relationship Id="rId23" Type="http://schemas.openxmlformats.org/officeDocument/2006/relationships/hyperlink" Target="https://pubmed.ncbi.nlm.nih.gov/?sort=date&amp;term=Gupta+SK&amp;cauthor_id=35080202" TargetMode="External"/><Relationship Id="rId28" Type="http://schemas.openxmlformats.org/officeDocument/2006/relationships/hyperlink" Target="https://pubmed.ncbi.nlm.nih.gov/?sort=date&amp;term=Menard-Katcher+P&amp;cauthor_id=35080202" TargetMode="External"/><Relationship Id="rId36" Type="http://schemas.openxmlformats.org/officeDocument/2006/relationships/hyperlink" Target="https://pubmed.ncbi.nlm.nih.gov/?sort=date&amp;term=Peterson+K&amp;cauthor_id=35080202" TargetMode="External"/><Relationship Id="rId49" Type="http://schemas.openxmlformats.org/officeDocument/2006/relationships/hyperlink" Target="https://pmc.ncbi.nlm.nih.gov/articles/PMC8897269/" TargetMode="External"/><Relationship Id="rId10" Type="http://schemas.openxmlformats.org/officeDocument/2006/relationships/hyperlink" Target="https://pubmed.ncbi.nlm.nih.gov/?sort=date&amp;term=Chehade+M&amp;cauthor_id=35080202" TargetMode="External"/><Relationship Id="rId19" Type="http://schemas.openxmlformats.org/officeDocument/2006/relationships/hyperlink" Target="https://pubmed.ncbi.nlm.nih.gov/35080202/#full-view-affiliation-8" TargetMode="External"/><Relationship Id="rId31" Type="http://schemas.openxmlformats.org/officeDocument/2006/relationships/hyperlink" Target="https://pubmed.ncbi.nlm.nih.gov/35080202/#full-view-affiliation-13" TargetMode="External"/><Relationship Id="rId44" Type="http://schemas.openxmlformats.org/officeDocument/2006/relationships/hyperlink" Target="https://pubmed.ncbi.nlm.nih.gov/?sort=date&amp;term=Rothenberg+ME&amp;cauthor_id=35080202" TargetMode="External"/><Relationship Id="rId4" Type="http://schemas.openxmlformats.org/officeDocument/2006/relationships/hyperlink" Target="https://pubmed.ncbi.nlm.nih.gov/35080202/#full-view-affiliation-1" TargetMode="External"/><Relationship Id="rId9" Type="http://schemas.openxmlformats.org/officeDocument/2006/relationships/hyperlink" Target="https://pubmed.ncbi.nlm.nih.gov/?sort=date&amp;term=Sun+Q&amp;cauthor_id=35080202" TargetMode="External"/><Relationship Id="rId14" Type="http://schemas.openxmlformats.org/officeDocument/2006/relationships/hyperlink" Target="https://pubmed.ncbi.nlm.nih.gov/?sort=date&amp;term=Bonis+PA&amp;cauthor_id=35080202" TargetMode="External"/><Relationship Id="rId22" Type="http://schemas.openxmlformats.org/officeDocument/2006/relationships/hyperlink" Target="https://pubmed.ncbi.nlm.nih.gov/?sort=date&amp;term=Gonsalves+N&amp;cauthor_id=35080202" TargetMode="External"/><Relationship Id="rId27" Type="http://schemas.openxmlformats.org/officeDocument/2006/relationships/hyperlink" Target="https://pubmed.ncbi.nlm.nih.gov/35080202/#full-view-affiliation-11" TargetMode="External"/><Relationship Id="rId30" Type="http://schemas.openxmlformats.org/officeDocument/2006/relationships/hyperlink" Target="https://pubmed.ncbi.nlm.nih.gov/?sort=date&amp;term=Khoury+P&amp;cauthor_id=35080202" TargetMode="External"/><Relationship Id="rId35" Type="http://schemas.openxmlformats.org/officeDocument/2006/relationships/hyperlink" Target="https://pubmed.ncbi.nlm.nih.gov/35080202/#full-view-affiliation-15" TargetMode="External"/><Relationship Id="rId43" Type="http://schemas.openxmlformats.org/officeDocument/2006/relationships/hyperlink" Target="https://pubmed.ncbi.nlm.nih.gov/35080202/#full-view-affiliation-18" TargetMode="External"/><Relationship Id="rId48" Type="http://schemas.openxmlformats.org/officeDocument/2006/relationships/hyperlink" Target="https://pubmed.ncbi.nlm.nih.gov/?sort=date&amp;term=CEGIR+investigators%5bCorporate+Author%5d" TargetMode="External"/><Relationship Id="rId8" Type="http://schemas.openxmlformats.org/officeDocument/2006/relationships/hyperlink" Target="https://pubmed.ncbi.nlm.nih.gov/35080202/#full-view-affiliation-3" TargetMode="External"/><Relationship Id="rId3" Type="http://schemas.openxmlformats.org/officeDocument/2006/relationships/hyperlink" Target="https://pubmed.ncbi.nlm.nih.gov/?sort=date&amp;term=Hirano+I&amp;cauthor_id=35080202" TargetMode="External"/><Relationship Id="rId12" Type="http://schemas.openxmlformats.org/officeDocument/2006/relationships/hyperlink" Target="https://pubmed.ncbi.nlm.nih.gov/?sort=date&amp;term=Abonia+JP&amp;cauthor_id=35080202" TargetMode="External"/><Relationship Id="rId17" Type="http://schemas.openxmlformats.org/officeDocument/2006/relationships/hyperlink" Target="https://pubmed.ncbi.nlm.nih.gov/35080202/#full-view-affiliation-7" TargetMode="External"/><Relationship Id="rId25" Type="http://schemas.openxmlformats.org/officeDocument/2006/relationships/hyperlink" Target="https://pubmed.ncbi.nlm.nih.gov/?sort=date&amp;term=Leung+J&amp;cauthor_id=35080202" TargetMode="External"/><Relationship Id="rId33" Type="http://schemas.openxmlformats.org/officeDocument/2006/relationships/hyperlink" Target="https://pubmed.ncbi.nlm.nih.gov/35080202/#full-view-affiliation-14" TargetMode="External"/><Relationship Id="rId38" Type="http://schemas.openxmlformats.org/officeDocument/2006/relationships/hyperlink" Target="https://pubmed.ncbi.nlm.nih.gov/?sort=date&amp;term=Rudman-Spergel+AK&amp;cauthor_id=35080202" TargetMode="External"/><Relationship Id="rId46" Type="http://schemas.openxmlformats.org/officeDocument/2006/relationships/hyperlink" Target="https://pubmed.ncbi.nlm.nih.gov/35080202/#full-view-affiliation-19" TargetMode="External"/><Relationship Id="rId20" Type="http://schemas.openxmlformats.org/officeDocument/2006/relationships/hyperlink" Target="https://pubmed.ncbi.nlm.nih.gov/?sort=date&amp;term=Falk+GW&amp;cauthor_id=35080202" TargetMode="External"/><Relationship Id="rId41" Type="http://schemas.openxmlformats.org/officeDocument/2006/relationships/hyperlink" Target="https://pubmed.ncbi.nlm.nih.gov/35080202/#full-view-affiliation-17" TargetMode="External"/><Relationship Id="rId1" Type="http://schemas.openxmlformats.org/officeDocument/2006/relationships/notesMaster" Target="../notesMasters/notesMaster1.xml"/><Relationship Id="rId6" Type="http://schemas.openxmlformats.org/officeDocument/2006/relationships/hyperlink" Target="https://pubmed.ncbi.nlm.nih.gov/35080202/#full-view-affiliation-2" TargetMode="External"/></Relationships>
</file>

<file path=ppt/notesSlides/_rels/notesSlide26.xml.rels><?xml version="1.0" encoding="UTF-8" standalone="yes"?>
<Relationships xmlns="http://schemas.openxmlformats.org/package/2006/relationships"><Relationship Id="rId8" Type="http://schemas.openxmlformats.org/officeDocument/2006/relationships/hyperlink" Target="https://pubmed.ncbi.nlm.nih.gov/34089846/#full-view-affiliation-3" TargetMode="External"/><Relationship Id="rId13" Type="http://schemas.openxmlformats.org/officeDocument/2006/relationships/hyperlink" Target="https://pubmed.ncbi.nlm.nih.gov/34089846/#full-view-affiliation-5" TargetMode="External"/><Relationship Id="rId18" Type="http://schemas.openxmlformats.org/officeDocument/2006/relationships/hyperlink" Target="https://pubmed.ncbi.nlm.nih.gov/?sort=date&amp;term=Gehman+LT&amp;cauthor_id=34089846" TargetMode="External"/><Relationship Id="rId26" Type="http://schemas.openxmlformats.org/officeDocument/2006/relationships/hyperlink" Target="https://doi.org/10.1016/j.cgh.2021.05.053" TargetMode="External"/><Relationship Id="rId3" Type="http://schemas.openxmlformats.org/officeDocument/2006/relationships/hyperlink" Target="https://pubmed.ncbi.nlm.nih.gov/?sort=date&amp;term=Dellon+ES&amp;cauthor_id=34089846" TargetMode="External"/><Relationship Id="rId21" Type="http://schemas.openxmlformats.org/officeDocument/2006/relationships/hyperlink" Target="https://pubmed.ncbi.nlm.nih.gov/?sort=date&amp;term=Singh+B&amp;cauthor_id=34089846" TargetMode="External"/><Relationship Id="rId7" Type="http://schemas.openxmlformats.org/officeDocument/2006/relationships/hyperlink" Target="https://pubmed.ncbi.nlm.nih.gov/?sort=date&amp;term=Rothenberg+ME&amp;cauthor_id=34089846" TargetMode="External"/><Relationship Id="rId12" Type="http://schemas.openxmlformats.org/officeDocument/2006/relationships/hyperlink" Target="https://pubmed.ncbi.nlm.nih.gov/?sort=date&amp;term=Peterson+KA&amp;cauthor_id=34089846" TargetMode="External"/><Relationship Id="rId17" Type="http://schemas.openxmlformats.org/officeDocument/2006/relationships/hyperlink" Target="https://pubmed.ncbi.nlm.nih.gov/34089846/#full-view-affiliation-7" TargetMode="External"/><Relationship Id="rId25" Type="http://schemas.openxmlformats.org/officeDocument/2006/relationships/hyperlink" Target="https://pmc.ncbi.nlm.nih.gov/articles/PMC8636525/" TargetMode="External"/><Relationship Id="rId2" Type="http://schemas.openxmlformats.org/officeDocument/2006/relationships/slide" Target="../slides/slide29.xml"/><Relationship Id="rId16" Type="http://schemas.openxmlformats.org/officeDocument/2006/relationships/hyperlink" Target="https://pubmed.ncbi.nlm.nih.gov/?sort=date&amp;term=Murray+JA&amp;cauthor_id=34089846" TargetMode="External"/><Relationship Id="rId20" Type="http://schemas.openxmlformats.org/officeDocument/2006/relationships/hyperlink" Target="https://pubmed.ncbi.nlm.nih.gov/?sort=date&amp;term=Chang+AT&amp;cauthor_id=34089846" TargetMode="External"/><Relationship Id="rId1" Type="http://schemas.openxmlformats.org/officeDocument/2006/relationships/notesMaster" Target="../notesMasters/notesMaster1.xml"/><Relationship Id="rId6" Type="http://schemas.openxmlformats.org/officeDocument/2006/relationships/hyperlink" Target="https://pubmed.ncbi.nlm.nih.gov/34089846/#full-view-affiliation-2" TargetMode="External"/><Relationship Id="rId11" Type="http://schemas.openxmlformats.org/officeDocument/2006/relationships/hyperlink" Target="https://pubmed.ncbi.nlm.nih.gov/34089846/#full-view-affiliation-4" TargetMode="External"/><Relationship Id="rId24" Type="http://schemas.openxmlformats.org/officeDocument/2006/relationships/hyperlink" Target="https://pubmed.ncbi.nlm.nih.gov/34089846/#full-view-affiliation-9" TargetMode="External"/><Relationship Id="rId5" Type="http://schemas.openxmlformats.org/officeDocument/2006/relationships/hyperlink" Target="https://pubmed.ncbi.nlm.nih.gov/?sort=date&amp;term=Gonsalves+N&amp;cauthor_id=34089846" TargetMode="External"/><Relationship Id="rId15" Type="http://schemas.openxmlformats.org/officeDocument/2006/relationships/hyperlink" Target="https://pubmed.ncbi.nlm.nih.gov/34089846/#full-view-affiliation-6" TargetMode="External"/><Relationship Id="rId23" Type="http://schemas.openxmlformats.org/officeDocument/2006/relationships/hyperlink" Target="https://pubmed.ncbi.nlm.nih.gov/?sort=date&amp;term=Genta+RM&amp;cauthor_id=34089846" TargetMode="External"/><Relationship Id="rId10" Type="http://schemas.openxmlformats.org/officeDocument/2006/relationships/hyperlink" Target="https://pubmed.ncbi.nlm.nih.gov/?sort=date&amp;term=Chehade+M&amp;cauthor_id=34089846" TargetMode="External"/><Relationship Id="rId19" Type="http://schemas.openxmlformats.org/officeDocument/2006/relationships/hyperlink" Target="https://pubmed.ncbi.nlm.nih.gov/34089846/#full-view-affiliation-8" TargetMode="External"/><Relationship Id="rId4" Type="http://schemas.openxmlformats.org/officeDocument/2006/relationships/hyperlink" Target="https://pubmed.ncbi.nlm.nih.gov/34089846/#full-view-affiliation-1" TargetMode="External"/><Relationship Id="rId9" Type="http://schemas.openxmlformats.org/officeDocument/2006/relationships/hyperlink" Target="https://pubmed.ncbi.nlm.nih.gov/?sort=date&amp;term=Hirano+I&amp;cauthor_id=34089846" TargetMode="External"/><Relationship Id="rId14" Type="http://schemas.openxmlformats.org/officeDocument/2006/relationships/hyperlink" Target="https://pubmed.ncbi.nlm.nih.gov/?sort=date&amp;term=Falk+GW&amp;cauthor_id=34089846" TargetMode="External"/><Relationship Id="rId22" Type="http://schemas.openxmlformats.org/officeDocument/2006/relationships/hyperlink" Target="https://pubmed.ncbi.nlm.nih.gov/?sort=date&amp;term=Rasmussen+HS&amp;cauthor_id=34089846" TargetMode="External"/><Relationship Id="rId27" Type="http://schemas.openxmlformats.org/officeDocument/2006/relationships/hyperlink" Target="http://clinicaltrials.gov/show/NCT03496571" TargetMode="External"/></Relationships>
</file>

<file path=ppt/notesSlides/_rels/notesSlide27.xml.rels><?xml version="1.0" encoding="UTF-8" standalone="yes"?>
<Relationships xmlns="http://schemas.openxmlformats.org/package/2006/relationships"><Relationship Id="rId8" Type="http://schemas.openxmlformats.org/officeDocument/2006/relationships/hyperlink" Target="https://pubmed.ncbi.nlm.nih.gov/34089846/#full-view-affiliation-3" TargetMode="External"/><Relationship Id="rId13" Type="http://schemas.openxmlformats.org/officeDocument/2006/relationships/hyperlink" Target="https://pubmed.ncbi.nlm.nih.gov/34089846/#full-view-affiliation-5" TargetMode="External"/><Relationship Id="rId18" Type="http://schemas.openxmlformats.org/officeDocument/2006/relationships/hyperlink" Target="https://pubmed.ncbi.nlm.nih.gov/?sort=date&amp;term=Gehman+LT&amp;cauthor_id=34089846" TargetMode="External"/><Relationship Id="rId26" Type="http://schemas.openxmlformats.org/officeDocument/2006/relationships/hyperlink" Target="https://doi.org/10.1016/j.cgh.2021.05.053" TargetMode="External"/><Relationship Id="rId3" Type="http://schemas.openxmlformats.org/officeDocument/2006/relationships/hyperlink" Target="https://pubmed.ncbi.nlm.nih.gov/?sort=date&amp;term=Dellon+ES&amp;cauthor_id=34089846" TargetMode="External"/><Relationship Id="rId21" Type="http://schemas.openxmlformats.org/officeDocument/2006/relationships/hyperlink" Target="https://pubmed.ncbi.nlm.nih.gov/?sort=date&amp;term=Singh+B&amp;cauthor_id=34089846" TargetMode="External"/><Relationship Id="rId7" Type="http://schemas.openxmlformats.org/officeDocument/2006/relationships/hyperlink" Target="https://pubmed.ncbi.nlm.nih.gov/?sort=date&amp;term=Rothenberg+ME&amp;cauthor_id=34089846" TargetMode="External"/><Relationship Id="rId12" Type="http://schemas.openxmlformats.org/officeDocument/2006/relationships/hyperlink" Target="https://pubmed.ncbi.nlm.nih.gov/?sort=date&amp;term=Peterson+KA&amp;cauthor_id=34089846" TargetMode="External"/><Relationship Id="rId17" Type="http://schemas.openxmlformats.org/officeDocument/2006/relationships/hyperlink" Target="https://pubmed.ncbi.nlm.nih.gov/34089846/#full-view-affiliation-7" TargetMode="External"/><Relationship Id="rId25" Type="http://schemas.openxmlformats.org/officeDocument/2006/relationships/hyperlink" Target="https://pmc.ncbi.nlm.nih.gov/articles/PMC8636525/" TargetMode="External"/><Relationship Id="rId2" Type="http://schemas.openxmlformats.org/officeDocument/2006/relationships/slide" Target="../slides/slide30.xml"/><Relationship Id="rId16" Type="http://schemas.openxmlformats.org/officeDocument/2006/relationships/hyperlink" Target="https://pubmed.ncbi.nlm.nih.gov/?sort=date&amp;term=Murray+JA&amp;cauthor_id=34089846" TargetMode="External"/><Relationship Id="rId20" Type="http://schemas.openxmlformats.org/officeDocument/2006/relationships/hyperlink" Target="https://pubmed.ncbi.nlm.nih.gov/?sort=date&amp;term=Chang+AT&amp;cauthor_id=34089846" TargetMode="External"/><Relationship Id="rId1" Type="http://schemas.openxmlformats.org/officeDocument/2006/relationships/notesMaster" Target="../notesMasters/notesMaster1.xml"/><Relationship Id="rId6" Type="http://schemas.openxmlformats.org/officeDocument/2006/relationships/hyperlink" Target="https://pubmed.ncbi.nlm.nih.gov/34089846/#full-view-affiliation-2" TargetMode="External"/><Relationship Id="rId11" Type="http://schemas.openxmlformats.org/officeDocument/2006/relationships/hyperlink" Target="https://pubmed.ncbi.nlm.nih.gov/34089846/#full-view-affiliation-4" TargetMode="External"/><Relationship Id="rId24" Type="http://schemas.openxmlformats.org/officeDocument/2006/relationships/hyperlink" Target="https://pubmed.ncbi.nlm.nih.gov/34089846/#full-view-affiliation-9" TargetMode="External"/><Relationship Id="rId5" Type="http://schemas.openxmlformats.org/officeDocument/2006/relationships/hyperlink" Target="https://pubmed.ncbi.nlm.nih.gov/?sort=date&amp;term=Gonsalves+N&amp;cauthor_id=34089846" TargetMode="External"/><Relationship Id="rId15" Type="http://schemas.openxmlformats.org/officeDocument/2006/relationships/hyperlink" Target="https://pubmed.ncbi.nlm.nih.gov/34089846/#full-view-affiliation-6" TargetMode="External"/><Relationship Id="rId23" Type="http://schemas.openxmlformats.org/officeDocument/2006/relationships/hyperlink" Target="https://pubmed.ncbi.nlm.nih.gov/?sort=date&amp;term=Genta+RM&amp;cauthor_id=34089846" TargetMode="External"/><Relationship Id="rId10" Type="http://schemas.openxmlformats.org/officeDocument/2006/relationships/hyperlink" Target="https://pubmed.ncbi.nlm.nih.gov/?sort=date&amp;term=Chehade+M&amp;cauthor_id=34089846" TargetMode="External"/><Relationship Id="rId19" Type="http://schemas.openxmlformats.org/officeDocument/2006/relationships/hyperlink" Target="https://pubmed.ncbi.nlm.nih.gov/34089846/#full-view-affiliation-8" TargetMode="External"/><Relationship Id="rId4" Type="http://schemas.openxmlformats.org/officeDocument/2006/relationships/hyperlink" Target="https://pubmed.ncbi.nlm.nih.gov/34089846/#full-view-affiliation-1" TargetMode="External"/><Relationship Id="rId9" Type="http://schemas.openxmlformats.org/officeDocument/2006/relationships/hyperlink" Target="https://pubmed.ncbi.nlm.nih.gov/?sort=date&amp;term=Hirano+I&amp;cauthor_id=34089846" TargetMode="External"/><Relationship Id="rId14" Type="http://schemas.openxmlformats.org/officeDocument/2006/relationships/hyperlink" Target="https://pubmed.ncbi.nlm.nih.gov/?sort=date&amp;term=Falk+GW&amp;cauthor_id=34089846" TargetMode="External"/><Relationship Id="rId22" Type="http://schemas.openxmlformats.org/officeDocument/2006/relationships/hyperlink" Target="https://pubmed.ncbi.nlm.nih.gov/?sort=date&amp;term=Rasmussen+HS&amp;cauthor_id=34089846" TargetMode="External"/><Relationship Id="rId27" Type="http://schemas.openxmlformats.org/officeDocument/2006/relationships/hyperlink" Target="http://clinicaltrials.gov/show/NCT03496571" TargetMode="External"/></Relationships>
</file>

<file path=ppt/notesSlides/_rels/notesSlide28.xml.rels><?xml version="1.0" encoding="UTF-8" standalone="yes"?>
<Relationships xmlns="http://schemas.openxmlformats.org/package/2006/relationships"><Relationship Id="rId8" Type="http://schemas.openxmlformats.org/officeDocument/2006/relationships/hyperlink" Target="https://pubmed.ncbi.nlm.nih.gov/29379785/#full-view-affiliation-4" TargetMode="External"/><Relationship Id="rId3" Type="http://schemas.openxmlformats.org/officeDocument/2006/relationships/hyperlink" Target="https://pubmed.ncbi.nlm.nih.gov/?sort=date&amp;term=Collins+MH&amp;cauthor_id=29379785" TargetMode="External"/><Relationship Id="rId7" Type="http://schemas.openxmlformats.org/officeDocument/2006/relationships/hyperlink" Target="https://pubmed.ncbi.nlm.nih.gov/29379785/#full-view-affiliation-3" TargetMode="External"/><Relationship Id="rId12" Type="http://schemas.openxmlformats.org/officeDocument/2006/relationships/hyperlink" Target="https://doi.org/10.3389/fmed.2017.00261"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s://pubmed.ncbi.nlm.nih.gov/?sort=date&amp;term=Capocelli+K&amp;cauthor_id=29379785" TargetMode="External"/><Relationship Id="rId11" Type="http://schemas.openxmlformats.org/officeDocument/2006/relationships/hyperlink" Target="https://pmc.ncbi.nlm.nih.gov/articles/PMC5775510/" TargetMode="External"/><Relationship Id="rId5" Type="http://schemas.openxmlformats.org/officeDocument/2006/relationships/hyperlink" Target="https://pubmed.ncbi.nlm.nih.gov/29379785/#full-view-affiliation-2" TargetMode="External"/><Relationship Id="rId10" Type="http://schemas.openxmlformats.org/officeDocument/2006/relationships/hyperlink" Target="https://pubmed.ncbi.nlm.nih.gov/29379785/#full-view-affiliation-5" TargetMode="External"/><Relationship Id="rId4" Type="http://schemas.openxmlformats.org/officeDocument/2006/relationships/hyperlink" Target="https://pubmed.ncbi.nlm.nih.gov/29379785/#full-view-affiliation-1" TargetMode="External"/><Relationship Id="rId9" Type="http://schemas.openxmlformats.org/officeDocument/2006/relationships/hyperlink" Target="https://pubmed.ncbi.nlm.nih.gov/?sort=date&amp;term=Yang+GY&amp;cauthor_id=29379785" TargetMode="External"/></Relationships>
</file>

<file path=ppt/notesSlides/_rels/notesSlide29.xml.rels><?xml version="1.0" encoding="UTF-8" standalone="yes"?>
<Relationships xmlns="http://schemas.openxmlformats.org/package/2006/relationships"><Relationship Id="rId8" Type="http://schemas.openxmlformats.org/officeDocument/2006/relationships/hyperlink" Target="https://pubmed.ncbi.nlm.nih.gov/29379785/#full-view-affiliation-4" TargetMode="External"/><Relationship Id="rId3" Type="http://schemas.openxmlformats.org/officeDocument/2006/relationships/hyperlink" Target="https://pubmed.ncbi.nlm.nih.gov/?sort=date&amp;term=Collins+MH&amp;cauthor_id=29379785" TargetMode="External"/><Relationship Id="rId7" Type="http://schemas.openxmlformats.org/officeDocument/2006/relationships/hyperlink" Target="https://pubmed.ncbi.nlm.nih.gov/29379785/#full-view-affiliation-3" TargetMode="External"/><Relationship Id="rId12" Type="http://schemas.openxmlformats.org/officeDocument/2006/relationships/hyperlink" Target="https://doi.org/10.3389/fmed.2017.00261" TargetMode="External"/><Relationship Id="rId2" Type="http://schemas.openxmlformats.org/officeDocument/2006/relationships/slide" Target="../slides/slide32.xml"/><Relationship Id="rId1" Type="http://schemas.openxmlformats.org/officeDocument/2006/relationships/notesMaster" Target="../notesMasters/notesMaster1.xml"/><Relationship Id="rId6" Type="http://schemas.openxmlformats.org/officeDocument/2006/relationships/hyperlink" Target="https://pubmed.ncbi.nlm.nih.gov/?sort=date&amp;term=Capocelli+K&amp;cauthor_id=29379785" TargetMode="External"/><Relationship Id="rId11" Type="http://schemas.openxmlformats.org/officeDocument/2006/relationships/hyperlink" Target="https://pmc.ncbi.nlm.nih.gov/articles/PMC5775510/" TargetMode="External"/><Relationship Id="rId5" Type="http://schemas.openxmlformats.org/officeDocument/2006/relationships/hyperlink" Target="https://pubmed.ncbi.nlm.nih.gov/29379785/#full-view-affiliation-2" TargetMode="External"/><Relationship Id="rId10" Type="http://schemas.openxmlformats.org/officeDocument/2006/relationships/hyperlink" Target="https://pubmed.ncbi.nlm.nih.gov/29379785/#full-view-affiliation-5" TargetMode="External"/><Relationship Id="rId4" Type="http://schemas.openxmlformats.org/officeDocument/2006/relationships/hyperlink" Target="https://pubmed.ncbi.nlm.nih.gov/29379785/#full-view-affiliation-1" TargetMode="External"/><Relationship Id="rId9" Type="http://schemas.openxmlformats.org/officeDocument/2006/relationships/hyperlink" Target="https://pubmed.ncbi.nlm.nih.gov/?sort=date&amp;term=Yang+GY&amp;cauthor_id=29379785" TargetMode="External"/></Relationships>
</file>

<file path=ppt/notesSlides/_rels/notesSlide3.xml.rels><?xml version="1.0" encoding="UTF-8" standalone="yes"?>
<Relationships xmlns="http://schemas.openxmlformats.org/package/2006/relationships"><Relationship Id="rId117" Type="http://schemas.openxmlformats.org/officeDocument/2006/relationships/hyperlink" Target="https://pubmed.ncbi.nlm.nih.gov/?sort=date&amp;term=Philpott+H&amp;cauthor_id=35181570" TargetMode="External"/><Relationship Id="rId21" Type="http://schemas.openxmlformats.org/officeDocument/2006/relationships/hyperlink" Target="https://pubmed.ncbi.nlm.nih.gov/?sort=date&amp;term=Biederman+L&amp;cauthor_id=35181570" TargetMode="External"/><Relationship Id="rId42" Type="http://schemas.openxmlformats.org/officeDocument/2006/relationships/hyperlink" Target="https://pubmed.ncbi.nlm.nih.gov/35181570/#affiliation-20" TargetMode="External"/><Relationship Id="rId63" Type="http://schemas.openxmlformats.org/officeDocument/2006/relationships/hyperlink" Target="https://pubmed.ncbi.nlm.nih.gov/?sort=date&amp;term=Ishimura+N&amp;cauthor_id=35181570" TargetMode="External"/><Relationship Id="rId84" Type="http://schemas.openxmlformats.org/officeDocument/2006/relationships/hyperlink" Target="https://pubmed.ncbi.nlm.nih.gov/35181570/#affiliation-38" TargetMode="External"/><Relationship Id="rId138" Type="http://schemas.openxmlformats.org/officeDocument/2006/relationships/hyperlink" Target="https://pubmed.ncbi.nlm.nih.gov/?sort=date&amp;term=Spergel+JM&amp;cauthor_id=35181570" TargetMode="External"/><Relationship Id="rId159" Type="http://schemas.openxmlformats.org/officeDocument/2006/relationships/hyperlink" Target="https://pubmed.ncbi.nlm.nih.gov/35181570/#affiliation-71" TargetMode="External"/><Relationship Id="rId107" Type="http://schemas.openxmlformats.org/officeDocument/2006/relationships/hyperlink" Target="https://pubmed.ncbi.nlm.nih.gov/?sort=date&amp;term=Orel+R&amp;cauthor_id=35181570" TargetMode="External"/><Relationship Id="rId11" Type="http://schemas.openxmlformats.org/officeDocument/2006/relationships/hyperlink" Target="https://pubmed.ncbi.nlm.nih.gov/?sort=date&amp;term=Arva+NC&amp;cauthor_id=35181570" TargetMode="External"/><Relationship Id="rId32" Type="http://schemas.openxmlformats.org/officeDocument/2006/relationships/hyperlink" Target="https://pubmed.ncbi.nlm.nih.gov/35181570/#affiliation-15" TargetMode="External"/><Relationship Id="rId53" Type="http://schemas.openxmlformats.org/officeDocument/2006/relationships/hyperlink" Target="https://pubmed.ncbi.nlm.nih.gov/?sort=date&amp;term=Greuter+T&amp;cauthor_id=35181570" TargetMode="External"/><Relationship Id="rId74" Type="http://schemas.openxmlformats.org/officeDocument/2006/relationships/hyperlink" Target="https://pubmed.ncbi.nlm.nih.gov/?sort=date&amp;term=Koletzko+S&amp;cauthor_id=35181570" TargetMode="External"/><Relationship Id="rId128" Type="http://schemas.openxmlformats.org/officeDocument/2006/relationships/hyperlink" Target="https://pubmed.ncbi.nlm.nih.gov/?sort=date&amp;term=Schreiner+P&amp;cauthor_id=35181570" TargetMode="External"/><Relationship Id="rId149" Type="http://schemas.openxmlformats.org/officeDocument/2006/relationships/hyperlink" Target="https://pubmed.ncbi.nlm.nih.gov/?sort=date&amp;term=von+Arnim+U&amp;cauthor_id=35181570" TargetMode="External"/><Relationship Id="rId5" Type="http://schemas.openxmlformats.org/officeDocument/2006/relationships/hyperlink" Target="https://pubmed.ncbi.nlm.nih.gov/?sort=date&amp;term=Gonsalves+N&amp;cauthor_id=35181570" TargetMode="External"/><Relationship Id="rId95" Type="http://schemas.openxmlformats.org/officeDocument/2006/relationships/hyperlink" Target="https://pubmed.ncbi.nlm.nih.gov/?sort=date&amp;term=Murch+S&amp;cauthor_id=35181570" TargetMode="External"/><Relationship Id="rId160" Type="http://schemas.openxmlformats.org/officeDocument/2006/relationships/hyperlink" Target="https://pubmed.ncbi.nlm.nih.gov/?sort=date&amp;term=Yang+GY&amp;cauthor_id=35181570" TargetMode="External"/><Relationship Id="rId22" Type="http://schemas.openxmlformats.org/officeDocument/2006/relationships/hyperlink" Target="https://pubmed.ncbi.nlm.nih.gov/35181570/#affiliation-10" TargetMode="External"/><Relationship Id="rId43" Type="http://schemas.openxmlformats.org/officeDocument/2006/relationships/hyperlink" Target="https://pubmed.ncbi.nlm.nih.gov/?sort=date&amp;term=Dupont+C&amp;cauthor_id=35181570" TargetMode="External"/><Relationship Id="rId64" Type="http://schemas.openxmlformats.org/officeDocument/2006/relationships/hyperlink" Target="https://pubmed.ncbi.nlm.nih.gov/?sort=date&amp;term=Jensen+ET&amp;cauthor_id=35181570" TargetMode="External"/><Relationship Id="rId118" Type="http://schemas.openxmlformats.org/officeDocument/2006/relationships/hyperlink" Target="https://pubmed.ncbi.nlm.nih.gov/35181570/#affiliation-54" TargetMode="External"/><Relationship Id="rId139" Type="http://schemas.openxmlformats.org/officeDocument/2006/relationships/hyperlink" Target="https://pubmed.ncbi.nlm.nih.gov/?sort=date&amp;term=Straumann+A&amp;cauthor_id=35181570" TargetMode="External"/><Relationship Id="rId85" Type="http://schemas.openxmlformats.org/officeDocument/2006/relationships/hyperlink" Target="https://pubmed.ncbi.nlm.nih.gov/?sort=date&amp;term=Menard-Katcher+C&amp;cauthor_id=35181570" TargetMode="External"/><Relationship Id="rId150" Type="http://schemas.openxmlformats.org/officeDocument/2006/relationships/hyperlink" Target="https://pubmed.ncbi.nlm.nih.gov/35181570/#affiliation-67" TargetMode="External"/><Relationship Id="rId12" Type="http://schemas.openxmlformats.org/officeDocument/2006/relationships/hyperlink" Target="https://pubmed.ncbi.nlm.nih.gov/35181570/#affiliation-5" TargetMode="External"/><Relationship Id="rId17" Type="http://schemas.openxmlformats.org/officeDocument/2006/relationships/hyperlink" Target="https://pubmed.ncbi.nlm.nih.gov/?sort=date&amp;term=Auth+MKH&amp;cauthor_id=35181570" TargetMode="External"/><Relationship Id="rId33" Type="http://schemas.openxmlformats.org/officeDocument/2006/relationships/hyperlink" Target="https://pubmed.ncbi.nlm.nih.gov/?sort=date&amp;term=Chehade+M&amp;cauthor_id=35181570" TargetMode="External"/><Relationship Id="rId38" Type="http://schemas.openxmlformats.org/officeDocument/2006/relationships/hyperlink" Target="https://pubmed.ncbi.nlm.nih.gov/35181570/#affiliation-18" TargetMode="External"/><Relationship Id="rId59" Type="http://schemas.openxmlformats.org/officeDocument/2006/relationships/hyperlink" Target="https://pubmed.ncbi.nlm.nih.gov/?sort=date&amp;term=Horsley-Silva+JL&amp;cauthor_id=35181570" TargetMode="External"/><Relationship Id="rId103" Type="http://schemas.openxmlformats.org/officeDocument/2006/relationships/hyperlink" Target="https://pubmed.ncbi.nlm.nih.gov/?sort=date&amp;term=Ohtsuka+Y&amp;cauthor_id=35181570" TargetMode="External"/><Relationship Id="rId108" Type="http://schemas.openxmlformats.org/officeDocument/2006/relationships/hyperlink" Target="https://pubmed.ncbi.nlm.nih.gov/35181570/#affiliation-49" TargetMode="External"/><Relationship Id="rId124" Type="http://schemas.openxmlformats.org/officeDocument/2006/relationships/hyperlink" Target="https://pubmed.ncbi.nlm.nih.gov/?sort=date&amp;term=Ruffner+MA&amp;cauthor_id=35181570" TargetMode="External"/><Relationship Id="rId129" Type="http://schemas.openxmlformats.org/officeDocument/2006/relationships/hyperlink" Target="https://pubmed.ncbi.nlm.nih.gov/?sort=date&amp;term=Schoepfer+A&amp;cauthor_id=35181570" TargetMode="External"/><Relationship Id="rId54" Type="http://schemas.openxmlformats.org/officeDocument/2006/relationships/hyperlink" Target="https://pubmed.ncbi.nlm.nih.gov/35181570/#affiliation-26" TargetMode="External"/><Relationship Id="rId70" Type="http://schemas.openxmlformats.org/officeDocument/2006/relationships/hyperlink" Target="https://pubmed.ncbi.nlm.nih.gov/35181570/#affiliation-32" TargetMode="External"/><Relationship Id="rId75" Type="http://schemas.openxmlformats.org/officeDocument/2006/relationships/hyperlink" Target="https://pubmed.ncbi.nlm.nih.gov/35181570/#affiliation-34" TargetMode="External"/><Relationship Id="rId91" Type="http://schemas.openxmlformats.org/officeDocument/2006/relationships/hyperlink" Target="https://pubmed.ncbi.nlm.nih.gov/35181570/#affiliation-41" TargetMode="External"/><Relationship Id="rId96" Type="http://schemas.openxmlformats.org/officeDocument/2006/relationships/hyperlink" Target="https://pubmed.ncbi.nlm.nih.gov/35181570/#affiliation-43" TargetMode="External"/><Relationship Id="rId140" Type="http://schemas.openxmlformats.org/officeDocument/2006/relationships/hyperlink" Target="https://pubmed.ncbi.nlm.nih.gov/?sort=date&amp;term=Talley+NJ&amp;cauthor_id=35181570" TargetMode="External"/><Relationship Id="rId145" Type="http://schemas.openxmlformats.org/officeDocument/2006/relationships/hyperlink" Target="https://pubmed.ncbi.nlm.nih.gov/35181570/#affiliation-65" TargetMode="External"/><Relationship Id="rId161" Type="http://schemas.openxmlformats.org/officeDocument/2006/relationships/hyperlink" Target="https://pubmed.ncbi.nlm.nih.gov/35181570/#affiliation-72" TargetMode="External"/><Relationship Id="rId166" Type="http://schemas.openxmlformats.org/officeDocument/2006/relationships/hyperlink" Target="https://pubmed.ncbi.nlm.nih.gov/?sort=date&amp;term=Aceves+SS&amp;cauthor_id=35181570" TargetMode="External"/><Relationship Id="rId1" Type="http://schemas.openxmlformats.org/officeDocument/2006/relationships/notesMaster" Target="../notesMasters/notesMaster1.xml"/><Relationship Id="rId6" Type="http://schemas.openxmlformats.org/officeDocument/2006/relationships/hyperlink" Target="https://pubmed.ncbi.nlm.nih.gov/35181570/#affiliation-2" TargetMode="External"/><Relationship Id="rId23" Type="http://schemas.openxmlformats.org/officeDocument/2006/relationships/hyperlink" Target="https://pubmed.ncbi.nlm.nih.gov/?sort=date&amp;term=Blanchard+C&amp;cauthor_id=35181570" TargetMode="External"/><Relationship Id="rId28" Type="http://schemas.openxmlformats.org/officeDocument/2006/relationships/hyperlink" Target="https://pubmed.ncbi.nlm.nih.gov/35181570/#affiliation-13" TargetMode="External"/><Relationship Id="rId49" Type="http://schemas.openxmlformats.org/officeDocument/2006/relationships/hyperlink" Target="https://pubmed.ncbi.nlm.nih.gov/?sort=date&amp;term=Fox+AT&amp;cauthor_id=35181570" TargetMode="External"/><Relationship Id="rId114" Type="http://schemas.openxmlformats.org/officeDocument/2006/relationships/hyperlink" Target="https://pubmed.ncbi.nlm.nih.gov/35181570/#affiliation-52" TargetMode="External"/><Relationship Id="rId119" Type="http://schemas.openxmlformats.org/officeDocument/2006/relationships/hyperlink" Target="https://pubmed.ncbi.nlm.nih.gov/?sort=date&amp;term=Putnam+PE&amp;cauthor_id=35181570" TargetMode="External"/><Relationship Id="rId44" Type="http://schemas.openxmlformats.org/officeDocument/2006/relationships/hyperlink" Target="https://pubmed.ncbi.nlm.nih.gov/35181570/#affiliation-21" TargetMode="External"/><Relationship Id="rId60" Type="http://schemas.openxmlformats.org/officeDocument/2006/relationships/hyperlink" Target="https://pubmed.ncbi.nlm.nih.gov/35181570/#affiliation-28" TargetMode="External"/><Relationship Id="rId65" Type="http://schemas.openxmlformats.org/officeDocument/2006/relationships/hyperlink" Target="https://pubmed.ncbi.nlm.nih.gov/35181570/#affiliation-30" TargetMode="External"/><Relationship Id="rId81" Type="http://schemas.openxmlformats.org/officeDocument/2006/relationships/hyperlink" Target="https://pubmed.ncbi.nlm.nih.gov/?sort=date&amp;term=Martin+LJ&amp;cauthor_id=35181570" TargetMode="External"/><Relationship Id="rId86" Type="http://schemas.openxmlformats.org/officeDocument/2006/relationships/hyperlink" Target="https://pubmed.ncbi.nlm.nih.gov/35181570/#affiliation-39" TargetMode="External"/><Relationship Id="rId130" Type="http://schemas.openxmlformats.org/officeDocument/2006/relationships/hyperlink" Target="https://pubmed.ncbi.nlm.nih.gov/35181570/#affiliation-59" TargetMode="External"/><Relationship Id="rId135" Type="http://schemas.openxmlformats.org/officeDocument/2006/relationships/hyperlink" Target="https://pubmed.ncbi.nlm.nih.gov/?sort=date&amp;term=Souza+RF&amp;cauthor_id=35181570" TargetMode="External"/><Relationship Id="rId151" Type="http://schemas.openxmlformats.org/officeDocument/2006/relationships/hyperlink" Target="https://pubmed.ncbi.nlm.nih.gov/?sort=date&amp;term=Walker+MM&amp;cauthor_id=35181570" TargetMode="External"/><Relationship Id="rId156" Type="http://schemas.openxmlformats.org/officeDocument/2006/relationships/hyperlink" Target="https://pubmed.ncbi.nlm.nih.gov/?sort=date&amp;term=Wright+BL&amp;cauthor_id=35181570" TargetMode="External"/><Relationship Id="rId13" Type="http://schemas.openxmlformats.org/officeDocument/2006/relationships/hyperlink" Target="https://pubmed.ncbi.nlm.nih.gov/?sort=date&amp;term=Atkins+D&amp;cauthor_id=35181570" TargetMode="External"/><Relationship Id="rId18" Type="http://schemas.openxmlformats.org/officeDocument/2006/relationships/hyperlink" Target="https://pubmed.ncbi.nlm.nih.gov/35181570/#affiliation-8" TargetMode="External"/><Relationship Id="rId39" Type="http://schemas.openxmlformats.org/officeDocument/2006/relationships/hyperlink" Target="https://pubmed.ncbi.nlm.nih.gov/?sort=date&amp;term=Dias+JA&amp;cauthor_id=35181570" TargetMode="External"/><Relationship Id="rId109" Type="http://schemas.openxmlformats.org/officeDocument/2006/relationships/hyperlink" Target="https://pubmed.ncbi.nlm.nih.gov/?sort=date&amp;term=Papadopoulou+A&amp;cauthor_id=35181570" TargetMode="External"/><Relationship Id="rId34" Type="http://schemas.openxmlformats.org/officeDocument/2006/relationships/hyperlink" Target="https://pubmed.ncbi.nlm.nih.gov/35181570/#affiliation-16" TargetMode="External"/><Relationship Id="rId50" Type="http://schemas.openxmlformats.org/officeDocument/2006/relationships/hyperlink" Target="https://pubmed.ncbi.nlm.nih.gov/35181570/#affiliation-24" TargetMode="External"/><Relationship Id="rId55" Type="http://schemas.openxmlformats.org/officeDocument/2006/relationships/hyperlink" Target="https://pubmed.ncbi.nlm.nih.gov/?sort=date&amp;term=Gupta+SK&amp;cauthor_id=35181570" TargetMode="External"/><Relationship Id="rId76" Type="http://schemas.openxmlformats.org/officeDocument/2006/relationships/hyperlink" Target="https://pubmed.ncbi.nlm.nih.gov/?sort=date&amp;term=Leung+J&amp;cauthor_id=35181570" TargetMode="External"/><Relationship Id="rId97" Type="http://schemas.openxmlformats.org/officeDocument/2006/relationships/hyperlink" Target="https://pubmed.ncbi.nlm.nih.gov/?sort=date&amp;term=Nhu+QM&amp;cauthor_id=35181570" TargetMode="External"/><Relationship Id="rId104" Type="http://schemas.openxmlformats.org/officeDocument/2006/relationships/hyperlink" Target="https://pubmed.ncbi.nlm.nih.gov/35181570/#affiliation-47" TargetMode="External"/><Relationship Id="rId120" Type="http://schemas.openxmlformats.org/officeDocument/2006/relationships/hyperlink" Target="https://pubmed.ncbi.nlm.nih.gov/?sort=date&amp;term=Richter+JE&amp;cauthor_id=35181570" TargetMode="External"/><Relationship Id="rId125" Type="http://schemas.openxmlformats.org/officeDocument/2006/relationships/hyperlink" Target="https://pubmed.ncbi.nlm.nih.gov/35181570/#affiliation-57" TargetMode="External"/><Relationship Id="rId141" Type="http://schemas.openxmlformats.org/officeDocument/2006/relationships/hyperlink" Target="https://pubmed.ncbi.nlm.nih.gov/35181570/#affiliation-63" TargetMode="External"/><Relationship Id="rId146" Type="http://schemas.openxmlformats.org/officeDocument/2006/relationships/hyperlink" Target="https://pubmed.ncbi.nlm.nih.gov/?sort=date&amp;term=Venkatesh+RD&amp;cauthor_id=35181570" TargetMode="External"/><Relationship Id="rId167" Type="http://schemas.openxmlformats.org/officeDocument/2006/relationships/hyperlink" Target="https://pubmed.ncbi.nlm.nih.gov/35181570/#affiliation-74" TargetMode="External"/><Relationship Id="rId7" Type="http://schemas.openxmlformats.org/officeDocument/2006/relationships/hyperlink" Target="https://pubmed.ncbi.nlm.nih.gov/?sort=date&amp;term=Abonia+JP&amp;cauthor_id=35181570" TargetMode="External"/><Relationship Id="rId71" Type="http://schemas.openxmlformats.org/officeDocument/2006/relationships/hyperlink" Target="https://pubmed.ncbi.nlm.nih.gov/?sort=date&amp;term=Kinoshita+Y&amp;cauthor_id=35181570" TargetMode="External"/><Relationship Id="rId92" Type="http://schemas.openxmlformats.org/officeDocument/2006/relationships/hyperlink" Target="https://pubmed.ncbi.nlm.nih.gov/?sort=date&amp;term=Muir+AB&amp;cauthor_id=35181570" TargetMode="External"/><Relationship Id="rId162" Type="http://schemas.openxmlformats.org/officeDocument/2006/relationships/hyperlink" Target="https://pubmed.ncbi.nlm.nih.gov/?sort=date&amp;term=Zevit+N&amp;cauthor_id=35181570" TargetMode="External"/><Relationship Id="rId2" Type="http://schemas.openxmlformats.org/officeDocument/2006/relationships/slide" Target="../slides/slide4.xml"/><Relationship Id="rId29" Type="http://schemas.openxmlformats.org/officeDocument/2006/relationships/hyperlink" Target="https://pubmed.ncbi.nlm.nih.gov/?sort=date&amp;term=Bredenoord+AJ&amp;cauthor_id=35181570" TargetMode="External"/><Relationship Id="rId24" Type="http://schemas.openxmlformats.org/officeDocument/2006/relationships/hyperlink" Target="https://pubmed.ncbi.nlm.nih.gov/35181570/#affiliation-11" TargetMode="External"/><Relationship Id="rId40" Type="http://schemas.openxmlformats.org/officeDocument/2006/relationships/hyperlink" Target="https://pubmed.ncbi.nlm.nih.gov/35181570/#affiliation-19" TargetMode="External"/><Relationship Id="rId45" Type="http://schemas.openxmlformats.org/officeDocument/2006/relationships/hyperlink" Target="https://pubmed.ncbi.nlm.nih.gov/?sort=date&amp;term=Falk+GW&amp;cauthor_id=35181570" TargetMode="External"/><Relationship Id="rId66" Type="http://schemas.openxmlformats.org/officeDocument/2006/relationships/hyperlink" Target="https://pubmed.ncbi.nlm.nih.gov/?sort=date&amp;term=Guti%C3%A9rrez-Junquera+C&amp;cauthor_id=35181570" TargetMode="External"/><Relationship Id="rId87" Type="http://schemas.openxmlformats.org/officeDocument/2006/relationships/hyperlink" Target="https://pubmed.ncbi.nlm.nih.gov/?sort=date&amp;term=Metz+DC&amp;cauthor_id=35181570" TargetMode="External"/><Relationship Id="rId110" Type="http://schemas.openxmlformats.org/officeDocument/2006/relationships/hyperlink" Target="https://pubmed.ncbi.nlm.nih.gov/35181570/#affiliation-50" TargetMode="External"/><Relationship Id="rId115" Type="http://schemas.openxmlformats.org/officeDocument/2006/relationships/hyperlink" Target="https://pubmed.ncbi.nlm.nih.gov/?sort=date&amp;term=Peterson+KA&amp;cauthor_id=35181570" TargetMode="External"/><Relationship Id="rId131" Type="http://schemas.openxmlformats.org/officeDocument/2006/relationships/hyperlink" Target="https://pubmed.ncbi.nlm.nih.gov/?sort=date&amp;term=Schroeder+SR&amp;cauthor_id=35181570" TargetMode="External"/><Relationship Id="rId136" Type="http://schemas.openxmlformats.org/officeDocument/2006/relationships/hyperlink" Target="https://pubmed.ncbi.nlm.nih.gov/35181570/#affiliation-62" TargetMode="External"/><Relationship Id="rId157" Type="http://schemas.openxmlformats.org/officeDocument/2006/relationships/hyperlink" Target="https://pubmed.ncbi.nlm.nih.gov/35181570/#affiliation-70" TargetMode="External"/><Relationship Id="rId61" Type="http://schemas.openxmlformats.org/officeDocument/2006/relationships/hyperlink" Target="https://pubmed.ncbi.nlm.nih.gov/?sort=date&amp;term=Ishihara+S&amp;cauthor_id=35181570" TargetMode="External"/><Relationship Id="rId82" Type="http://schemas.openxmlformats.org/officeDocument/2006/relationships/hyperlink" Target="https://pubmed.ncbi.nlm.nih.gov/35181570/#affiliation-37" TargetMode="External"/><Relationship Id="rId152" Type="http://schemas.openxmlformats.org/officeDocument/2006/relationships/hyperlink" Target="https://pubmed.ncbi.nlm.nih.gov/35181570/#affiliation-68" TargetMode="External"/><Relationship Id="rId19" Type="http://schemas.openxmlformats.org/officeDocument/2006/relationships/hyperlink" Target="https://pubmed.ncbi.nlm.nih.gov/?sort=date&amp;term=Bailey+DD&amp;cauthor_id=35181570" TargetMode="External"/><Relationship Id="rId14" Type="http://schemas.openxmlformats.org/officeDocument/2006/relationships/hyperlink" Target="https://pubmed.ncbi.nlm.nih.gov/35181570/#affiliation-6" TargetMode="External"/><Relationship Id="rId30" Type="http://schemas.openxmlformats.org/officeDocument/2006/relationships/hyperlink" Target="https://pubmed.ncbi.nlm.nih.gov/35181570/#affiliation-14" TargetMode="External"/><Relationship Id="rId35" Type="http://schemas.openxmlformats.org/officeDocument/2006/relationships/hyperlink" Target="https://pubmed.ncbi.nlm.nih.gov/?sort=date&amp;term=Collins+MH&amp;cauthor_id=35181570" TargetMode="External"/><Relationship Id="rId56" Type="http://schemas.openxmlformats.org/officeDocument/2006/relationships/hyperlink" Target="https://pubmed.ncbi.nlm.nih.gov/?sort=date&amp;term=Hirano+I&amp;cauthor_id=35181570" TargetMode="External"/><Relationship Id="rId77" Type="http://schemas.openxmlformats.org/officeDocument/2006/relationships/hyperlink" Target="https://pubmed.ncbi.nlm.nih.gov/?sort=date&amp;term=Liacouras+CA&amp;cauthor_id=35181570" TargetMode="External"/><Relationship Id="rId100" Type="http://schemas.openxmlformats.org/officeDocument/2006/relationships/hyperlink" Target="https://pubmed.ncbi.nlm.nih.gov/35181570/#affiliation-45" TargetMode="External"/><Relationship Id="rId105" Type="http://schemas.openxmlformats.org/officeDocument/2006/relationships/hyperlink" Target="https://pubmed.ncbi.nlm.nih.gov/?sort=date&amp;term=Oliva+S&amp;cauthor_id=35181570" TargetMode="External"/><Relationship Id="rId126" Type="http://schemas.openxmlformats.org/officeDocument/2006/relationships/hyperlink" Target="https://pubmed.ncbi.nlm.nih.gov/?sort=date&amp;term=Safroneeva+E&amp;cauthor_id=35181570" TargetMode="External"/><Relationship Id="rId147" Type="http://schemas.openxmlformats.org/officeDocument/2006/relationships/hyperlink" Target="https://pubmed.ncbi.nlm.nih.gov/?sort=date&amp;term=Vieira+MC&amp;cauthor_id=35181570" TargetMode="External"/><Relationship Id="rId168" Type="http://schemas.openxmlformats.org/officeDocument/2006/relationships/hyperlink" Target="https://doi.org/10.1016/j.cgh.2022.02.017" TargetMode="External"/><Relationship Id="rId8" Type="http://schemas.openxmlformats.org/officeDocument/2006/relationships/hyperlink" Target="https://pubmed.ncbi.nlm.nih.gov/35181570/#affiliation-3" TargetMode="External"/><Relationship Id="rId51" Type="http://schemas.openxmlformats.org/officeDocument/2006/relationships/hyperlink" Target="https://pubmed.ncbi.nlm.nih.gov/?sort=date&amp;term=Genta+RM&amp;cauthor_id=35181570" TargetMode="External"/><Relationship Id="rId72" Type="http://schemas.openxmlformats.org/officeDocument/2006/relationships/hyperlink" Target="https://pubmed.ncbi.nlm.nih.gov/35181570/#affiliation-33" TargetMode="External"/><Relationship Id="rId93" Type="http://schemas.openxmlformats.org/officeDocument/2006/relationships/hyperlink" Target="https://pubmed.ncbi.nlm.nih.gov/?sort=date&amp;term=Mukkada+VA&amp;cauthor_id=35181570" TargetMode="External"/><Relationship Id="rId98" Type="http://schemas.openxmlformats.org/officeDocument/2006/relationships/hyperlink" Target="https://pubmed.ncbi.nlm.nih.gov/35181570/#affiliation-44" TargetMode="External"/><Relationship Id="rId121" Type="http://schemas.openxmlformats.org/officeDocument/2006/relationships/hyperlink" Target="https://pubmed.ncbi.nlm.nih.gov/35181570/#affiliation-55" TargetMode="External"/><Relationship Id="rId142" Type="http://schemas.openxmlformats.org/officeDocument/2006/relationships/hyperlink" Target="https://pubmed.ncbi.nlm.nih.gov/?sort=date&amp;term=Thapar+N&amp;cauthor_id=35181570" TargetMode="External"/><Relationship Id="rId163" Type="http://schemas.openxmlformats.org/officeDocument/2006/relationships/hyperlink" Target="https://pubmed.ncbi.nlm.nih.gov/35181570/#affiliation-73" TargetMode="External"/><Relationship Id="rId3" Type="http://schemas.openxmlformats.org/officeDocument/2006/relationships/hyperlink" Target="https://pubmed.ncbi.nlm.nih.gov/?sort=date&amp;term=Dellon+ES&amp;cauthor_id=35181570" TargetMode="External"/><Relationship Id="rId25" Type="http://schemas.openxmlformats.org/officeDocument/2006/relationships/hyperlink" Target="https://pubmed.ncbi.nlm.nih.gov/?sort=date&amp;term=Bonis+PA&amp;cauthor_id=35181570" TargetMode="External"/><Relationship Id="rId46" Type="http://schemas.openxmlformats.org/officeDocument/2006/relationships/hyperlink" Target="https://pubmed.ncbi.nlm.nih.gov/35181570/#affiliation-22" TargetMode="External"/><Relationship Id="rId67" Type="http://schemas.openxmlformats.org/officeDocument/2006/relationships/hyperlink" Target="https://pubmed.ncbi.nlm.nih.gov/35181570/#affiliation-31" TargetMode="External"/><Relationship Id="rId116" Type="http://schemas.openxmlformats.org/officeDocument/2006/relationships/hyperlink" Target="https://pubmed.ncbi.nlm.nih.gov/35181570/#affiliation-53" TargetMode="External"/><Relationship Id="rId137" Type="http://schemas.openxmlformats.org/officeDocument/2006/relationships/hyperlink" Target="https://pubmed.ncbi.nlm.nih.gov/?sort=date&amp;term=Spechler+SJ&amp;cauthor_id=35181570" TargetMode="External"/><Relationship Id="rId158" Type="http://schemas.openxmlformats.org/officeDocument/2006/relationships/hyperlink" Target="https://pubmed.ncbi.nlm.nih.gov/?sort=date&amp;term=Yamada+Y&amp;cauthor_id=35181570" TargetMode="External"/><Relationship Id="rId20" Type="http://schemas.openxmlformats.org/officeDocument/2006/relationships/hyperlink" Target="https://pubmed.ncbi.nlm.nih.gov/35181570/#affiliation-9" TargetMode="External"/><Relationship Id="rId41" Type="http://schemas.openxmlformats.org/officeDocument/2006/relationships/hyperlink" Target="https://pubmed.ncbi.nlm.nih.gov/?sort=date&amp;term=Dohil+R&amp;cauthor_id=35181570" TargetMode="External"/><Relationship Id="rId62" Type="http://schemas.openxmlformats.org/officeDocument/2006/relationships/hyperlink" Target="https://pubmed.ncbi.nlm.nih.gov/35181570/#affiliation-29" TargetMode="External"/><Relationship Id="rId83" Type="http://schemas.openxmlformats.org/officeDocument/2006/relationships/hyperlink" Target="https://pubmed.ncbi.nlm.nih.gov/?sort=date&amp;term=McGowan+EC&amp;cauthor_id=35181570" TargetMode="External"/><Relationship Id="rId88" Type="http://schemas.openxmlformats.org/officeDocument/2006/relationships/hyperlink" Target="https://pubmed.ncbi.nlm.nih.gov/?sort=date&amp;term=Miller+TL&amp;cauthor_id=35181570" TargetMode="External"/><Relationship Id="rId111" Type="http://schemas.openxmlformats.org/officeDocument/2006/relationships/hyperlink" Target="https://pubmed.ncbi.nlm.nih.gov/?sort=date&amp;term=Patel+DA&amp;cauthor_id=35181570" TargetMode="External"/><Relationship Id="rId132" Type="http://schemas.openxmlformats.org/officeDocument/2006/relationships/hyperlink" Target="https://pubmed.ncbi.nlm.nih.gov/35181570/#affiliation-60" TargetMode="External"/><Relationship Id="rId153" Type="http://schemas.openxmlformats.org/officeDocument/2006/relationships/hyperlink" Target="https://pubmed.ncbi.nlm.nih.gov/?sort=date&amp;term=Wechsler+JB&amp;cauthor_id=35181570" TargetMode="External"/><Relationship Id="rId15" Type="http://schemas.openxmlformats.org/officeDocument/2006/relationships/hyperlink" Target="https://pubmed.ncbi.nlm.nih.gov/?sort=date&amp;term=Attwood+SE&amp;cauthor_id=35181570" TargetMode="External"/><Relationship Id="rId36" Type="http://schemas.openxmlformats.org/officeDocument/2006/relationships/hyperlink" Target="https://pubmed.ncbi.nlm.nih.gov/35181570/#affiliation-17" TargetMode="External"/><Relationship Id="rId57" Type="http://schemas.openxmlformats.org/officeDocument/2006/relationships/hyperlink" Target="https://pubmed.ncbi.nlm.nih.gov/?sort=date&amp;term=Hiremath+GS&amp;cauthor_id=35181570" TargetMode="External"/><Relationship Id="rId106" Type="http://schemas.openxmlformats.org/officeDocument/2006/relationships/hyperlink" Target="https://pubmed.ncbi.nlm.nih.gov/35181570/#affiliation-48" TargetMode="External"/><Relationship Id="rId127" Type="http://schemas.openxmlformats.org/officeDocument/2006/relationships/hyperlink" Target="https://pubmed.ncbi.nlm.nih.gov/35181570/#affiliation-58" TargetMode="External"/><Relationship Id="rId10" Type="http://schemas.openxmlformats.org/officeDocument/2006/relationships/hyperlink" Target="https://pubmed.ncbi.nlm.nih.gov/35181570/#affiliation-4" TargetMode="External"/><Relationship Id="rId31" Type="http://schemas.openxmlformats.org/officeDocument/2006/relationships/hyperlink" Target="https://pubmed.ncbi.nlm.nih.gov/?sort=date&amp;term=Chang+JW&amp;cauthor_id=35181570" TargetMode="External"/><Relationship Id="rId52" Type="http://schemas.openxmlformats.org/officeDocument/2006/relationships/hyperlink" Target="https://pubmed.ncbi.nlm.nih.gov/35181570/#affiliation-25" TargetMode="External"/><Relationship Id="rId73" Type="http://schemas.openxmlformats.org/officeDocument/2006/relationships/hyperlink" Target="https://pubmed.ncbi.nlm.nih.gov/?sort=date&amp;term=Kliewer+KL&amp;cauthor_id=35181570" TargetMode="External"/><Relationship Id="rId78" Type="http://schemas.openxmlformats.org/officeDocument/2006/relationships/hyperlink" Target="https://pubmed.ncbi.nlm.nih.gov/35181570/#affiliation-35" TargetMode="External"/><Relationship Id="rId94" Type="http://schemas.openxmlformats.org/officeDocument/2006/relationships/hyperlink" Target="https://pubmed.ncbi.nlm.nih.gov/35181570/#affiliation-42" TargetMode="External"/><Relationship Id="rId99" Type="http://schemas.openxmlformats.org/officeDocument/2006/relationships/hyperlink" Target="https://pubmed.ncbi.nlm.nih.gov/?sort=date&amp;term=Nomura+I&amp;cauthor_id=35181570" TargetMode="External"/><Relationship Id="rId101" Type="http://schemas.openxmlformats.org/officeDocument/2006/relationships/hyperlink" Target="https://pubmed.ncbi.nlm.nih.gov/?sort=date&amp;term=Nurko+S&amp;cauthor_id=35181570" TargetMode="External"/><Relationship Id="rId122" Type="http://schemas.openxmlformats.org/officeDocument/2006/relationships/hyperlink" Target="https://pubmed.ncbi.nlm.nih.gov/?sort=date&amp;term=Rosen+R&amp;cauthor_id=35181570" TargetMode="External"/><Relationship Id="rId143" Type="http://schemas.openxmlformats.org/officeDocument/2006/relationships/hyperlink" Target="https://pubmed.ncbi.nlm.nih.gov/35181570/#affiliation-64" TargetMode="External"/><Relationship Id="rId148" Type="http://schemas.openxmlformats.org/officeDocument/2006/relationships/hyperlink" Target="https://pubmed.ncbi.nlm.nih.gov/35181570/#affiliation-66" TargetMode="External"/><Relationship Id="rId164" Type="http://schemas.openxmlformats.org/officeDocument/2006/relationships/hyperlink" Target="https://pubmed.ncbi.nlm.nih.gov/?sort=date&amp;term=Rothenberg+ME&amp;cauthor_id=35181570" TargetMode="External"/><Relationship Id="rId4" Type="http://schemas.openxmlformats.org/officeDocument/2006/relationships/hyperlink" Target="https://pubmed.ncbi.nlm.nih.gov/35181570/#affiliation-1" TargetMode="External"/><Relationship Id="rId9" Type="http://schemas.openxmlformats.org/officeDocument/2006/relationships/hyperlink" Target="https://pubmed.ncbi.nlm.nih.gov/?sort=date&amp;term=Alexander+JA&amp;cauthor_id=35181570" TargetMode="External"/><Relationship Id="rId26" Type="http://schemas.openxmlformats.org/officeDocument/2006/relationships/hyperlink" Target="https://pubmed.ncbi.nlm.nih.gov/35181570/#affiliation-12" TargetMode="External"/><Relationship Id="rId47" Type="http://schemas.openxmlformats.org/officeDocument/2006/relationships/hyperlink" Target="https://pubmed.ncbi.nlm.nih.gov/?sort=date&amp;term=Ferreira+CT&amp;cauthor_id=35181570" TargetMode="External"/><Relationship Id="rId68" Type="http://schemas.openxmlformats.org/officeDocument/2006/relationships/hyperlink" Target="https://pubmed.ncbi.nlm.nih.gov/?sort=date&amp;term=Katzka+DA&amp;cauthor_id=35181570" TargetMode="External"/><Relationship Id="rId89" Type="http://schemas.openxmlformats.org/officeDocument/2006/relationships/hyperlink" Target="https://pubmed.ncbi.nlm.nih.gov/35181570/#affiliation-40" TargetMode="External"/><Relationship Id="rId112" Type="http://schemas.openxmlformats.org/officeDocument/2006/relationships/hyperlink" Target="https://pubmed.ncbi.nlm.nih.gov/35181570/#affiliation-51" TargetMode="External"/><Relationship Id="rId133" Type="http://schemas.openxmlformats.org/officeDocument/2006/relationships/hyperlink" Target="https://pubmed.ncbi.nlm.nih.gov/?sort=date&amp;term=Shah+N&amp;cauthor_id=35181570" TargetMode="External"/><Relationship Id="rId154" Type="http://schemas.openxmlformats.org/officeDocument/2006/relationships/hyperlink" Target="https://pubmed.ncbi.nlm.nih.gov/35181570/#affiliation-69" TargetMode="External"/><Relationship Id="rId16" Type="http://schemas.openxmlformats.org/officeDocument/2006/relationships/hyperlink" Target="https://pubmed.ncbi.nlm.nih.gov/35181570/#affiliation-7" TargetMode="External"/><Relationship Id="rId37" Type="http://schemas.openxmlformats.org/officeDocument/2006/relationships/hyperlink" Target="https://pubmed.ncbi.nlm.nih.gov/?sort=date&amp;term=Di+Lorenzo+C&amp;cauthor_id=35181570" TargetMode="External"/><Relationship Id="rId58" Type="http://schemas.openxmlformats.org/officeDocument/2006/relationships/hyperlink" Target="https://pubmed.ncbi.nlm.nih.gov/35181570/#affiliation-27" TargetMode="External"/><Relationship Id="rId79" Type="http://schemas.openxmlformats.org/officeDocument/2006/relationships/hyperlink" Target="https://pubmed.ncbi.nlm.nih.gov/?sort=date&amp;term=Lucendo+AJ&amp;cauthor_id=35181570" TargetMode="External"/><Relationship Id="rId102" Type="http://schemas.openxmlformats.org/officeDocument/2006/relationships/hyperlink" Target="https://pubmed.ncbi.nlm.nih.gov/35181570/#affiliation-46" TargetMode="External"/><Relationship Id="rId123" Type="http://schemas.openxmlformats.org/officeDocument/2006/relationships/hyperlink" Target="https://pubmed.ncbi.nlm.nih.gov/35181570/#affiliation-56" TargetMode="External"/><Relationship Id="rId144" Type="http://schemas.openxmlformats.org/officeDocument/2006/relationships/hyperlink" Target="https://pubmed.ncbi.nlm.nih.gov/?sort=date&amp;term=Vandenplas+Y&amp;cauthor_id=35181570" TargetMode="External"/><Relationship Id="rId90" Type="http://schemas.openxmlformats.org/officeDocument/2006/relationships/hyperlink" Target="https://pubmed.ncbi.nlm.nih.gov/?sort=date&amp;term=Moawad+FJ&amp;cauthor_id=35181570" TargetMode="External"/><Relationship Id="rId165" Type="http://schemas.openxmlformats.org/officeDocument/2006/relationships/hyperlink" Target="https://pubmed.ncbi.nlm.nih.gov/?sort=date&amp;term=Furuta+GT&amp;cauthor_id=35181570" TargetMode="External"/><Relationship Id="rId27" Type="http://schemas.openxmlformats.org/officeDocument/2006/relationships/hyperlink" Target="https://pubmed.ncbi.nlm.nih.gov/?sort=date&amp;term=Bose+P&amp;cauthor_id=35181570" TargetMode="External"/><Relationship Id="rId48" Type="http://schemas.openxmlformats.org/officeDocument/2006/relationships/hyperlink" Target="https://pubmed.ncbi.nlm.nih.gov/35181570/#affiliation-23" TargetMode="External"/><Relationship Id="rId69" Type="http://schemas.openxmlformats.org/officeDocument/2006/relationships/hyperlink" Target="https://pubmed.ncbi.nlm.nih.gov/?sort=date&amp;term=Khoury+P&amp;cauthor_id=35181570" TargetMode="External"/><Relationship Id="rId113" Type="http://schemas.openxmlformats.org/officeDocument/2006/relationships/hyperlink" Target="https://pubmed.ncbi.nlm.nih.gov/?sort=date&amp;term=Pesek+RD&amp;cauthor_id=35181570" TargetMode="External"/><Relationship Id="rId134" Type="http://schemas.openxmlformats.org/officeDocument/2006/relationships/hyperlink" Target="https://pubmed.ncbi.nlm.nih.gov/35181570/#affiliation-61" TargetMode="External"/><Relationship Id="rId80" Type="http://schemas.openxmlformats.org/officeDocument/2006/relationships/hyperlink" Target="https://pubmed.ncbi.nlm.nih.gov/35181570/#affiliation-36" TargetMode="External"/><Relationship Id="rId155" Type="http://schemas.openxmlformats.org/officeDocument/2006/relationships/hyperlink" Target="https://pubmed.ncbi.nlm.nih.gov/?sort=date&amp;term=Wershil+BK&amp;cauthor_id=35181570" TargetMode="External"/></Relationships>
</file>

<file path=ppt/notesSlides/_rels/notesSlide30.xml.rels><?xml version="1.0" encoding="UTF-8" standalone="yes"?>
<Relationships xmlns="http://schemas.openxmlformats.org/package/2006/relationships"><Relationship Id="rId8" Type="http://schemas.openxmlformats.org/officeDocument/2006/relationships/hyperlink" Target="https://pubmed.ncbi.nlm.nih.gov/?sort=date&amp;term=Fasulo+E&amp;cauthor_id=38667503" TargetMode="External"/><Relationship Id="rId13" Type="http://schemas.openxmlformats.org/officeDocument/2006/relationships/hyperlink" Target="https://pubmed.ncbi.nlm.nih.gov/?sort=date&amp;term=Sinagra+E&amp;cauthor_id=38667503" TargetMode="External"/><Relationship Id="rId18" Type="http://schemas.openxmlformats.org/officeDocument/2006/relationships/hyperlink" Target="https://pubmed.ncbi.nlm.nih.gov/38667503/#full-view-affiliation-5" TargetMode="External"/><Relationship Id="rId3" Type="http://schemas.openxmlformats.org/officeDocument/2006/relationships/hyperlink" Target="https://pubmed.ncbi.nlm.nih.gov/?sort=date&amp;term=Barchi+A&amp;cauthor_id=38667503" TargetMode="External"/><Relationship Id="rId21" Type="http://schemas.openxmlformats.org/officeDocument/2006/relationships/hyperlink" Target="https://doi.org/10.3390/diagnostics14080858" TargetMode="External"/><Relationship Id="rId7" Type="http://schemas.openxmlformats.org/officeDocument/2006/relationships/hyperlink" Target="https://pubmed.ncbi.nlm.nih.gov/?sort=date&amp;term=Dell'Anna+G&amp;cauthor_id=38667503" TargetMode="External"/><Relationship Id="rId12" Type="http://schemas.openxmlformats.org/officeDocument/2006/relationships/hyperlink" Target="https://pubmed.ncbi.nlm.nih.gov/38667503/#full-view-affiliation-3" TargetMode="External"/><Relationship Id="rId17" Type="http://schemas.openxmlformats.org/officeDocument/2006/relationships/hyperlink" Target="https://pubmed.ncbi.nlm.nih.gov/?sort=date&amp;term=Danese+S&amp;cauthor_id=38667503" TargetMode="External"/><Relationship Id="rId2" Type="http://schemas.openxmlformats.org/officeDocument/2006/relationships/slide" Target="../slides/slide33.xml"/><Relationship Id="rId16" Type="http://schemas.openxmlformats.org/officeDocument/2006/relationships/hyperlink" Target="https://pubmed.ncbi.nlm.nih.gov/?sort=date&amp;term=Ungaro+F&amp;cauthor_id=38667503" TargetMode="External"/><Relationship Id="rId20" Type="http://schemas.openxmlformats.org/officeDocument/2006/relationships/hyperlink" Target="https://pmc.ncbi.nlm.nih.gov/articles/PMC11049211/" TargetMode="External"/><Relationship Id="rId1" Type="http://schemas.openxmlformats.org/officeDocument/2006/relationships/notesMaster" Target="../notesMasters/notesMaster1.xml"/><Relationship Id="rId6" Type="http://schemas.openxmlformats.org/officeDocument/2006/relationships/hyperlink" Target="https://pubmed.ncbi.nlm.nih.gov/?sort=date&amp;term=Passaretti+S&amp;cauthor_id=38667503" TargetMode="External"/><Relationship Id="rId11" Type="http://schemas.openxmlformats.org/officeDocument/2006/relationships/hyperlink" Target="https://pubmed.ncbi.nlm.nih.gov/?sort=date&amp;term=Albarello+L&amp;cauthor_id=38667503" TargetMode="External"/><Relationship Id="rId5" Type="http://schemas.openxmlformats.org/officeDocument/2006/relationships/hyperlink" Target="https://pubmed.ncbi.nlm.nih.gov/?sort=date&amp;term=Vespa+E&amp;cauthor_id=38667503" TargetMode="External"/><Relationship Id="rId15" Type="http://schemas.openxmlformats.org/officeDocument/2006/relationships/hyperlink" Target="https://pubmed.ncbi.nlm.nih.gov/?sort=date&amp;term=Massimino+L&amp;cauthor_id=38667503" TargetMode="External"/><Relationship Id="rId10" Type="http://schemas.openxmlformats.org/officeDocument/2006/relationships/hyperlink" Target="https://pubmed.ncbi.nlm.nih.gov/38667503/#full-view-affiliation-2" TargetMode="External"/><Relationship Id="rId19" Type="http://schemas.openxmlformats.org/officeDocument/2006/relationships/hyperlink" Target="https://pubmed.ncbi.nlm.nih.gov/?sort=date&amp;term=Mandarino+FV&amp;cauthor_id=38667503" TargetMode="External"/><Relationship Id="rId4" Type="http://schemas.openxmlformats.org/officeDocument/2006/relationships/hyperlink" Target="https://pubmed.ncbi.nlm.nih.gov/38667503/#full-view-affiliation-1" TargetMode="External"/><Relationship Id="rId9" Type="http://schemas.openxmlformats.org/officeDocument/2006/relationships/hyperlink" Target="https://pubmed.ncbi.nlm.nih.gov/?sort=date&amp;term=Yacoub+MR&amp;cauthor_id=38667503" TargetMode="External"/><Relationship Id="rId14" Type="http://schemas.openxmlformats.org/officeDocument/2006/relationships/hyperlink" Target="https://pubmed.ncbi.nlm.nih.gov/38667503/#full-view-affiliation-4" TargetMode="External"/></Relationships>
</file>

<file path=ppt/notesSlides/_rels/notesSlide31.xml.rels><?xml version="1.0" encoding="UTF-8" standalone="yes"?>
<Relationships xmlns="http://schemas.openxmlformats.org/package/2006/relationships"><Relationship Id="rId8" Type="http://schemas.openxmlformats.org/officeDocument/2006/relationships/hyperlink" Target="https://pubmed.ncbi.nlm.nih.gov/36574864/#full-view-affiliation-3" TargetMode="External"/><Relationship Id="rId13" Type="http://schemas.openxmlformats.org/officeDocument/2006/relationships/hyperlink" Target="https://pubmed.ncbi.nlm.nih.gov/?sort=date&amp;term=Sandborn+WJ&amp;cauthor_id=36574864" TargetMode="External"/><Relationship Id="rId18" Type="http://schemas.openxmlformats.org/officeDocument/2006/relationships/hyperlink" Target="https://pubmed.ncbi.nlm.nih.gov/?sort=date&amp;term=Hirano+I&amp;cauthor_id=36574864" TargetMode="External"/><Relationship Id="rId26" Type="http://schemas.openxmlformats.org/officeDocument/2006/relationships/hyperlink" Target="https://pubmed.ncbi.nlm.nih.gov/?sort=date&amp;term=Youngblood+BA&amp;cauthor_id=36574864" TargetMode="External"/><Relationship Id="rId3" Type="http://schemas.openxmlformats.org/officeDocument/2006/relationships/hyperlink" Target="https://pubmed.ncbi.nlm.nih.gov/?sort=date&amp;term=Talley+NJ&amp;cauthor_id=36574864" TargetMode="External"/><Relationship Id="rId21" Type="http://schemas.openxmlformats.org/officeDocument/2006/relationships/hyperlink" Target="https://pubmed.ncbi.nlm.nih.gov/?sort=date&amp;term=Schmitt+CM&amp;cauthor_id=36574864" TargetMode="External"/><Relationship Id="rId7" Type="http://schemas.openxmlformats.org/officeDocument/2006/relationships/hyperlink" Target="https://pubmed.ncbi.nlm.nih.gov/?sort=date&amp;term=Genta+RM&amp;cauthor_id=36574864" TargetMode="External"/><Relationship Id="rId12" Type="http://schemas.openxmlformats.org/officeDocument/2006/relationships/hyperlink" Target="https://pubmed.ncbi.nlm.nih.gov/36574864/#full-view-affiliation-5" TargetMode="External"/><Relationship Id="rId17" Type="http://schemas.openxmlformats.org/officeDocument/2006/relationships/hyperlink" Target="https://pubmed.ncbi.nlm.nih.gov/?sort=date&amp;term=Chehade+M&amp;cauthor_id=36574864" TargetMode="External"/><Relationship Id="rId25" Type="http://schemas.openxmlformats.org/officeDocument/2006/relationships/hyperlink" Target="https://pubmed.ncbi.nlm.nih.gov/?sort=date&amp;term=Turner+KO&amp;cauthor_id=36574864" TargetMode="External"/><Relationship Id="rId2" Type="http://schemas.openxmlformats.org/officeDocument/2006/relationships/slide" Target="../slides/slide34.xml"/><Relationship Id="rId16" Type="http://schemas.openxmlformats.org/officeDocument/2006/relationships/hyperlink" Target="https://pubmed.ncbi.nlm.nih.gov/?sort=date&amp;term=Lacy+BE&amp;cauthor_id=36574864" TargetMode="External"/><Relationship Id="rId20" Type="http://schemas.openxmlformats.org/officeDocument/2006/relationships/hyperlink" Target="https://pubmed.ncbi.nlm.nih.gov/?sort=date&amp;term=Lembo+A&amp;cauthor_id=36574864" TargetMode="External"/><Relationship Id="rId1" Type="http://schemas.openxmlformats.org/officeDocument/2006/relationships/notesMaster" Target="../notesMasters/notesMaster1.xml"/><Relationship Id="rId6" Type="http://schemas.openxmlformats.org/officeDocument/2006/relationships/hyperlink" Target="https://pubmed.ncbi.nlm.nih.gov/36574864/#full-view-affiliation-2" TargetMode="External"/><Relationship Id="rId11" Type="http://schemas.openxmlformats.org/officeDocument/2006/relationships/hyperlink" Target="https://pubmed.ncbi.nlm.nih.gov/?sort=date&amp;term=Dellon+ES&amp;cauthor_id=36574864" TargetMode="External"/><Relationship Id="rId24" Type="http://schemas.openxmlformats.org/officeDocument/2006/relationships/hyperlink" Target="https://pubmed.ncbi.nlm.nih.gov/?sort=date&amp;term=Pletneva+MA&amp;cauthor_id=36574864" TargetMode="External"/><Relationship Id="rId5" Type="http://schemas.openxmlformats.org/officeDocument/2006/relationships/hyperlink" Target="https://pubmed.ncbi.nlm.nih.gov/?sort=date&amp;term=Peterson+KA&amp;cauthor_id=36574864" TargetMode="External"/><Relationship Id="rId15" Type="http://schemas.openxmlformats.org/officeDocument/2006/relationships/hyperlink" Target="https://pubmed.ncbi.nlm.nih.gov/?sort=date&amp;term=019+Study+Team%5bCorporate+Author%5d" TargetMode="External"/><Relationship Id="rId23" Type="http://schemas.openxmlformats.org/officeDocument/2006/relationships/hyperlink" Target="https://pubmed.ncbi.nlm.nih.gov/?sort=date&amp;term=Jain+N&amp;cauthor_id=36574864" TargetMode="External"/><Relationship Id="rId10" Type="http://schemas.openxmlformats.org/officeDocument/2006/relationships/hyperlink" Target="https://pubmed.ncbi.nlm.nih.gov/36574864/#full-view-affiliation-4" TargetMode="External"/><Relationship Id="rId19" Type="http://schemas.openxmlformats.org/officeDocument/2006/relationships/hyperlink" Target="https://pubmed.ncbi.nlm.nih.gov/?sort=date&amp;term=Gonsalves+N&amp;cauthor_id=36574864" TargetMode="External"/><Relationship Id="rId4" Type="http://schemas.openxmlformats.org/officeDocument/2006/relationships/hyperlink" Target="https://pubmed.ncbi.nlm.nih.gov/36574864/#full-view-affiliation-1" TargetMode="External"/><Relationship Id="rId9" Type="http://schemas.openxmlformats.org/officeDocument/2006/relationships/hyperlink" Target="https://pubmed.ncbi.nlm.nih.gov/?sort=date&amp;term=Chang+AT&amp;cauthor_id=36574864" TargetMode="External"/><Relationship Id="rId14" Type="http://schemas.openxmlformats.org/officeDocument/2006/relationships/hyperlink" Target="https://pubmed.ncbi.nlm.nih.gov/36574864/#full-view-affiliation-6" TargetMode="External"/><Relationship Id="rId22" Type="http://schemas.openxmlformats.org/officeDocument/2006/relationships/hyperlink" Target="https://pubmed.ncbi.nlm.nih.gov/?sort=date&amp;term=Rothenberg+ME&amp;cauthor_id=36574864" TargetMode="External"/></Relationships>
</file>

<file path=ppt/notesSlides/_rels/notesSlide32.xml.rels><?xml version="1.0" encoding="UTF-8" standalone="yes"?>
<Relationships xmlns="http://schemas.openxmlformats.org/package/2006/relationships"><Relationship Id="rId8" Type="http://schemas.openxmlformats.org/officeDocument/2006/relationships/hyperlink" Target="https://pubmed.ncbi.nlm.nih.gov/?sort=date&amp;term=Kurian+S&amp;cauthor_id=21948696" TargetMode="External"/><Relationship Id="rId3" Type="http://schemas.openxmlformats.org/officeDocument/2006/relationships/hyperlink" Target="https://pubmed.ncbi.nlm.nih.gov/?sort=date&amp;term=Anuradha+C&amp;cauthor_id=21948696" TargetMode="External"/><Relationship Id="rId7" Type="http://schemas.openxmlformats.org/officeDocument/2006/relationships/hyperlink" Target="https://pubmed.ncbi.nlm.nih.gov/?sort=date&amp;term=Manipadam+MT&amp;cauthor_id=21948696"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s://pubmed.ncbi.nlm.nih.gov/?sort=date&amp;term=Yacob+M&amp;cauthor_id=21948696" TargetMode="External"/><Relationship Id="rId5" Type="http://schemas.openxmlformats.org/officeDocument/2006/relationships/hyperlink" Target="https://pubmed.ncbi.nlm.nih.gov/?sort=date&amp;term=Mittal+R&amp;cauthor_id=21948696" TargetMode="External"/><Relationship Id="rId10" Type="http://schemas.openxmlformats.org/officeDocument/2006/relationships/hyperlink" Target="https://doi.org/10.4261/1305-3825.dir.4490-11.1" TargetMode="External"/><Relationship Id="rId4" Type="http://schemas.openxmlformats.org/officeDocument/2006/relationships/hyperlink" Target="https://pubmed.ncbi.nlm.nih.gov/21948696/#full-view-affiliation-1" TargetMode="External"/><Relationship Id="rId9" Type="http://schemas.openxmlformats.org/officeDocument/2006/relationships/hyperlink" Target="https://pubmed.ncbi.nlm.nih.gov/?sort=date&amp;term=Eapen+A&amp;cauthor_id=21948696" TargetMode="External"/></Relationships>
</file>

<file path=ppt/notesSlides/_rels/notesSlide33.xml.rels><?xml version="1.0" encoding="UTF-8" standalone="yes"?>
<Relationships xmlns="http://schemas.openxmlformats.org/package/2006/relationships"><Relationship Id="rId8" Type="http://schemas.openxmlformats.org/officeDocument/2006/relationships/hyperlink" Target="https://pubmed.ncbi.nlm.nih.gov/39536481/#full-view-affiliation-2" TargetMode="External"/><Relationship Id="rId13" Type="http://schemas.openxmlformats.org/officeDocument/2006/relationships/hyperlink" Target="https://pubmed.ncbi.nlm.nih.gov/?sort=date&amp;term=Li+J&amp;cauthor_id=39536481" TargetMode="External"/><Relationship Id="rId3" Type="http://schemas.openxmlformats.org/officeDocument/2006/relationships/hyperlink" Target="https://pubmed.ncbi.nlm.nih.gov/?sort=date&amp;term=Ma+L&amp;cauthor_id=39536481" TargetMode="External"/><Relationship Id="rId7" Type="http://schemas.openxmlformats.org/officeDocument/2006/relationships/hyperlink" Target="https://pubmed.ncbi.nlm.nih.gov/?sort=date&amp;term=Liu+W&amp;cauthor_id=39536481" TargetMode="External"/><Relationship Id="rId12" Type="http://schemas.openxmlformats.org/officeDocument/2006/relationships/hyperlink" Target="https://pubmed.ncbi.nlm.nih.gov/?sort=date&amp;term=Mao+X&amp;cauthor_id=39536481" TargetMode="External"/><Relationship Id="rId17" Type="http://schemas.openxmlformats.org/officeDocument/2006/relationships/hyperlink" Target="https://doi.org/10.1016/j.ejrad.2024.111820" TargetMode="External"/><Relationship Id="rId2" Type="http://schemas.openxmlformats.org/officeDocument/2006/relationships/slide" Target="../slides/slide36.xml"/><Relationship Id="rId16" Type="http://schemas.openxmlformats.org/officeDocument/2006/relationships/hyperlink" Target="https://pubmed.ncbi.nlm.nih.gov/39536481/#full-view-affiliation-5" TargetMode="External"/><Relationship Id="rId1" Type="http://schemas.openxmlformats.org/officeDocument/2006/relationships/notesMaster" Target="../notesMasters/notesMaster1.xml"/><Relationship Id="rId6" Type="http://schemas.openxmlformats.org/officeDocument/2006/relationships/hyperlink" Target="https://pubmed.ncbi.nlm.nih.gov/?sort=date&amp;term=Xiao+M&amp;cauthor_id=39536481" TargetMode="External"/><Relationship Id="rId11" Type="http://schemas.openxmlformats.org/officeDocument/2006/relationships/hyperlink" Target="https://pubmed.ncbi.nlm.nih.gov/39536481/#full-view-affiliation-3" TargetMode="External"/><Relationship Id="rId5" Type="http://schemas.openxmlformats.org/officeDocument/2006/relationships/hyperlink" Target="https://pubmed.ncbi.nlm.nih.gov/?sort=date&amp;term=Li+W&amp;cauthor_id=39536481" TargetMode="External"/><Relationship Id="rId15" Type="http://schemas.openxmlformats.org/officeDocument/2006/relationships/hyperlink" Target="https://pubmed.ncbi.nlm.nih.gov/?sort=date&amp;term=Zhu+Q&amp;cauthor_id=39536481" TargetMode="External"/><Relationship Id="rId10" Type="http://schemas.openxmlformats.org/officeDocument/2006/relationships/hyperlink" Target="https://pubmed.ncbi.nlm.nih.gov/?sort=date&amp;term=Zhou+W&amp;cauthor_id=39536481" TargetMode="External"/><Relationship Id="rId4" Type="http://schemas.openxmlformats.org/officeDocument/2006/relationships/hyperlink" Target="https://pubmed.ncbi.nlm.nih.gov/39536481/#full-view-affiliation-1" TargetMode="External"/><Relationship Id="rId9" Type="http://schemas.openxmlformats.org/officeDocument/2006/relationships/hyperlink" Target="https://pubmed.ncbi.nlm.nih.gov/?sort=date&amp;term=Liu+J&amp;cauthor_id=39536481" TargetMode="External"/><Relationship Id="rId14" Type="http://schemas.openxmlformats.org/officeDocument/2006/relationships/hyperlink" Target="https://pubmed.ncbi.nlm.nih.gov/39536481/#full-view-affiliation-4" TargetMode="External"/></Relationships>
</file>

<file path=ppt/notesSlides/_rels/notesSlide34.xml.rels><?xml version="1.0" encoding="UTF-8" standalone="yes"?>
<Relationships xmlns="http://schemas.openxmlformats.org/package/2006/relationships"><Relationship Id="rId8" Type="http://schemas.openxmlformats.org/officeDocument/2006/relationships/hyperlink" Target="https://pubmed.ncbi.nlm.nih.gov/34089846/#full-view-affiliation-3" TargetMode="External"/><Relationship Id="rId13" Type="http://schemas.openxmlformats.org/officeDocument/2006/relationships/hyperlink" Target="https://pubmed.ncbi.nlm.nih.gov/34089846/#full-view-affiliation-5" TargetMode="External"/><Relationship Id="rId18" Type="http://schemas.openxmlformats.org/officeDocument/2006/relationships/hyperlink" Target="https://pubmed.ncbi.nlm.nih.gov/?sort=date&amp;term=Gehman+LT&amp;cauthor_id=34089846" TargetMode="External"/><Relationship Id="rId26" Type="http://schemas.openxmlformats.org/officeDocument/2006/relationships/hyperlink" Target="https://doi.org/10.1016/j.cgh.2021.05.053" TargetMode="External"/><Relationship Id="rId3" Type="http://schemas.openxmlformats.org/officeDocument/2006/relationships/hyperlink" Target="https://pubmed.ncbi.nlm.nih.gov/?sort=date&amp;term=Dellon+ES&amp;cauthor_id=34089846" TargetMode="External"/><Relationship Id="rId21" Type="http://schemas.openxmlformats.org/officeDocument/2006/relationships/hyperlink" Target="https://pubmed.ncbi.nlm.nih.gov/?sort=date&amp;term=Singh+B&amp;cauthor_id=34089846" TargetMode="External"/><Relationship Id="rId7" Type="http://schemas.openxmlformats.org/officeDocument/2006/relationships/hyperlink" Target="https://pubmed.ncbi.nlm.nih.gov/?sort=date&amp;term=Rothenberg+ME&amp;cauthor_id=34089846" TargetMode="External"/><Relationship Id="rId12" Type="http://schemas.openxmlformats.org/officeDocument/2006/relationships/hyperlink" Target="https://pubmed.ncbi.nlm.nih.gov/?sort=date&amp;term=Peterson+KA&amp;cauthor_id=34089846" TargetMode="External"/><Relationship Id="rId17" Type="http://schemas.openxmlformats.org/officeDocument/2006/relationships/hyperlink" Target="https://pubmed.ncbi.nlm.nih.gov/34089846/#full-view-affiliation-7" TargetMode="External"/><Relationship Id="rId25" Type="http://schemas.openxmlformats.org/officeDocument/2006/relationships/hyperlink" Target="https://pmc.ncbi.nlm.nih.gov/articles/PMC8636525/" TargetMode="External"/><Relationship Id="rId2" Type="http://schemas.openxmlformats.org/officeDocument/2006/relationships/slide" Target="../slides/slide38.xml"/><Relationship Id="rId16" Type="http://schemas.openxmlformats.org/officeDocument/2006/relationships/hyperlink" Target="https://pubmed.ncbi.nlm.nih.gov/?sort=date&amp;term=Murray+JA&amp;cauthor_id=34089846" TargetMode="External"/><Relationship Id="rId20" Type="http://schemas.openxmlformats.org/officeDocument/2006/relationships/hyperlink" Target="https://pubmed.ncbi.nlm.nih.gov/?sort=date&amp;term=Chang+AT&amp;cauthor_id=34089846" TargetMode="External"/><Relationship Id="rId1" Type="http://schemas.openxmlformats.org/officeDocument/2006/relationships/notesMaster" Target="../notesMasters/notesMaster1.xml"/><Relationship Id="rId6" Type="http://schemas.openxmlformats.org/officeDocument/2006/relationships/hyperlink" Target="https://pubmed.ncbi.nlm.nih.gov/34089846/#full-view-affiliation-2" TargetMode="External"/><Relationship Id="rId11" Type="http://schemas.openxmlformats.org/officeDocument/2006/relationships/hyperlink" Target="https://pubmed.ncbi.nlm.nih.gov/34089846/#full-view-affiliation-4" TargetMode="External"/><Relationship Id="rId24" Type="http://schemas.openxmlformats.org/officeDocument/2006/relationships/hyperlink" Target="https://pubmed.ncbi.nlm.nih.gov/34089846/#full-view-affiliation-9" TargetMode="External"/><Relationship Id="rId5" Type="http://schemas.openxmlformats.org/officeDocument/2006/relationships/hyperlink" Target="https://pubmed.ncbi.nlm.nih.gov/?sort=date&amp;term=Gonsalves+N&amp;cauthor_id=34089846" TargetMode="External"/><Relationship Id="rId15" Type="http://schemas.openxmlformats.org/officeDocument/2006/relationships/hyperlink" Target="https://pubmed.ncbi.nlm.nih.gov/34089846/#full-view-affiliation-6" TargetMode="External"/><Relationship Id="rId23" Type="http://schemas.openxmlformats.org/officeDocument/2006/relationships/hyperlink" Target="https://pubmed.ncbi.nlm.nih.gov/?sort=date&amp;term=Genta+RM&amp;cauthor_id=34089846" TargetMode="External"/><Relationship Id="rId10" Type="http://schemas.openxmlformats.org/officeDocument/2006/relationships/hyperlink" Target="https://pubmed.ncbi.nlm.nih.gov/?sort=date&amp;term=Chehade+M&amp;cauthor_id=34089846" TargetMode="External"/><Relationship Id="rId19" Type="http://schemas.openxmlformats.org/officeDocument/2006/relationships/hyperlink" Target="https://pubmed.ncbi.nlm.nih.gov/34089846/#full-view-affiliation-8" TargetMode="External"/><Relationship Id="rId4" Type="http://schemas.openxmlformats.org/officeDocument/2006/relationships/hyperlink" Target="https://pubmed.ncbi.nlm.nih.gov/34089846/#full-view-affiliation-1" TargetMode="External"/><Relationship Id="rId9" Type="http://schemas.openxmlformats.org/officeDocument/2006/relationships/hyperlink" Target="https://pubmed.ncbi.nlm.nih.gov/?sort=date&amp;term=Hirano+I&amp;cauthor_id=34089846" TargetMode="External"/><Relationship Id="rId14" Type="http://schemas.openxmlformats.org/officeDocument/2006/relationships/hyperlink" Target="https://pubmed.ncbi.nlm.nih.gov/?sort=date&amp;term=Falk+GW&amp;cauthor_id=34089846" TargetMode="External"/><Relationship Id="rId22" Type="http://schemas.openxmlformats.org/officeDocument/2006/relationships/hyperlink" Target="https://pubmed.ncbi.nlm.nih.gov/?sort=date&amp;term=Rasmussen+HS&amp;cauthor_id=34089846" TargetMode="External"/><Relationship Id="rId27" Type="http://schemas.openxmlformats.org/officeDocument/2006/relationships/hyperlink" Target="http://clinicaltrials.gov/show/NCT03496571"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8" Type="http://schemas.openxmlformats.org/officeDocument/2006/relationships/hyperlink" Target="https://pubmed.ncbi.nlm.nih.gov/38575231/#full-view-affiliation-3" TargetMode="External"/><Relationship Id="rId3" Type="http://schemas.openxmlformats.org/officeDocument/2006/relationships/hyperlink" Target="https://pubmed.ncbi.nlm.nih.gov/?sort=date&amp;term=Chehade+M&amp;cauthor_id=38575231" TargetMode="External"/><Relationship Id="rId7" Type="http://schemas.openxmlformats.org/officeDocument/2006/relationships/hyperlink" Target="https://pubmed.ncbi.nlm.nih.gov/?sort=date&amp;term=Atkins+D&amp;cauthor_id=38575231" TargetMode="External"/><Relationship Id="rId2" Type="http://schemas.openxmlformats.org/officeDocument/2006/relationships/slide" Target="../slides/slide40.xml"/><Relationship Id="rId1" Type="http://schemas.openxmlformats.org/officeDocument/2006/relationships/notesMaster" Target="../notesMasters/notesMaster1.xml"/><Relationship Id="rId6" Type="http://schemas.openxmlformats.org/officeDocument/2006/relationships/hyperlink" Target="https://pubmed.ncbi.nlm.nih.gov/38575231/#full-view-affiliation-2" TargetMode="External"/><Relationship Id="rId5" Type="http://schemas.openxmlformats.org/officeDocument/2006/relationships/hyperlink" Target="https://pubmed.ncbi.nlm.nih.gov/?sort=date&amp;term=Doerfler+B&amp;cauthor_id=38575231" TargetMode="External"/><Relationship Id="rId4" Type="http://schemas.openxmlformats.org/officeDocument/2006/relationships/hyperlink" Target="https://pubmed.ncbi.nlm.nih.gov/38575231/#full-view-affiliation-1" TargetMode="External"/><Relationship Id="rId9" Type="http://schemas.openxmlformats.org/officeDocument/2006/relationships/hyperlink" Target="https://doi.org/10.1016/j.iac.2024.01.009" TargetMode="External"/></Relationships>
</file>

<file path=ppt/notesSlides/_rels/notesSlide37.xml.rels><?xml version="1.0" encoding="UTF-8" standalone="yes"?>
<Relationships xmlns="http://schemas.openxmlformats.org/package/2006/relationships"><Relationship Id="rId8" Type="http://schemas.openxmlformats.org/officeDocument/2006/relationships/hyperlink" Target="https://pubmed.ncbi.nlm.nih.gov/?sort=date&amp;term=Akbulut+D&amp;cauthor_id=38936661" TargetMode="External"/><Relationship Id="rId13" Type="http://schemas.openxmlformats.org/officeDocument/2006/relationships/hyperlink" Target="https://pubmed.ncbi.nlm.nih.gov/?sort=date&amp;term=Cuevas+GA&amp;cauthor_id=38936661" TargetMode="External"/><Relationship Id="rId18" Type="http://schemas.openxmlformats.org/officeDocument/2006/relationships/hyperlink" Target="https://pubmed.ncbi.nlm.nih.gov/38936661/#full-view-affiliation-4" TargetMode="External"/><Relationship Id="rId3" Type="http://schemas.openxmlformats.org/officeDocument/2006/relationships/hyperlink" Target="https://pubmed.ncbi.nlm.nih.gov/?sort=date&amp;term=Khalid+MB&amp;cauthor_id=38936661" TargetMode="External"/><Relationship Id="rId7" Type="http://schemas.openxmlformats.org/officeDocument/2006/relationships/hyperlink" Target="https://pubmed.ncbi.nlm.nih.gov/38936661/#full-view-affiliation-2" TargetMode="External"/><Relationship Id="rId12" Type="http://schemas.openxmlformats.org/officeDocument/2006/relationships/hyperlink" Target="https://pubmed.ncbi.nlm.nih.gov/?sort=date&amp;term=Castillo+PA&amp;cauthor_id=38936661" TargetMode="External"/><Relationship Id="rId17" Type="http://schemas.openxmlformats.org/officeDocument/2006/relationships/hyperlink" Target="https://pubmed.ncbi.nlm.nih.gov/?sort=date&amp;term=Kumar+S&amp;cauthor_id=38936661" TargetMode="External"/><Relationship Id="rId2" Type="http://schemas.openxmlformats.org/officeDocument/2006/relationships/slide" Target="../slides/slide43.xml"/><Relationship Id="rId16" Type="http://schemas.openxmlformats.org/officeDocument/2006/relationships/hyperlink" Target="https://pubmed.ncbi.nlm.nih.gov/?sort=date&amp;term=Constantine+GM&amp;cauthor_id=38936661" TargetMode="External"/><Relationship Id="rId1" Type="http://schemas.openxmlformats.org/officeDocument/2006/relationships/notesMaster" Target="../notesMasters/notesMaster1.xml"/><Relationship Id="rId6" Type="http://schemas.openxmlformats.org/officeDocument/2006/relationships/hyperlink" Target="https://pubmed.ncbi.nlm.nih.gov/?sort=date&amp;term=Howard+A&amp;cauthor_id=38936661" TargetMode="External"/><Relationship Id="rId11" Type="http://schemas.openxmlformats.org/officeDocument/2006/relationships/hyperlink" Target="https://pubmed.ncbi.nlm.nih.gov/?sort=date&amp;term=Quezado+MM&amp;cauthor_id=38936661" TargetMode="External"/><Relationship Id="rId5" Type="http://schemas.openxmlformats.org/officeDocument/2006/relationships/hyperlink" Target="https://pubmed.ncbi.nlm.nih.gov/?sort=date&amp;term=Sharma+D&amp;cauthor_id=38936661" TargetMode="External"/><Relationship Id="rId15" Type="http://schemas.openxmlformats.org/officeDocument/2006/relationships/hyperlink" Target="https://pubmed.ncbi.nlm.nih.gov/?sort=date&amp;term=Khoury+P&amp;cauthor_id=38936661" TargetMode="External"/><Relationship Id="rId10" Type="http://schemas.openxmlformats.org/officeDocument/2006/relationships/hyperlink" Target="https://pubmed.ncbi.nlm.nih.gov/?sort=date&amp;term=Sampaio+de+Melo+M&amp;cauthor_id=38936661" TargetMode="External"/><Relationship Id="rId19" Type="http://schemas.openxmlformats.org/officeDocument/2006/relationships/hyperlink" Target="https://doi.org/10.1016/j.jaip.2024.06.028" TargetMode="External"/><Relationship Id="rId4" Type="http://schemas.openxmlformats.org/officeDocument/2006/relationships/hyperlink" Target="https://pubmed.ncbi.nlm.nih.gov/38936661/#full-view-affiliation-1" TargetMode="External"/><Relationship Id="rId9" Type="http://schemas.openxmlformats.org/officeDocument/2006/relationships/hyperlink" Target="https://pubmed.ncbi.nlm.nih.gov/38936661/#full-view-affiliation-3" TargetMode="External"/><Relationship Id="rId14" Type="http://schemas.openxmlformats.org/officeDocument/2006/relationships/hyperlink" Target="https://pubmed.ncbi.nlm.nih.gov/?sort=date&amp;term=Klion+AD&amp;cauthor_id=38936661" TargetMode="External"/></Relationships>
</file>

<file path=ppt/notesSlides/_rels/notesSlide38.xml.rels><?xml version="1.0" encoding="UTF-8" standalone="yes"?>
<Relationships xmlns="http://schemas.openxmlformats.org/package/2006/relationships"><Relationship Id="rId8" Type="http://schemas.openxmlformats.org/officeDocument/2006/relationships/hyperlink" Target="https://pubmed.ncbi.nlm.nih.gov/?sort=date&amp;term=Maniero+D&amp;cauthor_id=35654734" TargetMode="External"/><Relationship Id="rId13" Type="http://schemas.openxmlformats.org/officeDocument/2006/relationships/hyperlink" Target="https://pubmed.ncbi.nlm.nih.gov/35654734/#affiliation-4" TargetMode="External"/><Relationship Id="rId18" Type="http://schemas.openxmlformats.org/officeDocument/2006/relationships/hyperlink" Target="https://pubmed.ncbi.nlm.nih.gov/35654734/#affiliation-6" TargetMode="External"/><Relationship Id="rId3" Type="http://schemas.openxmlformats.org/officeDocument/2006/relationships/hyperlink" Target="https://pubmed.ncbi.nlm.nih.gov/?sort=date&amp;term=Visaggi+P&amp;cauthor_id=35654734" TargetMode="External"/><Relationship Id="rId7" Type="http://schemas.openxmlformats.org/officeDocument/2006/relationships/hyperlink" Target="https://pubmed.ncbi.nlm.nih.gov/?sort=date&amp;term=Barberio+B&amp;cauthor_id=35654734" TargetMode="External"/><Relationship Id="rId12" Type="http://schemas.openxmlformats.org/officeDocument/2006/relationships/hyperlink" Target="https://pubmed.ncbi.nlm.nih.gov/?sort=date&amp;term=Black+CJ&amp;cauthor_id=35654734" TargetMode="External"/><Relationship Id="rId17" Type="http://schemas.openxmlformats.org/officeDocument/2006/relationships/hyperlink" Target="https://pubmed.ncbi.nlm.nih.gov/?sort=date&amp;term=Savarino+E&amp;cauthor_id=35654734" TargetMode="External"/><Relationship Id="rId2" Type="http://schemas.openxmlformats.org/officeDocument/2006/relationships/slide" Target="../slides/slide44.xml"/><Relationship Id="rId16" Type="http://schemas.openxmlformats.org/officeDocument/2006/relationships/hyperlink" Target="https://pubmed.ncbi.nlm.nih.gov/?sort=date&amp;term=de+Bortoli+N&amp;cauthor_id=35654734" TargetMode="External"/><Relationship Id="rId1" Type="http://schemas.openxmlformats.org/officeDocument/2006/relationships/notesMaster" Target="../notesMasters/notesMaster1.xml"/><Relationship Id="rId6" Type="http://schemas.openxmlformats.org/officeDocument/2006/relationships/hyperlink" Target="https://pubmed.ncbi.nlm.nih.gov/35654734/#affiliation-2" TargetMode="External"/><Relationship Id="rId11" Type="http://schemas.openxmlformats.org/officeDocument/2006/relationships/hyperlink" Target="https://pubmed.ncbi.nlm.nih.gov/35654734/#affiliation-3" TargetMode="External"/><Relationship Id="rId5" Type="http://schemas.openxmlformats.org/officeDocument/2006/relationships/hyperlink" Target="https://pubmed.ncbi.nlm.nih.gov/?sort=date&amp;term=Ghisa+M&amp;cauthor_id=35654734" TargetMode="External"/><Relationship Id="rId15" Type="http://schemas.openxmlformats.org/officeDocument/2006/relationships/hyperlink" Target="https://pubmed.ncbi.nlm.nih.gov/35654734/#affiliation-5" TargetMode="External"/><Relationship Id="rId10" Type="http://schemas.openxmlformats.org/officeDocument/2006/relationships/hyperlink" Target="https://pubmed.ncbi.nlm.nih.gov/?sort=date&amp;term=Savarino+V&amp;cauthor_id=35654734" TargetMode="External"/><Relationship Id="rId19" Type="http://schemas.openxmlformats.org/officeDocument/2006/relationships/hyperlink" Target="https://doi.org/10.1016/j.dld.2022.05.004" TargetMode="External"/><Relationship Id="rId4" Type="http://schemas.openxmlformats.org/officeDocument/2006/relationships/hyperlink" Target="https://pubmed.ncbi.nlm.nih.gov/35654734/#affiliation-1" TargetMode="External"/><Relationship Id="rId9" Type="http://schemas.openxmlformats.org/officeDocument/2006/relationships/hyperlink" Target="https://pubmed.ncbi.nlm.nih.gov/?sort=date&amp;term=Greco+E&amp;cauthor_id=35654734" TargetMode="External"/><Relationship Id="rId14" Type="http://schemas.openxmlformats.org/officeDocument/2006/relationships/hyperlink" Target="https://pubmed.ncbi.nlm.nih.gov/?sort=date&amp;term=Ford+AC&amp;cauthor_id=35654734"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pubmed.ncbi.nlm.nih.gov/?sort=date&amp;term=Dai+X&amp;cauthor_id=40036388" TargetMode="External"/><Relationship Id="rId13" Type="http://schemas.openxmlformats.org/officeDocument/2006/relationships/hyperlink" Target="https://pubmed.ncbi.nlm.nih.gov/40036388/#full-view-affiliation-5" TargetMode="External"/><Relationship Id="rId18" Type="http://schemas.openxmlformats.org/officeDocument/2006/relationships/hyperlink" Target="https://pubmed.ncbi.nlm.nih.gov/?sort=date&amp;term=Cordell+A&amp;cauthor_id=40036388" TargetMode="External"/><Relationship Id="rId3" Type="http://schemas.openxmlformats.org/officeDocument/2006/relationships/hyperlink" Target="https://pubmed.ncbi.nlm.nih.gov/?sort=date&amp;term=Ketchem+CJ&amp;cauthor_id=40036388" TargetMode="External"/><Relationship Id="rId21" Type="http://schemas.openxmlformats.org/officeDocument/2006/relationships/hyperlink" Target="https://pubmed.ncbi.nlm.nih.gov/40036388/#full-view-affiliation-9" TargetMode="External"/><Relationship Id="rId7" Type="http://schemas.openxmlformats.org/officeDocument/2006/relationships/hyperlink" Target="https://pubmed.ncbi.nlm.nih.gov/40036388/#full-view-affiliation-3" TargetMode="External"/><Relationship Id="rId12" Type="http://schemas.openxmlformats.org/officeDocument/2006/relationships/hyperlink" Target="https://pubmed.ncbi.nlm.nih.gov/?sort=date&amp;term=Strobel+MJ&amp;cauthor_id=40036388" TargetMode="External"/><Relationship Id="rId17" Type="http://schemas.openxmlformats.org/officeDocument/2006/relationships/hyperlink" Target="https://pubmed.ncbi.nlm.nih.gov/40036388/#full-view-affiliation-7" TargetMode="External"/><Relationship Id="rId2" Type="http://schemas.openxmlformats.org/officeDocument/2006/relationships/slide" Target="../slides/slide5.xml"/><Relationship Id="rId16" Type="http://schemas.openxmlformats.org/officeDocument/2006/relationships/hyperlink" Target="https://pubmed.ncbi.nlm.nih.gov/?sort=date&amp;term=Gray+S&amp;cauthor_id=40036388" TargetMode="External"/><Relationship Id="rId20" Type="http://schemas.openxmlformats.org/officeDocument/2006/relationships/hyperlink" Target="https://pubmed.ncbi.nlm.nih.gov/?sort=date&amp;term=Hiremath+G&amp;cauthor_id=40036388" TargetMode="External"/><Relationship Id="rId1" Type="http://schemas.openxmlformats.org/officeDocument/2006/relationships/notesMaster" Target="../notesMasters/notesMaster1.xml"/><Relationship Id="rId6" Type="http://schemas.openxmlformats.org/officeDocument/2006/relationships/hyperlink" Target="https://pubmed.ncbi.nlm.nih.gov/40036388/#full-view-affiliation-2" TargetMode="External"/><Relationship Id="rId11" Type="http://schemas.openxmlformats.org/officeDocument/2006/relationships/hyperlink" Target="https://pubmed.ncbi.nlm.nih.gov/40036388/#full-view-affiliation-4" TargetMode="External"/><Relationship Id="rId24" Type="http://schemas.openxmlformats.org/officeDocument/2006/relationships/hyperlink" Target="https://doi.org/10.1093/dote/doaf011" TargetMode="External"/><Relationship Id="rId5" Type="http://schemas.openxmlformats.org/officeDocument/2006/relationships/hyperlink" Target="https://pubmed.ncbi.nlm.nih.gov/?sort=date&amp;term=Jensen+ET&amp;cauthor_id=40036388" TargetMode="External"/><Relationship Id="rId15" Type="http://schemas.openxmlformats.org/officeDocument/2006/relationships/hyperlink" Target="https://pubmed.ncbi.nlm.nih.gov/40036388/#full-view-affiliation-6" TargetMode="External"/><Relationship Id="rId23" Type="http://schemas.openxmlformats.org/officeDocument/2006/relationships/hyperlink" Target="https://pubmed.ncbi.nlm.nih.gov/40036388/#full-view-affiliation-10" TargetMode="External"/><Relationship Id="rId10" Type="http://schemas.openxmlformats.org/officeDocument/2006/relationships/hyperlink" Target="https://pubmed.ncbi.nlm.nih.gov/?sort=date&amp;term=Kodroff+E&amp;cauthor_id=40036388" TargetMode="External"/><Relationship Id="rId19" Type="http://schemas.openxmlformats.org/officeDocument/2006/relationships/hyperlink" Target="https://pubmed.ncbi.nlm.nih.gov/40036388/#full-view-affiliation-8" TargetMode="External"/><Relationship Id="rId4" Type="http://schemas.openxmlformats.org/officeDocument/2006/relationships/hyperlink" Target="https://pubmed.ncbi.nlm.nih.gov/40036388/#full-view-affiliation-1" TargetMode="External"/><Relationship Id="rId9" Type="http://schemas.openxmlformats.org/officeDocument/2006/relationships/hyperlink" Target="https://pubmed.ncbi.nlm.nih.gov/?sort=date&amp;term=Anderson+C&amp;cauthor_id=40036388" TargetMode="External"/><Relationship Id="rId14" Type="http://schemas.openxmlformats.org/officeDocument/2006/relationships/hyperlink" Target="https://pubmed.ncbi.nlm.nih.gov/?sort=date&amp;term=Zicarelli+A&amp;cauthor_id=40036388" TargetMode="External"/><Relationship Id="rId22" Type="http://schemas.openxmlformats.org/officeDocument/2006/relationships/hyperlink" Target="https://pubmed.ncbi.nlm.nih.gov/?sort=date&amp;term=Dellon+ES&amp;cauthor_id=40036388" TargetMode="External"/></Relationships>
</file>

<file path=ppt/notesSlides/_rels/notesSlide40.xml.rels><?xml version="1.0" encoding="UTF-8" standalone="yes"?>
<Relationships xmlns="http://schemas.openxmlformats.org/package/2006/relationships"><Relationship Id="rId8" Type="http://schemas.openxmlformats.org/officeDocument/2006/relationships/hyperlink" Target="https://pubmed.ncbi.nlm.nih.gov/?sort=date&amp;term=Scott+LM&amp;cauthor_id=17765756" TargetMode="External"/><Relationship Id="rId13" Type="http://schemas.openxmlformats.org/officeDocument/2006/relationships/hyperlink" Target="https://pmc.ncbi.nlm.nih.gov/articles/PMC2768344/" TargetMode="External"/><Relationship Id="rId3" Type="http://schemas.openxmlformats.org/officeDocument/2006/relationships/hyperlink" Target="https://pubmed.ncbi.nlm.nih.gov/?sort=date&amp;term=Foroughi+S&amp;cauthor_id=17765756" TargetMode="External"/><Relationship Id="rId7" Type="http://schemas.openxmlformats.org/officeDocument/2006/relationships/hyperlink" Target="https://pubmed.ncbi.nlm.nih.gov/?sort=date&amp;term=Bernardino+LB&amp;cauthor_id=17765756" TargetMode="External"/><Relationship Id="rId12" Type="http://schemas.openxmlformats.org/officeDocument/2006/relationships/hyperlink" Target="https://pubmed.ncbi.nlm.nih.gov/?sort=date&amp;term=Prussin+C&amp;cauthor_id=17765756" TargetMode="External"/><Relationship Id="rId2" Type="http://schemas.openxmlformats.org/officeDocument/2006/relationships/slide" Target="../slides/slide48.xml"/><Relationship Id="rId1" Type="http://schemas.openxmlformats.org/officeDocument/2006/relationships/notesMaster" Target="../notesMasters/notesMaster1.xml"/><Relationship Id="rId6" Type="http://schemas.openxmlformats.org/officeDocument/2006/relationships/hyperlink" Target="https://pubmed.ncbi.nlm.nih.gov/?sort=date&amp;term=Kim+N&amp;cauthor_id=17765756" TargetMode="External"/><Relationship Id="rId11" Type="http://schemas.openxmlformats.org/officeDocument/2006/relationships/hyperlink" Target="https://pubmed.ncbi.nlm.nih.gov/?sort=date&amp;term=Mannon+PJ&amp;cauthor_id=17765756" TargetMode="External"/><Relationship Id="rId5" Type="http://schemas.openxmlformats.org/officeDocument/2006/relationships/hyperlink" Target="https://pubmed.ncbi.nlm.nih.gov/?sort=date&amp;term=Foster+B&amp;cauthor_id=17765756" TargetMode="External"/><Relationship Id="rId10" Type="http://schemas.openxmlformats.org/officeDocument/2006/relationships/hyperlink" Target="https://pubmed.ncbi.nlm.nih.gov/?sort=date&amp;term=Metcalfe+DD&amp;cauthor_id=17765756" TargetMode="External"/><Relationship Id="rId4" Type="http://schemas.openxmlformats.org/officeDocument/2006/relationships/hyperlink" Target="https://pubmed.ncbi.nlm.nih.gov/17765756/#full-view-affiliation-1" TargetMode="External"/><Relationship Id="rId9" Type="http://schemas.openxmlformats.org/officeDocument/2006/relationships/hyperlink" Target="https://pubmed.ncbi.nlm.nih.gov/?sort=date&amp;term=Hamilton+RG&amp;cauthor_id=17765756" TargetMode="External"/><Relationship Id="rId14" Type="http://schemas.openxmlformats.org/officeDocument/2006/relationships/hyperlink" Target="https://doi.org/10.1016/j.jaci.2007.06.015" TargetMode="External"/></Relationships>
</file>

<file path=ppt/notesSlides/_rels/notesSlide41.xml.rels><?xml version="1.0" encoding="UTF-8" standalone="yes"?>
<Relationships xmlns="http://schemas.openxmlformats.org/package/2006/relationships"><Relationship Id="rId8" Type="http://schemas.openxmlformats.org/officeDocument/2006/relationships/hyperlink" Target="https://pubmed.ncbi.nlm.nih.gov/?sort=date&amp;term=Gonsalves+N&amp;cauthor_id=33085861" TargetMode="External"/><Relationship Id="rId13" Type="http://schemas.openxmlformats.org/officeDocument/2006/relationships/hyperlink" Target="https://pubmed.ncbi.nlm.nih.gov/?sort=date&amp;term=Klion+AD&amp;cauthor_id=33085861" TargetMode="External"/><Relationship Id="rId18" Type="http://schemas.openxmlformats.org/officeDocument/2006/relationships/hyperlink" Target="https://pubmed.ncbi.nlm.nih.gov/?sort=date&amp;term=Wang+C&amp;cauthor_id=33085861" TargetMode="External"/><Relationship Id="rId26" Type="http://schemas.openxmlformats.org/officeDocument/2006/relationships/hyperlink" Target="https://pmc.ncbi.nlm.nih.gov/articles/PMC7600443/" TargetMode="External"/><Relationship Id="rId3" Type="http://schemas.openxmlformats.org/officeDocument/2006/relationships/hyperlink" Target="https://pubmed.ncbi.nlm.nih.gov/?sort=date&amp;term=Dellon+ES&amp;cauthor_id=33085861" TargetMode="External"/><Relationship Id="rId21" Type="http://schemas.openxmlformats.org/officeDocument/2006/relationships/hyperlink" Target="https://pubmed.ncbi.nlm.nih.gov/?sort=date&amp;term=Singh+B&amp;cauthor_id=33085861" TargetMode="External"/><Relationship Id="rId7" Type="http://schemas.openxmlformats.org/officeDocument/2006/relationships/hyperlink" Target="https://pubmed.ncbi.nlm.nih.gov/?sort=date&amp;term=Falk+GW&amp;cauthor_id=33085861" TargetMode="External"/><Relationship Id="rId12" Type="http://schemas.openxmlformats.org/officeDocument/2006/relationships/hyperlink" Target="https://pubmed.ncbi.nlm.nih.gov/?sort=date&amp;term=Khoury+P&amp;cauthor_id=33085861" TargetMode="External"/><Relationship Id="rId17" Type="http://schemas.openxmlformats.org/officeDocument/2006/relationships/hyperlink" Target="https://pubmed.ncbi.nlm.nih.gov/?sort=date&amp;term=Durrani+SR&amp;cauthor_id=33085861" TargetMode="External"/><Relationship Id="rId25" Type="http://schemas.openxmlformats.org/officeDocument/2006/relationships/hyperlink" Target="https://pubmed.ncbi.nlm.nih.gov/?sort=date&amp;term=Hirano+I&amp;cauthor_id=33085861" TargetMode="External"/><Relationship Id="rId2" Type="http://schemas.openxmlformats.org/officeDocument/2006/relationships/slide" Target="../slides/slide49.xml"/><Relationship Id="rId16" Type="http://schemas.openxmlformats.org/officeDocument/2006/relationships/hyperlink" Target="https://pubmed.ncbi.nlm.nih.gov/?sort=date&amp;term=Bledsoe+AC&amp;cauthor_id=33085861" TargetMode="External"/><Relationship Id="rId20" Type="http://schemas.openxmlformats.org/officeDocument/2006/relationships/hyperlink" Target="https://pubmed.ncbi.nlm.nih.gov/?sort=date&amp;term=Chang+AT&amp;cauthor_id=33085861" TargetMode="External"/><Relationship Id="rId1" Type="http://schemas.openxmlformats.org/officeDocument/2006/relationships/notesMaster" Target="../notesMasters/notesMaster1.xml"/><Relationship Id="rId6" Type="http://schemas.openxmlformats.org/officeDocument/2006/relationships/hyperlink" Target="https://pubmed.ncbi.nlm.nih.gov/?sort=date&amp;term=Murray+JA&amp;cauthor_id=33085861" TargetMode="External"/><Relationship Id="rId11" Type="http://schemas.openxmlformats.org/officeDocument/2006/relationships/hyperlink" Target="https://pubmed.ncbi.nlm.nih.gov/?sort=date&amp;term=Leung+J&amp;cauthor_id=33085861" TargetMode="External"/><Relationship Id="rId24" Type="http://schemas.openxmlformats.org/officeDocument/2006/relationships/hyperlink" Target="https://pubmed.ncbi.nlm.nih.gov/?sort=date&amp;term=Rothenberg+ME&amp;cauthor_id=33085861" TargetMode="External"/><Relationship Id="rId5" Type="http://schemas.openxmlformats.org/officeDocument/2006/relationships/hyperlink" Target="https://pubmed.ncbi.nlm.nih.gov/?sort=date&amp;term=Peterson+KA&amp;cauthor_id=33085861" TargetMode="External"/><Relationship Id="rId15" Type="http://schemas.openxmlformats.org/officeDocument/2006/relationships/hyperlink" Target="https://pubmed.ncbi.nlm.nih.gov/?sort=date&amp;term=Vaezi+M&amp;cauthor_id=33085861" TargetMode="External"/><Relationship Id="rId23" Type="http://schemas.openxmlformats.org/officeDocument/2006/relationships/hyperlink" Target="https://pubmed.ncbi.nlm.nih.gov/?sort=date&amp;term=Rasmussen+HS&amp;cauthor_id=33085861" TargetMode="External"/><Relationship Id="rId28" Type="http://schemas.openxmlformats.org/officeDocument/2006/relationships/hyperlink" Target="http://clinicaltrials.gov/show/NCT03496571" TargetMode="External"/><Relationship Id="rId10" Type="http://schemas.openxmlformats.org/officeDocument/2006/relationships/hyperlink" Target="https://pubmed.ncbi.nlm.nih.gov/?sort=date&amp;term=Genta+RM&amp;cauthor_id=33085861" TargetMode="External"/><Relationship Id="rId19" Type="http://schemas.openxmlformats.org/officeDocument/2006/relationships/hyperlink" Target="https://pubmed.ncbi.nlm.nih.gov/?sort=date&amp;term=Shaw+C&amp;cauthor_id=33085861" TargetMode="External"/><Relationship Id="rId4" Type="http://schemas.openxmlformats.org/officeDocument/2006/relationships/hyperlink" Target="https://pubmed.ncbi.nlm.nih.gov/33085861/#full-view-affiliation-1" TargetMode="External"/><Relationship Id="rId9" Type="http://schemas.openxmlformats.org/officeDocument/2006/relationships/hyperlink" Target="https://pubmed.ncbi.nlm.nih.gov/?sort=date&amp;term=Chehade+M&amp;cauthor_id=33085861" TargetMode="External"/><Relationship Id="rId14" Type="http://schemas.openxmlformats.org/officeDocument/2006/relationships/hyperlink" Target="https://pubmed.ncbi.nlm.nih.gov/?sort=date&amp;term=Hazan+S&amp;cauthor_id=33085861" TargetMode="External"/><Relationship Id="rId22" Type="http://schemas.openxmlformats.org/officeDocument/2006/relationships/hyperlink" Target="https://pubmed.ncbi.nlm.nih.gov/?sort=date&amp;term=Kamboj+AP&amp;cauthor_id=33085861" TargetMode="External"/><Relationship Id="rId27" Type="http://schemas.openxmlformats.org/officeDocument/2006/relationships/hyperlink" Target="https://doi.org/10.1056/nejmoa2012047"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8" Type="http://schemas.openxmlformats.org/officeDocument/2006/relationships/hyperlink" Target="https://pubmed.ncbi.nlm.nih.gov/40090714/#full-view-affiliation-2" TargetMode="External"/><Relationship Id="rId3" Type="http://schemas.openxmlformats.org/officeDocument/2006/relationships/hyperlink" Target="https://pubmed.ncbi.nlm.nih.gov/?sort=date&amp;term=Miyaguchi+K&amp;cauthor_id=40090714" TargetMode="External"/><Relationship Id="rId7" Type="http://schemas.openxmlformats.org/officeDocument/2006/relationships/hyperlink" Target="https://pubmed.ncbi.nlm.nih.gov/?sort=date&amp;term=Yamaguchi+H&amp;cauthor_id=40090714" TargetMode="External"/><Relationship Id="rId2" Type="http://schemas.openxmlformats.org/officeDocument/2006/relationships/slide" Target="../slides/slide51.xml"/><Relationship Id="rId1" Type="http://schemas.openxmlformats.org/officeDocument/2006/relationships/notesMaster" Target="../notesMasters/notesMaster1.xml"/><Relationship Id="rId6" Type="http://schemas.openxmlformats.org/officeDocument/2006/relationships/hyperlink" Target="https://pubmed.ncbi.nlm.nih.gov/?sort=date&amp;term=Shiomi+R&amp;cauthor_id=40090714" TargetMode="External"/><Relationship Id="rId11" Type="http://schemas.openxmlformats.org/officeDocument/2006/relationships/hyperlink" Target="https://doi.org/10.2169/internalmedicine.5029-24" TargetMode="External"/><Relationship Id="rId5" Type="http://schemas.openxmlformats.org/officeDocument/2006/relationships/hyperlink" Target="https://pubmed.ncbi.nlm.nih.gov/?sort=date&amp;term=Matsumoto+H&amp;cauthor_id=40090714" TargetMode="External"/><Relationship Id="rId10" Type="http://schemas.openxmlformats.org/officeDocument/2006/relationships/hyperlink" Target="https://pubmed.ncbi.nlm.nih.gov/?sort=date&amp;term=Imaeda+H&amp;cauthor_id=40090714" TargetMode="External"/><Relationship Id="rId4" Type="http://schemas.openxmlformats.org/officeDocument/2006/relationships/hyperlink" Target="https://pubmed.ncbi.nlm.nih.gov/40090714/#full-view-affiliation-1" TargetMode="External"/><Relationship Id="rId9" Type="http://schemas.openxmlformats.org/officeDocument/2006/relationships/hyperlink" Target="https://pubmed.ncbi.nlm.nih.gov/?sort=date&amp;term=Tsuzuki+Y&amp;cauthor_id=40090714" TargetMode="External"/></Relationships>
</file>

<file path=ppt/notesSlides/_rels/notesSlide44.xml.rels><?xml version="1.0" encoding="UTF-8" standalone="yes"?>
<Relationships xmlns="http://schemas.openxmlformats.org/package/2006/relationships"><Relationship Id="rId8" Type="http://schemas.openxmlformats.org/officeDocument/2006/relationships/hyperlink" Target="https://pubmed.ncbi.nlm.nih.gov/?sort=date&amp;term=Dellon+ES&amp;cauthor_id=29596982" TargetMode="External"/><Relationship Id="rId3" Type="http://schemas.openxmlformats.org/officeDocument/2006/relationships/hyperlink" Target="https://pubmed.ncbi.nlm.nih.gov/?sort=date&amp;term=Kim+HP&amp;cauthor_id=29596982" TargetMode="External"/><Relationship Id="rId7" Type="http://schemas.openxmlformats.org/officeDocument/2006/relationships/hyperlink" Target="https://pubmed.ncbi.nlm.nih.gov/29596982/#full-view-affiliation-2" TargetMode="External"/><Relationship Id="rId2" Type="http://schemas.openxmlformats.org/officeDocument/2006/relationships/slide" Target="../slides/slide53.xml"/><Relationship Id="rId1" Type="http://schemas.openxmlformats.org/officeDocument/2006/relationships/notesMaster" Target="../notesMasters/notesMaster1.xml"/><Relationship Id="rId6" Type="http://schemas.openxmlformats.org/officeDocument/2006/relationships/hyperlink" Target="https://pubmed.ncbi.nlm.nih.gov/?sort=date&amp;term=Herfarth+HH&amp;cauthor_id=29596982" TargetMode="External"/><Relationship Id="rId11" Type="http://schemas.openxmlformats.org/officeDocument/2006/relationships/hyperlink" Target="https://doi.org/10.1016/j.cgh.2018.03.024" TargetMode="External"/><Relationship Id="rId5" Type="http://schemas.openxmlformats.org/officeDocument/2006/relationships/hyperlink" Target="https://pubmed.ncbi.nlm.nih.gov/?sort=date&amp;term=Reed+CC&amp;cauthor_id=29596982" TargetMode="External"/><Relationship Id="rId10" Type="http://schemas.openxmlformats.org/officeDocument/2006/relationships/hyperlink" Target="https://pmc.ncbi.nlm.nih.gov/articles/PMC6160359/" TargetMode="External"/><Relationship Id="rId4" Type="http://schemas.openxmlformats.org/officeDocument/2006/relationships/hyperlink" Target="https://pubmed.ncbi.nlm.nih.gov/29596982/#full-view-affiliation-1" TargetMode="External"/><Relationship Id="rId9" Type="http://schemas.openxmlformats.org/officeDocument/2006/relationships/hyperlink" Target="https://pubmed.ncbi.nlm.nih.gov/29596982/#full-view-affiliation-3" TargetMode="External"/></Relationships>
</file>

<file path=ppt/notesSlides/_rels/notesSlide45.xml.rels><?xml version="1.0" encoding="UTF-8" standalone="yes"?>
<Relationships xmlns="http://schemas.openxmlformats.org/package/2006/relationships"><Relationship Id="rId8" Type="http://schemas.openxmlformats.org/officeDocument/2006/relationships/hyperlink" Target="https://pubmed.ncbi.nlm.nih.gov/39832030/#full-view-affiliation-3" TargetMode="External"/><Relationship Id="rId3" Type="http://schemas.openxmlformats.org/officeDocument/2006/relationships/hyperlink" Target="https://pubmed.ncbi.nlm.nih.gov/?sort=date&amp;term=Taniguchi+R&amp;cauthor_id=39832030" TargetMode="External"/><Relationship Id="rId7" Type="http://schemas.openxmlformats.org/officeDocument/2006/relationships/hyperlink" Target="https://pubmed.ncbi.nlm.nih.gov/?sort=date&amp;term=Ichimura+K&amp;cauthor_id=39832030" TargetMode="External"/><Relationship Id="rId12" Type="http://schemas.openxmlformats.org/officeDocument/2006/relationships/hyperlink" Target="https://doi.org/10.1007/s12328-025-02096-0" TargetMode="External"/><Relationship Id="rId2" Type="http://schemas.openxmlformats.org/officeDocument/2006/relationships/slide" Target="../slides/slide54.xml"/><Relationship Id="rId1" Type="http://schemas.openxmlformats.org/officeDocument/2006/relationships/notesMaster" Target="../notesMasters/notesMaster1.xml"/><Relationship Id="rId6" Type="http://schemas.openxmlformats.org/officeDocument/2006/relationships/hyperlink" Target="https://pubmed.ncbi.nlm.nih.gov/39832030/#full-view-affiliation-2" TargetMode="External"/><Relationship Id="rId11" Type="http://schemas.openxmlformats.org/officeDocument/2006/relationships/hyperlink" Target="https://pubmed.ncbi.nlm.nih.gov/?sort=date&amp;term=Iwama+I&amp;cauthor_id=39832030" TargetMode="External"/><Relationship Id="rId5" Type="http://schemas.openxmlformats.org/officeDocument/2006/relationships/hyperlink" Target="https://pubmed.ncbi.nlm.nih.gov/?sort=date&amp;term=Nambu+R&amp;cauthor_id=39832030" TargetMode="External"/><Relationship Id="rId10" Type="http://schemas.openxmlformats.org/officeDocument/2006/relationships/hyperlink" Target="https://pubmed.ncbi.nlm.nih.gov/?sort=date&amp;term=Hara+T&amp;cauthor_id=39832030" TargetMode="External"/><Relationship Id="rId4" Type="http://schemas.openxmlformats.org/officeDocument/2006/relationships/hyperlink" Target="https://pubmed.ncbi.nlm.nih.gov/39832030/#full-view-affiliation-1" TargetMode="External"/><Relationship Id="rId9" Type="http://schemas.openxmlformats.org/officeDocument/2006/relationships/hyperlink" Target="https://pubmed.ncbi.nlm.nih.gov/?sort=date&amp;term=Yoshida+M&amp;cauthor_id=39832030" TargetMode="External"/></Relationships>
</file>

<file path=ppt/notesSlides/_rels/notesSlide46.xml.rels><?xml version="1.0" encoding="UTF-8" standalone="yes"?>
<Relationships xmlns="http://schemas.openxmlformats.org/package/2006/relationships"><Relationship Id="rId8" Type="http://schemas.openxmlformats.org/officeDocument/2006/relationships/hyperlink" Target="https://pubmed.ncbi.nlm.nih.gov/?sort=date&amp;term=Khuda+R&amp;cauthor_id=37753954" TargetMode="External"/><Relationship Id="rId13" Type="http://schemas.openxmlformats.org/officeDocument/2006/relationships/hyperlink" Target="http://clinicaltrials.gov/show/NCT03678545" TargetMode="External"/><Relationship Id="rId3" Type="http://schemas.openxmlformats.org/officeDocument/2006/relationships/hyperlink" Target="https://pubmed.ncbi.nlm.nih.gov/?sort=date&amp;term=Sia+T&amp;cauthor_id=37753954" TargetMode="External"/><Relationship Id="rId7" Type="http://schemas.openxmlformats.org/officeDocument/2006/relationships/hyperlink" Target="https://pubmed.ncbi.nlm.nih.gov/?sort=date&amp;term=Tanaka+R&amp;cauthor_id=37753954" TargetMode="External"/><Relationship Id="rId12" Type="http://schemas.openxmlformats.org/officeDocument/2006/relationships/hyperlink" Target="https://doi.org/10.14309/ctg.0000000000000646" TargetMode="External"/><Relationship Id="rId2" Type="http://schemas.openxmlformats.org/officeDocument/2006/relationships/slide" Target="../slides/slide55.xml"/><Relationship Id="rId1" Type="http://schemas.openxmlformats.org/officeDocument/2006/relationships/notesMaster" Target="../notesMasters/notesMaster1.xml"/><Relationship Id="rId6" Type="http://schemas.openxmlformats.org/officeDocument/2006/relationships/hyperlink" Target="https://pubmed.ncbi.nlm.nih.gov/?sort=date&amp;term=Bacchus+L&amp;cauthor_id=37753954" TargetMode="External"/><Relationship Id="rId11" Type="http://schemas.openxmlformats.org/officeDocument/2006/relationships/hyperlink" Target="https://pmc.ncbi.nlm.nih.gov/articles/PMC10811686/" TargetMode="External"/><Relationship Id="rId5" Type="http://schemas.openxmlformats.org/officeDocument/2006/relationships/hyperlink" Target="https://pubmed.ncbi.nlm.nih.gov/37753954/#full-view-affiliation-2" TargetMode="External"/><Relationship Id="rId10" Type="http://schemas.openxmlformats.org/officeDocument/2006/relationships/hyperlink" Target="https://pubmed.ncbi.nlm.nih.gov/?sort=date&amp;term=Leung+J&amp;cauthor_id=37753954" TargetMode="External"/><Relationship Id="rId4" Type="http://schemas.openxmlformats.org/officeDocument/2006/relationships/hyperlink" Target="https://pubmed.ncbi.nlm.nih.gov/37753954/#full-view-affiliation-1" TargetMode="External"/><Relationship Id="rId9" Type="http://schemas.openxmlformats.org/officeDocument/2006/relationships/hyperlink" Target="https://pubmed.ncbi.nlm.nih.gov/?sort=date&amp;term=Mallik+S&amp;cauthor_id=37753954" TargetMode="External"/><Relationship Id="rId14" Type="http://schemas.openxmlformats.org/officeDocument/2006/relationships/hyperlink" Target="http://clinicaltrials.gov/show/NCT05831176"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8" Type="http://schemas.openxmlformats.org/officeDocument/2006/relationships/hyperlink" Target="https://pubmed.ncbi.nlm.nih.gov/?sort=date&amp;term=Ji+GZ&amp;cauthor_id=25473198" TargetMode="External"/><Relationship Id="rId3" Type="http://schemas.openxmlformats.org/officeDocument/2006/relationships/hyperlink" Target="https://pubmed.ncbi.nlm.nih.gov/?sort=date&amp;term=Dai+YX&amp;cauthor_id=25473198" TargetMode="External"/><Relationship Id="rId7" Type="http://schemas.openxmlformats.org/officeDocument/2006/relationships/hyperlink" Target="https://pubmed.ncbi.nlm.nih.gov/?sort=date&amp;term=Wang+M&amp;cauthor_id=25473198" TargetMode="External"/><Relationship Id="rId2" Type="http://schemas.openxmlformats.org/officeDocument/2006/relationships/slide" Target="../slides/slide58.xml"/><Relationship Id="rId1" Type="http://schemas.openxmlformats.org/officeDocument/2006/relationships/notesMaster" Target="../notesMasters/notesMaster1.xml"/><Relationship Id="rId6" Type="http://schemas.openxmlformats.org/officeDocument/2006/relationships/hyperlink" Target="https://pubmed.ncbi.nlm.nih.gov/?sort=date&amp;term=Cui+BT&amp;cauthor_id=25473198" TargetMode="External"/><Relationship Id="rId11" Type="http://schemas.openxmlformats.org/officeDocument/2006/relationships/hyperlink" Target="https://doi.org/10.3748/wjg.v20.i43.16368" TargetMode="External"/><Relationship Id="rId5" Type="http://schemas.openxmlformats.org/officeDocument/2006/relationships/hyperlink" Target="https://pubmed.ncbi.nlm.nih.gov/?sort=date&amp;term=Shi+CB&amp;cauthor_id=25473198" TargetMode="External"/><Relationship Id="rId10" Type="http://schemas.openxmlformats.org/officeDocument/2006/relationships/hyperlink" Target="https://pmc.ncbi.nlm.nih.gov/articles/PMC4239532/" TargetMode="External"/><Relationship Id="rId4" Type="http://schemas.openxmlformats.org/officeDocument/2006/relationships/hyperlink" Target="https://pubmed.ncbi.nlm.nih.gov/25473198/#full-view-affiliation-1" TargetMode="External"/><Relationship Id="rId9" Type="http://schemas.openxmlformats.org/officeDocument/2006/relationships/hyperlink" Target="https://pubmed.ncbi.nlm.nih.gov/?sort=date&amp;term=Zhang+FM&amp;cauthor_id=25473198"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pubmed.ncbi.nlm.nih.gov/?sort=date&amp;term=Zhang+M&amp;cauthor_id=27253425" TargetMode="External"/><Relationship Id="rId2" Type="http://schemas.openxmlformats.org/officeDocument/2006/relationships/slide" Target="../slides/slide59.xml"/><Relationship Id="rId1" Type="http://schemas.openxmlformats.org/officeDocument/2006/relationships/notesMaster" Target="../notesMasters/notesMaster1.xml"/><Relationship Id="rId6" Type="http://schemas.openxmlformats.org/officeDocument/2006/relationships/hyperlink" Target="https://doi.org/10.1111/jgh.13463" TargetMode="External"/><Relationship Id="rId5" Type="http://schemas.openxmlformats.org/officeDocument/2006/relationships/hyperlink" Target="https://pubmed.ncbi.nlm.nih.gov/?sort=date&amp;term=Li+Y&amp;cauthor_id=27253425" TargetMode="External"/><Relationship Id="rId4" Type="http://schemas.openxmlformats.org/officeDocument/2006/relationships/hyperlink" Target="https://pubmed.ncbi.nlm.nih.gov/27253425/#full-view-affiliation-1" TargetMode="Externa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pubmed.ncbi.nlm.nih.gov/28603057/#full-view-affiliation-3" TargetMode="External"/><Relationship Id="rId3" Type="http://schemas.openxmlformats.org/officeDocument/2006/relationships/hyperlink" Target="https://pubmed.ncbi.nlm.nih.gov/?sort=date&amp;term=Mansoor+E&amp;cauthor_id=28603057" TargetMode="External"/><Relationship Id="rId7" Type="http://schemas.openxmlformats.org/officeDocument/2006/relationships/hyperlink" Target="https://pubmed.ncbi.nlm.nih.gov/?sort=date&amp;term=Cooper+GS&amp;cauthor_id=28603057"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pubmed.ncbi.nlm.nih.gov/28603057/#full-view-affiliation-2" TargetMode="External"/><Relationship Id="rId5" Type="http://schemas.openxmlformats.org/officeDocument/2006/relationships/hyperlink" Target="https://pubmed.ncbi.nlm.nih.gov/?sort=date&amp;term=Saleh+MA&amp;cauthor_id=28603057" TargetMode="External"/><Relationship Id="rId4" Type="http://schemas.openxmlformats.org/officeDocument/2006/relationships/hyperlink" Target="https://pubmed.ncbi.nlm.nih.gov/28603057/#full-view-affiliation-1" TargetMode="External"/><Relationship Id="rId9" Type="http://schemas.openxmlformats.org/officeDocument/2006/relationships/hyperlink" Target="https://doi.org/10.1016/j.cgh.2017.05.050" TargetMode="Externa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pubmed.ncbi.nlm.nih.gov/?sort=date&amp;term=Carlson+M&amp;cauthor_id=40069573" TargetMode="External"/><Relationship Id="rId13" Type="http://schemas.openxmlformats.org/officeDocument/2006/relationships/hyperlink" Target="https://pubmed.ncbi.nlm.nih.gov/40069573/#full-view-affiliation-5" TargetMode="External"/><Relationship Id="rId3" Type="http://schemas.openxmlformats.org/officeDocument/2006/relationships/hyperlink" Target="https://pubmed.ncbi.nlm.nih.gov/?sort=date&amp;term=Olsson+N&amp;cauthor_id=40069573" TargetMode="External"/><Relationship Id="rId7" Type="http://schemas.openxmlformats.org/officeDocument/2006/relationships/hyperlink" Target="https://pubmed.ncbi.nlm.nih.gov/?sort=date&amp;term=Sun+J&amp;cauthor_id=40069573" TargetMode="External"/><Relationship Id="rId12" Type="http://schemas.openxmlformats.org/officeDocument/2006/relationships/hyperlink" Target="https://pubmed.ncbi.nlm.nih.gov/?sort=date&amp;term=Ludvigsson+JF&amp;cauthor_id=40069573"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pubmed.ncbi.nlm.nih.gov/?sort=date&amp;term=Bergman+D&amp;cauthor_id=40069573" TargetMode="External"/><Relationship Id="rId11" Type="http://schemas.openxmlformats.org/officeDocument/2006/relationships/hyperlink" Target="https://pubmed.ncbi.nlm.nih.gov/40069573/#full-view-affiliation-4" TargetMode="External"/><Relationship Id="rId5" Type="http://schemas.openxmlformats.org/officeDocument/2006/relationships/hyperlink" Target="https://pubmed.ncbi.nlm.nih.gov/40069573/#full-view-affiliation-2" TargetMode="External"/><Relationship Id="rId15" Type="http://schemas.openxmlformats.org/officeDocument/2006/relationships/hyperlink" Target="https://doi.org/10.1080/00365521.2025.2475093" TargetMode="External"/><Relationship Id="rId10" Type="http://schemas.openxmlformats.org/officeDocument/2006/relationships/hyperlink" Target="https://pubmed.ncbi.nlm.nih.gov/?sort=date&amp;term=Uchida+AM&amp;cauthor_id=40069573" TargetMode="External"/><Relationship Id="rId4" Type="http://schemas.openxmlformats.org/officeDocument/2006/relationships/hyperlink" Target="https://pubmed.ncbi.nlm.nih.gov/40069573/#full-view-affiliation-1" TargetMode="External"/><Relationship Id="rId9" Type="http://schemas.openxmlformats.org/officeDocument/2006/relationships/hyperlink" Target="https://pubmed.ncbi.nlm.nih.gov/40069573/#full-view-affiliation-3" TargetMode="External"/><Relationship Id="rId14" Type="http://schemas.openxmlformats.org/officeDocument/2006/relationships/hyperlink" Target="https://pubmed.ncbi.nlm.nih.gov/40069573/#full-view-affiliation-6" TargetMode="External"/></Relationships>
</file>

<file path=ppt/notesSlides/_rels/notesSlide8.xml.rels><?xml version="1.0" encoding="UTF-8" standalone="yes"?>
<Relationships xmlns="http://schemas.openxmlformats.org/package/2006/relationships"><Relationship Id="rId13" Type="http://schemas.openxmlformats.org/officeDocument/2006/relationships/hyperlink" Target="https://pubmed.ncbi.nlm.nih.gov/34214704/#full-view-affiliation-5" TargetMode="External"/><Relationship Id="rId18" Type="http://schemas.openxmlformats.org/officeDocument/2006/relationships/hyperlink" Target="https://pubmed.ncbi.nlm.nih.gov/?sort=date&amp;term=Hara+Y&amp;cauthor_id=34214704" TargetMode="External"/><Relationship Id="rId26" Type="http://schemas.openxmlformats.org/officeDocument/2006/relationships/hyperlink" Target="https://pubmed.ncbi.nlm.nih.gov/34214704/#full-view-affiliation-11" TargetMode="External"/><Relationship Id="rId3" Type="http://schemas.openxmlformats.org/officeDocument/2006/relationships/hyperlink" Target="https://pubmed.ncbi.nlm.nih.gov/?sort=date&amp;term=Yamamoto+M&amp;cauthor_id=34214704" TargetMode="External"/><Relationship Id="rId21" Type="http://schemas.openxmlformats.org/officeDocument/2006/relationships/hyperlink" Target="https://pubmed.ncbi.nlm.nih.gov/34214704/#full-view-affiliation-9" TargetMode="External"/><Relationship Id="rId34" Type="http://schemas.openxmlformats.org/officeDocument/2006/relationships/hyperlink" Target="https://pubmed.ncbi.nlm.nih.gov/?sort=date&amp;term=Nomura+I&amp;cauthor_id=34214704" TargetMode="External"/><Relationship Id="rId7" Type="http://schemas.openxmlformats.org/officeDocument/2006/relationships/hyperlink" Target="https://pubmed.ncbi.nlm.nih.gov/34214704/#full-view-affiliation-2" TargetMode="External"/><Relationship Id="rId12" Type="http://schemas.openxmlformats.org/officeDocument/2006/relationships/hyperlink" Target="https://pubmed.ncbi.nlm.nih.gov/?sort=date&amp;term=Takahashi+S&amp;cauthor_id=34214704" TargetMode="External"/><Relationship Id="rId17" Type="http://schemas.openxmlformats.org/officeDocument/2006/relationships/hyperlink" Target="https://pubmed.ncbi.nlm.nih.gov/34214704/#full-view-affiliation-7" TargetMode="External"/><Relationship Id="rId25" Type="http://schemas.openxmlformats.org/officeDocument/2006/relationships/hyperlink" Target="https://pubmed.ncbi.nlm.nih.gov/?sort=date&amp;term=Kinoshita+Y&amp;cauthor_id=34214704" TargetMode="External"/><Relationship Id="rId33" Type="http://schemas.openxmlformats.org/officeDocument/2006/relationships/hyperlink" Target="https://pubmed.ncbi.nlm.nih.gov/34214704/#full-view-affiliation-14" TargetMode="External"/><Relationship Id="rId2" Type="http://schemas.openxmlformats.org/officeDocument/2006/relationships/slide" Target="../slides/slide9.xml"/><Relationship Id="rId16" Type="http://schemas.openxmlformats.org/officeDocument/2006/relationships/hyperlink" Target="https://pubmed.ncbi.nlm.nih.gov/?sort=date&amp;term=Kobayashi+T&amp;cauthor_id=34214704" TargetMode="External"/><Relationship Id="rId20" Type="http://schemas.openxmlformats.org/officeDocument/2006/relationships/hyperlink" Target="https://pubmed.ncbi.nlm.nih.gov/?sort=date&amp;term=Tadaki+H&amp;cauthor_id=34214704" TargetMode="External"/><Relationship Id="rId29" Type="http://schemas.openxmlformats.org/officeDocument/2006/relationships/hyperlink" Target="https://pubmed.ncbi.nlm.nih.gov/?sort=date&amp;term=Ohya+Y&amp;cauthor_id=34214704" TargetMode="External"/><Relationship Id="rId1" Type="http://schemas.openxmlformats.org/officeDocument/2006/relationships/notesMaster" Target="../notesMasters/notesMaster1.xml"/><Relationship Id="rId6" Type="http://schemas.openxmlformats.org/officeDocument/2006/relationships/hyperlink" Target="https://pubmed.ncbi.nlm.nih.gov/?sort=date&amp;term=Yamada+Y&amp;cauthor_id=34214704" TargetMode="External"/><Relationship Id="rId11" Type="http://schemas.openxmlformats.org/officeDocument/2006/relationships/hyperlink" Target="https://pubmed.ncbi.nlm.nih.gov/34214704/#full-view-affiliation-4" TargetMode="External"/><Relationship Id="rId24" Type="http://schemas.openxmlformats.org/officeDocument/2006/relationships/hyperlink" Target="https://pubmed.ncbi.nlm.nih.gov/?sort=date&amp;term=Ishihara+S&amp;cauthor_id=34214704" TargetMode="External"/><Relationship Id="rId32" Type="http://schemas.openxmlformats.org/officeDocument/2006/relationships/hyperlink" Target="https://pubmed.ncbi.nlm.nih.gov/?sort=date&amp;term=Matsumoto+K&amp;cauthor_id=34214704" TargetMode="External"/><Relationship Id="rId5" Type="http://schemas.openxmlformats.org/officeDocument/2006/relationships/hyperlink" Target="https://pubmed.ncbi.nlm.nih.gov/?sort=date&amp;term=Nagashima+S&amp;cauthor_id=34214704" TargetMode="External"/><Relationship Id="rId15" Type="http://schemas.openxmlformats.org/officeDocument/2006/relationships/hyperlink" Target="https://pubmed.ncbi.nlm.nih.gov/34214704/#full-view-affiliation-6" TargetMode="External"/><Relationship Id="rId23" Type="http://schemas.openxmlformats.org/officeDocument/2006/relationships/hyperlink" Target="https://pubmed.ncbi.nlm.nih.gov/34214704/#full-view-affiliation-10" TargetMode="External"/><Relationship Id="rId28" Type="http://schemas.openxmlformats.org/officeDocument/2006/relationships/hyperlink" Target="https://pubmed.ncbi.nlm.nih.gov/34214704/#full-view-affiliation-12" TargetMode="External"/><Relationship Id="rId36" Type="http://schemas.openxmlformats.org/officeDocument/2006/relationships/hyperlink" Target="https://doi.org/10.1016/j.jaip.2021.06.026" TargetMode="External"/><Relationship Id="rId10" Type="http://schemas.openxmlformats.org/officeDocument/2006/relationships/hyperlink" Target="https://pubmed.ncbi.nlm.nih.gov/?sort=date&amp;term=Shimoyama+Y&amp;cauthor_id=34214704" TargetMode="External"/><Relationship Id="rId19" Type="http://schemas.openxmlformats.org/officeDocument/2006/relationships/hyperlink" Target="https://pubmed.ncbi.nlm.nih.gov/34214704/#full-view-affiliation-8" TargetMode="External"/><Relationship Id="rId31" Type="http://schemas.openxmlformats.org/officeDocument/2006/relationships/hyperlink" Target="https://pubmed.ncbi.nlm.nih.gov/?sort=date&amp;term=Saito+H&amp;cauthor_id=34214704" TargetMode="External"/><Relationship Id="rId4" Type="http://schemas.openxmlformats.org/officeDocument/2006/relationships/hyperlink" Target="https://pubmed.ncbi.nlm.nih.gov/34214704/#full-view-affiliation-1" TargetMode="External"/><Relationship Id="rId9" Type="http://schemas.openxmlformats.org/officeDocument/2006/relationships/hyperlink" Target="https://pubmed.ncbi.nlm.nih.gov/34214704/#full-view-affiliation-3" TargetMode="External"/><Relationship Id="rId14" Type="http://schemas.openxmlformats.org/officeDocument/2006/relationships/hyperlink" Target="https://pubmed.ncbi.nlm.nih.gov/?sort=date&amp;term=Seki+H&amp;cauthor_id=34214704" TargetMode="External"/><Relationship Id="rId22" Type="http://schemas.openxmlformats.org/officeDocument/2006/relationships/hyperlink" Target="https://pubmed.ncbi.nlm.nih.gov/?sort=date&amp;term=Ishimura+N&amp;cauthor_id=34214704" TargetMode="External"/><Relationship Id="rId27" Type="http://schemas.openxmlformats.org/officeDocument/2006/relationships/hyperlink" Target="https://pubmed.ncbi.nlm.nih.gov/?sort=date&amp;term=Morita+H&amp;cauthor_id=34214704" TargetMode="External"/><Relationship Id="rId30" Type="http://schemas.openxmlformats.org/officeDocument/2006/relationships/hyperlink" Target="https://pubmed.ncbi.nlm.nih.gov/34214704/#full-view-affiliation-13" TargetMode="External"/><Relationship Id="rId35" Type="http://schemas.openxmlformats.org/officeDocument/2006/relationships/hyperlink" Target="https://pubmed.ncbi.nlm.nih.gov/34214704/#full-view-affiliation-15" TargetMode="External"/><Relationship Id="rId8" Type="http://schemas.openxmlformats.org/officeDocument/2006/relationships/hyperlink" Target="https://pubmed.ncbi.nlm.nih.gov/?sort=date&amp;term=Murakoshi+T&amp;cauthor_id=34214704" TargetMode="External"/></Relationships>
</file>

<file path=ppt/notesSlides/_rels/notesSlide9.xml.rels><?xml version="1.0" encoding="UTF-8" standalone="yes"?>
<Relationships xmlns="http://schemas.openxmlformats.org/package/2006/relationships"><Relationship Id="rId8" Type="http://schemas.openxmlformats.org/officeDocument/2006/relationships/hyperlink" Target="https://pmc.ncbi.nlm.nih.gov/articles/PMC9876718/" TargetMode="External"/><Relationship Id="rId3" Type="http://schemas.openxmlformats.org/officeDocument/2006/relationships/hyperlink" Target="https://pubmed.ncbi.nlm.nih.gov/?sort=date&amp;term=Kinoshita+Y&amp;cauthor_id=34670903" TargetMode="External"/><Relationship Id="rId7" Type="http://schemas.openxmlformats.org/officeDocument/2006/relationships/hyperlink" Target="https://pubmed.ncbi.nlm.nih.gov/?sort=date&amp;term=Oouchi+S&amp;cauthor_id=34670903"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pubmed.ncbi.nlm.nih.gov/?sort=date&amp;term=Yahata+S&amp;cauthor_id=34670903" TargetMode="External"/><Relationship Id="rId5" Type="http://schemas.openxmlformats.org/officeDocument/2006/relationships/hyperlink" Target="https://pubmed.ncbi.nlm.nih.gov/34670903/#full-view-affiliation-2" TargetMode="External"/><Relationship Id="rId4" Type="http://schemas.openxmlformats.org/officeDocument/2006/relationships/hyperlink" Target="https://pubmed.ncbi.nlm.nih.gov/34670903/#full-view-affiliation-1" TargetMode="External"/><Relationship Id="rId9" Type="http://schemas.openxmlformats.org/officeDocument/2006/relationships/hyperlink" Target="https://doi.org/10.2169/internalmedicine.8417-21"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E8D525-C155-F149-842C-50C980D836AD}" type="slidenum">
              <a:rPr lang="en-GB" smtClean="0"/>
              <a:t>1</a:t>
            </a:fld>
            <a:endParaRPr lang="en-GB"/>
          </a:p>
        </p:txBody>
      </p:sp>
    </p:spTree>
    <p:extLst>
      <p:ext uri="{BB962C8B-B14F-4D97-AF65-F5344CB8AC3E}">
        <p14:creationId xmlns:p14="http://schemas.microsoft.com/office/powerpoint/2010/main" val="3364149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CF4B8C9-2D90-45D6-86E6-E53A54779848}" type="slidenum">
              <a:rPr lang="it-IT" altLang="it-IT"/>
              <a:pPr eaLnBrk="1" hangingPunct="1"/>
              <a:t>11</a:t>
            </a:fld>
            <a:endParaRPr lang="it-IT" altLang="it-IT"/>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r>
              <a:rPr lang="en-US" dirty="0"/>
              <a:t>Review</a:t>
            </a:r>
          </a:p>
          <a:p>
            <a:r>
              <a:rPr lang="en-US" dirty="0"/>
              <a:t>Gastroenterology . 2026 Mar;170(3):476-494. </a:t>
            </a:r>
          </a:p>
          <a:p>
            <a:r>
              <a:rPr lang="en-US" dirty="0" err="1"/>
              <a:t>doi</a:t>
            </a:r>
            <a:r>
              <a:rPr lang="en-US" dirty="0"/>
              <a:t>: 10.1053/j.gastro.2025.09.030. </a:t>
            </a:r>
            <a:r>
              <a:rPr lang="en-US" dirty="0" err="1"/>
              <a:t>Epub</a:t>
            </a:r>
            <a:r>
              <a:rPr lang="en-US" dirty="0"/>
              <a:t> 2025 Nov 25. </a:t>
            </a:r>
          </a:p>
          <a:p>
            <a:r>
              <a:rPr lang="en-US" b="1" dirty="0"/>
              <a:t>Epidemiology, Natural History, and Treatment of Eosinophilic Gastrointestinal Diseases </a:t>
            </a:r>
          </a:p>
          <a:p>
            <a:r>
              <a:rPr lang="en-US" dirty="0" err="1">
                <a:hlinkClick r:id="rId3"/>
              </a:rPr>
              <a:t>Pierfrancesco</a:t>
            </a:r>
            <a:r>
              <a:rPr lang="en-US" dirty="0">
                <a:hlinkClick r:id="rId3"/>
              </a:rPr>
              <a:t> </a:t>
            </a:r>
            <a:r>
              <a:rPr lang="en-US" dirty="0" err="1">
                <a:hlinkClick r:id="rId3"/>
              </a:rPr>
              <a:t>Visaggi</a:t>
            </a:r>
            <a:r>
              <a:rPr lang="en-US" baseline="30000" dirty="0"/>
              <a:t> </a:t>
            </a:r>
            <a:r>
              <a:rPr lang="en-US" baseline="30000" dirty="0">
                <a:hlinkClick r:id="rId4" tooltip="Gastroenterology Unit, Department of Translational Research and New Technologies in Medicine and Surgery, University of Pisa, Pisa, Italy."/>
              </a:rPr>
              <a:t> 1 </a:t>
            </a:r>
            <a:r>
              <a:rPr lang="en-US" dirty="0"/>
              <a:t>, </a:t>
            </a:r>
            <a:r>
              <a:rPr lang="en-US" dirty="0">
                <a:hlinkClick r:id="rId5"/>
              </a:rPr>
              <a:t>Evan S </a:t>
            </a:r>
            <a:r>
              <a:rPr lang="en-US" dirty="0" err="1">
                <a:hlinkClick r:id="rId5"/>
              </a:rPr>
              <a:t>Dellon</a:t>
            </a:r>
            <a:r>
              <a:rPr lang="en-US" baseline="30000" dirty="0"/>
              <a:t> </a:t>
            </a:r>
            <a:r>
              <a:rPr lang="en-US" baseline="30000" dirty="0">
                <a:hlinkClick r:id="rId6" tooltip="Center for Esophageal Diseases and Swallowing, Department of Medicine, University of North Carolina School of Medicine, Chapel Hill, North Carolina; Center for Gastrointestinal Biology and Disease, Division of Gastroenterology and Hepatology Swallowing, Department of Medicine, University of North Carolina School of Medicine, Chapel Hill, North Carolina. Electronic address: edellon@med.unc.edu."/>
              </a:rPr>
              <a:t> 2 </a:t>
            </a:r>
            <a:endParaRPr lang="en-US" dirty="0"/>
          </a:p>
          <a:p>
            <a:r>
              <a:rPr lang="en-US" dirty="0"/>
              <a:t>Affiliations </a:t>
            </a:r>
          </a:p>
          <a:p>
            <a:pPr>
              <a:buFont typeface="Arial" panose="020B0604020202020204" pitchFamily="34" charset="0"/>
              <a:buChar char="•"/>
            </a:pPr>
            <a:r>
              <a:rPr lang="en-US" dirty="0"/>
              <a:t>PMID: </a:t>
            </a:r>
            <a:r>
              <a:rPr lang="en-US" b="1" dirty="0"/>
              <a:t>41288538</a:t>
            </a:r>
            <a:r>
              <a:rPr lang="en-US" dirty="0"/>
              <a:t> </a:t>
            </a:r>
          </a:p>
          <a:p>
            <a:pPr>
              <a:buFont typeface="Arial" panose="020B0604020202020204" pitchFamily="34" charset="0"/>
              <a:buChar char="•"/>
            </a:pPr>
            <a:r>
              <a:rPr lang="en-US" dirty="0"/>
              <a:t>DOI: </a:t>
            </a:r>
            <a:r>
              <a:rPr lang="en-US" dirty="0">
                <a:hlinkClick r:id="rId7"/>
              </a:rPr>
              <a:t>10.1053/j.gastro.2025.09.030 </a:t>
            </a:r>
            <a:endParaRPr lang="en-US" dirty="0"/>
          </a:p>
          <a:p>
            <a:r>
              <a:rPr lang="en-US" b="1" dirty="0"/>
              <a:t>Abstract </a:t>
            </a:r>
          </a:p>
          <a:p>
            <a:r>
              <a:rPr lang="en-US" dirty="0"/>
              <a:t>Eosinophilic gastrointestinal diseases (EGIDs) are chronic inflammatory diseases driven by eosinophil-predominant pathologic infiltration in the gastrointestinal tract. The nomenclature system divides EGIDs into eosinophilic esophagitis (</a:t>
            </a:r>
            <a:r>
              <a:rPr lang="en-US" dirty="0" err="1"/>
              <a:t>EoE</a:t>
            </a:r>
            <a:r>
              <a:rPr lang="en-US" dirty="0"/>
              <a:t>) and non-</a:t>
            </a:r>
            <a:r>
              <a:rPr lang="en-US" dirty="0" err="1"/>
              <a:t>EoE</a:t>
            </a:r>
            <a:r>
              <a:rPr lang="en-US" dirty="0"/>
              <a:t> EGIDs based on whether the inflammation is restricted to the esophagus or involves other gastrointestinal segments. EGIDs are rapidly becoming a focus in gastroenterology due to a continuous increase in incidence and prevalence rates during the past 30 years and no plateau observed to date, particularly for </a:t>
            </a:r>
            <a:r>
              <a:rPr lang="en-US" dirty="0" err="1"/>
              <a:t>EoE</a:t>
            </a:r>
            <a:r>
              <a:rPr lang="en-US" dirty="0"/>
              <a:t>. The evolving epidemiology of EGIDs has been associated with numerous early life and environmental risk factors. The understanding of the natural history of EGIDs has also matured in recent years, with identification of a progression from inflammation to </a:t>
            </a:r>
            <a:r>
              <a:rPr lang="en-US" dirty="0" err="1"/>
              <a:t>remodelling</a:t>
            </a:r>
            <a:r>
              <a:rPr lang="en-US" dirty="0"/>
              <a:t> with fibrosis in </a:t>
            </a:r>
            <a:r>
              <a:rPr lang="en-US" dirty="0" err="1"/>
              <a:t>EoE</a:t>
            </a:r>
            <a:r>
              <a:rPr lang="en-US" dirty="0"/>
              <a:t> and recognition of mucosal, muscle layer, and serosal involvement with a continuous, progressive, or relapsing/remitting course in non-</a:t>
            </a:r>
            <a:r>
              <a:rPr lang="en-US" dirty="0" err="1"/>
              <a:t>EoE</a:t>
            </a:r>
            <a:r>
              <a:rPr lang="en-US" dirty="0"/>
              <a:t> EGIDs. The landscape of pharmacologic treatment for EGIDs has also expanded considerably. Proton pump inhibitors, swallowed topical corticosteroids, elimination diets, and dupilumab are currently recommended for </a:t>
            </a:r>
            <a:r>
              <a:rPr lang="en-US" dirty="0" err="1"/>
              <a:t>EoE</a:t>
            </a:r>
            <a:r>
              <a:rPr lang="en-US" dirty="0"/>
              <a:t>. Systemic or topical corticosteroids, elimination diets, proton pump inhibitors, and some biologic agents have shown efficacy in non-</a:t>
            </a:r>
            <a:r>
              <a:rPr lang="en-US" dirty="0" err="1"/>
              <a:t>EoE</a:t>
            </a:r>
            <a:r>
              <a:rPr lang="en-US" dirty="0"/>
              <a:t> EGIDs, mainly in observational studies, and several novel agents designed for EGIDs are under investigation. The present review discusses recent advances in the epidemiology, natural history, and risk factors of </a:t>
            </a:r>
            <a:r>
              <a:rPr lang="en-US" dirty="0" err="1"/>
              <a:t>EoE</a:t>
            </a:r>
            <a:r>
              <a:rPr lang="en-US" dirty="0"/>
              <a:t> and non-</a:t>
            </a:r>
            <a:r>
              <a:rPr lang="en-US" dirty="0" err="1"/>
              <a:t>EoE</a:t>
            </a:r>
            <a:r>
              <a:rPr lang="en-US" dirty="0"/>
              <a:t> EGIDs. The review also presents an update of treatment strategies according to the latest clinical guidelines and provides an overview of knowledge gaps to inform future research directions. </a:t>
            </a:r>
          </a:p>
          <a:p>
            <a:r>
              <a:rPr lang="en-US" b="1" dirty="0"/>
              <a:t>Keywords: </a:t>
            </a:r>
            <a:r>
              <a:rPr lang="en-US" dirty="0"/>
              <a:t>Colitis; Eosinophilic; Eosinophilic Enteritis; Eosinophilic Esophagitis; Eosinophilic Gastritis; Eosinophilic Gastroenteritis; Incidence, Prevalence, Therapy. </a:t>
            </a:r>
          </a:p>
          <a:p>
            <a:pPr eaLnBrk="1" hangingPunct="1"/>
            <a:endParaRPr lang="it-IT" altLang="it-IT" dirty="0"/>
          </a:p>
        </p:txBody>
      </p:sp>
    </p:spTree>
    <p:extLst>
      <p:ext uri="{BB962C8B-B14F-4D97-AF65-F5344CB8AC3E}">
        <p14:creationId xmlns:p14="http://schemas.microsoft.com/office/powerpoint/2010/main" val="4088000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err="1"/>
              <a:t>Allergy</a:t>
            </a:r>
            <a:r>
              <a:rPr lang="it-IT" dirty="0"/>
              <a:t> . 2023 Jan;78(1):192-201. </a:t>
            </a:r>
          </a:p>
          <a:p>
            <a:r>
              <a:rPr lang="it-IT" dirty="0" err="1"/>
              <a:t>doi</a:t>
            </a:r>
            <a:r>
              <a:rPr lang="it-IT" dirty="0"/>
              <a:t>: 10.1111/all.15457. </a:t>
            </a:r>
            <a:r>
              <a:rPr lang="it-IT" dirty="0" err="1"/>
              <a:t>Epub</a:t>
            </a:r>
            <a:r>
              <a:rPr lang="it-IT" dirty="0"/>
              <a:t> 2022 </a:t>
            </a:r>
            <a:r>
              <a:rPr lang="it-IT" dirty="0" err="1"/>
              <a:t>Aug</a:t>
            </a:r>
            <a:r>
              <a:rPr lang="it-IT" dirty="0"/>
              <a:t> 8. </a:t>
            </a:r>
          </a:p>
          <a:p>
            <a:r>
              <a:rPr lang="it-IT" b="1" dirty="0" err="1"/>
              <a:t>Detergent</a:t>
            </a:r>
            <a:r>
              <a:rPr lang="it-IT" b="1" dirty="0"/>
              <a:t> exposure </a:t>
            </a:r>
            <a:r>
              <a:rPr lang="it-IT" b="1" dirty="0" err="1"/>
              <a:t>induces</a:t>
            </a:r>
            <a:r>
              <a:rPr lang="it-IT" b="1" dirty="0"/>
              <a:t> </a:t>
            </a:r>
            <a:r>
              <a:rPr lang="it-IT" b="1" dirty="0" err="1"/>
              <a:t>epithelial</a:t>
            </a:r>
            <a:r>
              <a:rPr lang="it-IT" b="1" dirty="0"/>
              <a:t> </a:t>
            </a:r>
            <a:r>
              <a:rPr lang="it-IT" b="1" dirty="0" err="1"/>
              <a:t>barrier</a:t>
            </a:r>
            <a:r>
              <a:rPr lang="it-IT" b="1" dirty="0"/>
              <a:t> </a:t>
            </a:r>
            <a:r>
              <a:rPr lang="it-IT" b="1" dirty="0" err="1"/>
              <a:t>dysfunction</a:t>
            </a:r>
            <a:r>
              <a:rPr lang="it-IT" b="1" dirty="0"/>
              <a:t> and </a:t>
            </a:r>
            <a:r>
              <a:rPr lang="it-IT" b="1" dirty="0" err="1"/>
              <a:t>eosinophilic</a:t>
            </a:r>
            <a:r>
              <a:rPr lang="it-IT" b="1" dirty="0"/>
              <a:t> </a:t>
            </a:r>
            <a:r>
              <a:rPr lang="it-IT" b="1" dirty="0" err="1"/>
              <a:t>inflammation</a:t>
            </a:r>
            <a:r>
              <a:rPr lang="it-IT" b="1" dirty="0"/>
              <a:t> in the </a:t>
            </a:r>
            <a:r>
              <a:rPr lang="it-IT" b="1" dirty="0" err="1"/>
              <a:t>esophagus</a:t>
            </a:r>
            <a:r>
              <a:rPr lang="it-IT" b="1" dirty="0"/>
              <a:t> </a:t>
            </a:r>
          </a:p>
          <a:p>
            <a:r>
              <a:rPr lang="it-IT" dirty="0">
                <a:hlinkClick r:id="rId3"/>
              </a:rPr>
              <a:t>Alfred D </a:t>
            </a:r>
            <a:r>
              <a:rPr lang="it-IT" dirty="0" err="1">
                <a:hlinkClick r:id="rId3"/>
              </a:rPr>
              <a:t>Doyle</a:t>
            </a:r>
            <a:r>
              <a:rPr lang="it-IT" baseline="30000" dirty="0"/>
              <a:t> </a:t>
            </a:r>
            <a:r>
              <a:rPr lang="it-IT" baseline="30000" dirty="0">
                <a:hlinkClick r:id="rId4" tooltip="Division of Allergy, Asthma, and Clinical Immunology, Mayo Clinic Arizona, Scottsdale, Arizona, USA."/>
              </a:rPr>
              <a:t> 1 </a:t>
            </a:r>
            <a:r>
              <a:rPr lang="it-IT" dirty="0"/>
              <a:t>, </a:t>
            </a:r>
            <a:r>
              <a:rPr lang="it-IT" dirty="0">
                <a:hlinkClick r:id="rId5"/>
              </a:rPr>
              <a:t>Mia Y </a:t>
            </a:r>
            <a:r>
              <a:rPr lang="it-IT" dirty="0" err="1">
                <a:hlinkClick r:id="rId5"/>
              </a:rPr>
              <a:t>Masuda</a:t>
            </a:r>
            <a:r>
              <a:rPr lang="it-IT" baseline="30000" dirty="0"/>
              <a:t> </a:t>
            </a:r>
            <a:r>
              <a:rPr lang="it-IT" baseline="30000" dirty="0">
                <a:hlinkClick r:id="rId4" tooltip="Division of Allergy, Asthma, and Clinical Immunology, Mayo Clinic Arizona, Scottsdale, Arizona, USA."/>
              </a:rPr>
              <a:t> 1 </a:t>
            </a:r>
            <a:r>
              <a:rPr lang="it-IT" dirty="0"/>
              <a:t>, </a:t>
            </a:r>
            <a:r>
              <a:rPr lang="it-IT" dirty="0">
                <a:hlinkClick r:id="rId6"/>
              </a:rPr>
              <a:t>Grace C </a:t>
            </a:r>
            <a:r>
              <a:rPr lang="it-IT" dirty="0" err="1">
                <a:hlinkClick r:id="rId6"/>
              </a:rPr>
              <a:t>Pyon</a:t>
            </a:r>
            <a:r>
              <a:rPr lang="it-IT" baseline="30000" dirty="0"/>
              <a:t> </a:t>
            </a:r>
            <a:r>
              <a:rPr lang="it-IT" baseline="30000" dirty="0">
                <a:hlinkClick r:id="rId4" tooltip="Division of Allergy, Asthma, and Clinical Immunology, Mayo Clinic Arizona, Scottsdale, Arizona, USA."/>
              </a:rPr>
              <a:t> 1 </a:t>
            </a:r>
            <a:r>
              <a:rPr lang="it-IT" dirty="0"/>
              <a:t>, </a:t>
            </a:r>
            <a:r>
              <a:rPr lang="it-IT" dirty="0" err="1">
                <a:hlinkClick r:id="rId7"/>
              </a:rPr>
              <a:t>Huijun</a:t>
            </a:r>
            <a:r>
              <a:rPr lang="it-IT" dirty="0">
                <a:hlinkClick r:id="rId7"/>
              </a:rPr>
              <a:t> </a:t>
            </a:r>
            <a:r>
              <a:rPr lang="it-IT" dirty="0" err="1">
                <a:hlinkClick r:id="rId7"/>
              </a:rPr>
              <a:t>Luo</a:t>
            </a:r>
            <a:r>
              <a:rPr lang="it-IT" baseline="30000" dirty="0"/>
              <a:t> </a:t>
            </a:r>
            <a:r>
              <a:rPr lang="it-IT" baseline="30000" dirty="0">
                <a:hlinkClick r:id="rId4" tooltip="Division of Allergy, Asthma, and Clinical Immunology, Mayo Clinic Arizona, Scottsdale, Arizona, USA."/>
              </a:rPr>
              <a:t> 1 </a:t>
            </a:r>
            <a:r>
              <a:rPr lang="it-IT" dirty="0"/>
              <a:t>, </a:t>
            </a:r>
            <a:r>
              <a:rPr lang="it-IT" dirty="0">
                <a:hlinkClick r:id="rId8"/>
              </a:rPr>
              <a:t>Arina </a:t>
            </a:r>
            <a:r>
              <a:rPr lang="it-IT" dirty="0" err="1">
                <a:hlinkClick r:id="rId8"/>
              </a:rPr>
              <a:t>Putikova</a:t>
            </a:r>
            <a:r>
              <a:rPr lang="it-IT" baseline="30000" dirty="0"/>
              <a:t> </a:t>
            </a:r>
            <a:r>
              <a:rPr lang="it-IT" baseline="30000" dirty="0">
                <a:hlinkClick r:id="rId4" tooltip="Division of Allergy, Asthma, and Clinical Immunology, Mayo Clinic Arizona, Scottsdale, Arizona, USA."/>
              </a:rPr>
              <a:t> 1 </a:t>
            </a:r>
            <a:r>
              <a:rPr lang="it-IT" dirty="0"/>
              <a:t>, </a:t>
            </a:r>
            <a:r>
              <a:rPr lang="it-IT" dirty="0">
                <a:hlinkClick r:id="rId9"/>
              </a:rPr>
              <a:t>William E </a:t>
            </a:r>
            <a:r>
              <a:rPr lang="it-IT" dirty="0" err="1">
                <a:hlinkClick r:id="rId9"/>
              </a:rPr>
              <a:t>LeSuer</a:t>
            </a:r>
            <a:r>
              <a:rPr lang="it-IT" baseline="30000" dirty="0"/>
              <a:t> </a:t>
            </a:r>
            <a:r>
              <a:rPr lang="it-IT" baseline="30000" dirty="0">
                <a:hlinkClick r:id="rId4" tooltip="Division of Allergy, Asthma, and Clinical Immunology, Mayo Clinic Arizona, Scottsdale, Arizona, USA."/>
              </a:rPr>
              <a:t> 1 </a:t>
            </a:r>
            <a:r>
              <a:rPr lang="it-IT" dirty="0"/>
              <a:t>, </a:t>
            </a:r>
            <a:r>
              <a:rPr lang="it-IT" dirty="0">
                <a:hlinkClick r:id="rId10"/>
              </a:rPr>
              <a:t>Samuel </a:t>
            </a:r>
            <a:r>
              <a:rPr lang="it-IT" dirty="0" err="1">
                <a:hlinkClick r:id="rId10"/>
              </a:rPr>
              <a:t>Flashner</a:t>
            </a:r>
            <a:r>
              <a:rPr lang="it-IT" baseline="30000" dirty="0"/>
              <a:t> </a:t>
            </a:r>
            <a:r>
              <a:rPr lang="it-IT" baseline="30000" dirty="0">
                <a:hlinkClick r:id="rId11" tooltip="Herbert Irving Comprehensive Cancer Center, Columbia University Irving Medical Center, New York, New York, USA."/>
              </a:rPr>
              <a:t> 2 </a:t>
            </a:r>
            <a:r>
              <a:rPr lang="it-IT" dirty="0"/>
              <a:t>, </a:t>
            </a:r>
            <a:r>
              <a:rPr lang="it-IT" dirty="0">
                <a:hlinkClick r:id="rId12"/>
              </a:rPr>
              <a:t>Matthew A </a:t>
            </a:r>
            <a:r>
              <a:rPr lang="it-IT" dirty="0" err="1">
                <a:hlinkClick r:id="rId12"/>
              </a:rPr>
              <a:t>Rank</a:t>
            </a:r>
            <a:r>
              <a:rPr lang="it-IT" baseline="30000" dirty="0"/>
              <a:t> </a:t>
            </a:r>
            <a:r>
              <a:rPr lang="it-IT" baseline="30000" dirty="0">
                <a:hlinkClick r:id="rId4" tooltip="Division of Allergy, Asthma, and Clinical Immunology, Mayo Clinic Arizona, Scottsdale, Arizona, USA."/>
              </a:rPr>
              <a:t> 1 </a:t>
            </a:r>
            <a:r>
              <a:rPr lang="it-IT" baseline="30000" dirty="0"/>
              <a:t> </a:t>
            </a:r>
            <a:r>
              <a:rPr lang="it-IT" baseline="30000" dirty="0">
                <a:hlinkClick r:id="rId13" tooltip="Division of Pulmonology, Section of Allergy and Immunology, Phoenix Children's Hospital, Phoenix, Arizona, USA."/>
              </a:rPr>
              <a:t> 3 </a:t>
            </a:r>
            <a:r>
              <a:rPr lang="it-IT" dirty="0"/>
              <a:t>, </a:t>
            </a:r>
            <a:r>
              <a:rPr lang="it-IT" dirty="0">
                <a:hlinkClick r:id="rId14"/>
              </a:rPr>
              <a:t>Hiroshi </a:t>
            </a:r>
            <a:r>
              <a:rPr lang="it-IT" dirty="0" err="1">
                <a:hlinkClick r:id="rId14"/>
              </a:rPr>
              <a:t>Nakagawa</a:t>
            </a:r>
            <a:r>
              <a:rPr lang="it-IT" baseline="30000" dirty="0"/>
              <a:t> </a:t>
            </a:r>
            <a:r>
              <a:rPr lang="it-IT" baseline="30000" dirty="0">
                <a:hlinkClick r:id="rId11" tooltip="Herbert Irving Comprehensive Cancer Center, Columbia University Irving Medical Center, New York, New York, USA."/>
              </a:rPr>
              <a:t> 2 </a:t>
            </a:r>
            <a:r>
              <a:rPr lang="it-IT" dirty="0"/>
              <a:t>, </a:t>
            </a:r>
            <a:r>
              <a:rPr lang="it-IT" dirty="0" err="1">
                <a:hlinkClick r:id="rId15"/>
              </a:rPr>
              <a:t>Hirohito</a:t>
            </a:r>
            <a:r>
              <a:rPr lang="it-IT" dirty="0">
                <a:hlinkClick r:id="rId15"/>
              </a:rPr>
              <a:t> Kita</a:t>
            </a:r>
            <a:r>
              <a:rPr lang="it-IT" baseline="30000" dirty="0"/>
              <a:t> </a:t>
            </a:r>
            <a:r>
              <a:rPr lang="it-IT" baseline="30000" dirty="0">
                <a:hlinkClick r:id="rId4" tooltip="Division of Allergy, Asthma, and Clinical Immunology, Mayo Clinic Arizona, Scottsdale, Arizona, USA."/>
              </a:rPr>
              <a:t> 1 </a:t>
            </a:r>
            <a:r>
              <a:rPr lang="it-IT" dirty="0"/>
              <a:t>, </a:t>
            </a:r>
            <a:r>
              <a:rPr lang="it-IT" dirty="0">
                <a:hlinkClick r:id="rId16"/>
              </a:rPr>
              <a:t>Benjamin L Wright</a:t>
            </a:r>
            <a:r>
              <a:rPr lang="it-IT" baseline="30000" dirty="0"/>
              <a:t> </a:t>
            </a:r>
            <a:r>
              <a:rPr lang="it-IT" baseline="30000" dirty="0">
                <a:hlinkClick r:id="rId4" tooltip="Division of Allergy, Asthma, and Clinical Immunology, Mayo Clinic Arizona, Scottsdale, Arizona, USA."/>
              </a:rPr>
              <a:t> 1 </a:t>
            </a:r>
            <a:r>
              <a:rPr lang="it-IT" baseline="30000" dirty="0"/>
              <a:t> </a:t>
            </a:r>
            <a:r>
              <a:rPr lang="it-IT" baseline="30000" dirty="0">
                <a:hlinkClick r:id="rId13" tooltip="Division of Pulmonology, Section of Allergy and Immunology, Phoenix Children's Hospital, Phoenix, Arizona, USA."/>
              </a:rPr>
              <a:t> 3 </a:t>
            </a:r>
            <a:endParaRPr lang="it-IT" dirty="0"/>
          </a:p>
          <a:p>
            <a:r>
              <a:rPr lang="it-IT" dirty="0" err="1"/>
              <a:t>Affiliations</a:t>
            </a:r>
            <a:r>
              <a:rPr lang="it-IT" dirty="0"/>
              <a:t> </a:t>
            </a:r>
          </a:p>
          <a:p>
            <a:r>
              <a:rPr lang="it-IT" dirty="0"/>
              <a:t>PMID: </a:t>
            </a:r>
            <a:r>
              <a:rPr lang="it-IT" b="1" dirty="0"/>
              <a:t>35899466</a:t>
            </a:r>
            <a:r>
              <a:rPr lang="it-IT" dirty="0"/>
              <a:t> </a:t>
            </a:r>
          </a:p>
          <a:p>
            <a:r>
              <a:rPr lang="it-IT" dirty="0"/>
              <a:t>PMCID: </a:t>
            </a:r>
            <a:r>
              <a:rPr lang="it-IT" dirty="0">
                <a:hlinkClick r:id="rId17"/>
              </a:rPr>
              <a:t>PMC9797443 </a:t>
            </a:r>
            <a:endParaRPr lang="it-IT" dirty="0"/>
          </a:p>
          <a:p>
            <a:r>
              <a:rPr lang="it-IT" dirty="0"/>
              <a:t>DOI: </a:t>
            </a:r>
            <a:r>
              <a:rPr lang="it-IT" dirty="0">
                <a:hlinkClick r:id="rId18"/>
              </a:rPr>
              <a:t>10.1111/all.15457 </a:t>
            </a:r>
            <a:endParaRPr lang="it-IT" dirty="0"/>
          </a:p>
          <a:p>
            <a:r>
              <a:rPr lang="it-IT" b="1" dirty="0"/>
              <a:t>Abstract </a:t>
            </a:r>
          </a:p>
          <a:p>
            <a:r>
              <a:rPr lang="it-IT" b="1" dirty="0"/>
              <a:t>Background: </a:t>
            </a:r>
            <a:r>
              <a:rPr lang="it-IT" dirty="0" err="1"/>
              <a:t>Eosinophilic</a:t>
            </a:r>
            <a:r>
              <a:rPr lang="it-IT" dirty="0"/>
              <a:t> </a:t>
            </a:r>
            <a:r>
              <a:rPr lang="it-IT" dirty="0" err="1"/>
              <a:t>esophagitis</a:t>
            </a:r>
            <a:r>
              <a:rPr lang="it-IT" dirty="0"/>
              <a:t> (</a:t>
            </a:r>
            <a:r>
              <a:rPr lang="it-IT" dirty="0" err="1"/>
              <a:t>EoE</a:t>
            </a:r>
            <a:r>
              <a:rPr lang="it-IT" dirty="0"/>
              <a:t>) </a:t>
            </a:r>
            <a:r>
              <a:rPr lang="it-IT" dirty="0" err="1"/>
              <a:t>is</a:t>
            </a:r>
            <a:r>
              <a:rPr lang="it-IT" dirty="0"/>
              <a:t> a </a:t>
            </a:r>
            <a:r>
              <a:rPr lang="it-IT" dirty="0" err="1"/>
              <a:t>chronic</a:t>
            </a:r>
            <a:r>
              <a:rPr lang="it-IT" dirty="0"/>
              <a:t> </a:t>
            </a:r>
            <a:r>
              <a:rPr lang="it-IT" dirty="0" err="1"/>
              <a:t>allergic</a:t>
            </a:r>
            <a:r>
              <a:rPr lang="it-IT" dirty="0"/>
              <a:t> disease </a:t>
            </a:r>
            <a:r>
              <a:rPr lang="it-IT" dirty="0" err="1"/>
              <a:t>associated</a:t>
            </a:r>
            <a:r>
              <a:rPr lang="it-IT" dirty="0"/>
              <a:t> with </a:t>
            </a:r>
            <a:r>
              <a:rPr lang="it-IT" dirty="0" err="1"/>
              <a:t>type</a:t>
            </a:r>
            <a:r>
              <a:rPr lang="it-IT" dirty="0"/>
              <a:t> 2 </a:t>
            </a:r>
            <a:r>
              <a:rPr lang="it-IT" dirty="0" err="1"/>
              <a:t>inflammation</a:t>
            </a:r>
            <a:r>
              <a:rPr lang="it-IT" dirty="0"/>
              <a:t> and </a:t>
            </a:r>
            <a:r>
              <a:rPr lang="it-IT" dirty="0" err="1"/>
              <a:t>epithelial</a:t>
            </a:r>
            <a:r>
              <a:rPr lang="it-IT" dirty="0"/>
              <a:t> </a:t>
            </a:r>
            <a:r>
              <a:rPr lang="it-IT" dirty="0" err="1"/>
              <a:t>barrier</a:t>
            </a:r>
            <a:r>
              <a:rPr lang="it-IT" dirty="0"/>
              <a:t> </a:t>
            </a:r>
            <a:r>
              <a:rPr lang="it-IT" dirty="0" err="1"/>
              <a:t>dysfunction</a:t>
            </a:r>
            <a:r>
              <a:rPr lang="it-IT" dirty="0"/>
              <a:t>. The </a:t>
            </a:r>
            <a:r>
              <a:rPr lang="it-IT" dirty="0" err="1"/>
              <a:t>etiology</a:t>
            </a:r>
            <a:r>
              <a:rPr lang="it-IT" dirty="0"/>
              <a:t> </a:t>
            </a:r>
            <a:r>
              <a:rPr lang="it-IT" dirty="0" err="1"/>
              <a:t>is</a:t>
            </a:r>
            <a:r>
              <a:rPr lang="it-IT" dirty="0"/>
              <a:t> </a:t>
            </a:r>
            <a:r>
              <a:rPr lang="it-IT" dirty="0" err="1"/>
              <a:t>unknown</a:t>
            </a:r>
            <a:r>
              <a:rPr lang="it-IT" dirty="0"/>
              <a:t>, </a:t>
            </a:r>
            <a:r>
              <a:rPr lang="it-IT" dirty="0" err="1"/>
              <a:t>however</a:t>
            </a:r>
            <a:r>
              <a:rPr lang="it-IT" dirty="0"/>
              <a:t>, </a:t>
            </a:r>
            <a:r>
              <a:rPr lang="it-IT" dirty="0" err="1"/>
              <a:t>genetic</a:t>
            </a:r>
            <a:r>
              <a:rPr lang="it-IT" dirty="0"/>
              <a:t> </a:t>
            </a:r>
            <a:r>
              <a:rPr lang="it-IT" dirty="0" err="1"/>
              <a:t>heritability</a:t>
            </a:r>
            <a:r>
              <a:rPr lang="it-IT" dirty="0"/>
              <a:t> studies </a:t>
            </a:r>
            <a:r>
              <a:rPr lang="it-IT" dirty="0" err="1"/>
              <a:t>suggest</a:t>
            </a:r>
            <a:r>
              <a:rPr lang="it-IT" dirty="0"/>
              <a:t> environmental factors play a </a:t>
            </a:r>
            <a:r>
              <a:rPr lang="it-IT" dirty="0" err="1"/>
              <a:t>key</a:t>
            </a:r>
            <a:r>
              <a:rPr lang="it-IT" dirty="0"/>
              <a:t> </a:t>
            </a:r>
            <a:r>
              <a:rPr lang="it-IT" dirty="0" err="1"/>
              <a:t>role</a:t>
            </a:r>
            <a:r>
              <a:rPr lang="it-IT" dirty="0"/>
              <a:t> in </a:t>
            </a:r>
            <a:r>
              <a:rPr lang="it-IT" dirty="0" err="1"/>
              <a:t>pathogenesis</a:t>
            </a:r>
            <a:r>
              <a:rPr lang="it-IT" dirty="0"/>
              <a:t>. </a:t>
            </a:r>
            <a:r>
              <a:rPr lang="it-IT" dirty="0" err="1"/>
              <a:t>Detergents</a:t>
            </a:r>
            <a:r>
              <a:rPr lang="it-IT" dirty="0"/>
              <a:t>, </a:t>
            </a:r>
            <a:r>
              <a:rPr lang="it-IT" dirty="0" err="1"/>
              <a:t>such</a:t>
            </a:r>
            <a:r>
              <a:rPr lang="it-IT" dirty="0"/>
              <a:t> </a:t>
            </a:r>
            <a:r>
              <a:rPr lang="it-IT" dirty="0" err="1"/>
              <a:t>as</a:t>
            </a:r>
            <a:r>
              <a:rPr lang="it-IT" dirty="0"/>
              <a:t> </a:t>
            </a:r>
            <a:r>
              <a:rPr lang="it-IT" dirty="0" err="1"/>
              <a:t>sodium</a:t>
            </a:r>
            <a:r>
              <a:rPr lang="it-IT" dirty="0"/>
              <a:t> </a:t>
            </a:r>
            <a:r>
              <a:rPr lang="it-IT" dirty="0" err="1"/>
              <a:t>dodecyl</a:t>
            </a:r>
            <a:r>
              <a:rPr lang="it-IT" dirty="0"/>
              <a:t> </a:t>
            </a:r>
            <a:r>
              <a:rPr lang="it-IT" dirty="0" err="1"/>
              <a:t>sulfate</a:t>
            </a:r>
            <a:r>
              <a:rPr lang="it-IT" dirty="0"/>
              <a:t> (SDS), are common </a:t>
            </a:r>
            <a:r>
              <a:rPr lang="it-IT" dirty="0" err="1"/>
              <a:t>ingredients</a:t>
            </a:r>
            <a:r>
              <a:rPr lang="it-IT" dirty="0"/>
              <a:t> in </a:t>
            </a:r>
            <a:r>
              <a:rPr lang="it-IT" dirty="0" err="1"/>
              <a:t>household</a:t>
            </a:r>
            <a:r>
              <a:rPr lang="it-IT" dirty="0"/>
              <a:t> products </a:t>
            </a:r>
            <a:r>
              <a:rPr lang="it-IT" dirty="0" err="1"/>
              <a:t>such</a:t>
            </a:r>
            <a:r>
              <a:rPr lang="it-IT" dirty="0"/>
              <a:t> </a:t>
            </a:r>
            <a:r>
              <a:rPr lang="it-IT" dirty="0" err="1"/>
              <a:t>as</a:t>
            </a:r>
            <a:r>
              <a:rPr lang="it-IT" dirty="0"/>
              <a:t> </a:t>
            </a:r>
            <a:r>
              <a:rPr lang="it-IT" dirty="0" err="1"/>
              <a:t>dish</a:t>
            </a:r>
            <a:r>
              <a:rPr lang="it-IT" dirty="0"/>
              <a:t> soap and </a:t>
            </a:r>
            <a:r>
              <a:rPr lang="it-IT" dirty="0" err="1"/>
              <a:t>toothpaste</a:t>
            </a:r>
            <a:r>
              <a:rPr lang="it-IT" dirty="0"/>
              <a:t>. </a:t>
            </a:r>
            <a:r>
              <a:rPr lang="it-IT" dirty="0" err="1"/>
              <a:t>We</a:t>
            </a:r>
            <a:r>
              <a:rPr lang="it-IT" dirty="0"/>
              <a:t> </a:t>
            </a:r>
            <a:r>
              <a:rPr lang="it-IT" dirty="0" err="1"/>
              <a:t>hypothesized</a:t>
            </a:r>
            <a:r>
              <a:rPr lang="it-IT" dirty="0"/>
              <a:t> </a:t>
            </a:r>
            <a:r>
              <a:rPr lang="it-IT" dirty="0" err="1"/>
              <a:t>detergent</a:t>
            </a:r>
            <a:r>
              <a:rPr lang="it-IT" dirty="0"/>
              <a:t> exposure </a:t>
            </a:r>
            <a:r>
              <a:rPr lang="it-IT" dirty="0" err="1"/>
              <a:t>decreases</a:t>
            </a:r>
            <a:r>
              <a:rPr lang="it-IT" dirty="0"/>
              <a:t> </a:t>
            </a:r>
            <a:r>
              <a:rPr lang="it-IT" dirty="0" err="1"/>
              <a:t>epithelial</a:t>
            </a:r>
            <a:r>
              <a:rPr lang="it-IT" dirty="0"/>
              <a:t> </a:t>
            </a:r>
            <a:r>
              <a:rPr lang="it-IT" dirty="0" err="1"/>
              <a:t>barrier</a:t>
            </a:r>
            <a:r>
              <a:rPr lang="it-IT" dirty="0"/>
              <a:t> </a:t>
            </a:r>
            <a:r>
              <a:rPr lang="it-IT" dirty="0" err="1"/>
              <a:t>function</a:t>
            </a:r>
            <a:r>
              <a:rPr lang="it-IT" dirty="0"/>
              <a:t> and </a:t>
            </a:r>
            <a:r>
              <a:rPr lang="it-IT" dirty="0" err="1"/>
              <a:t>induces</a:t>
            </a:r>
            <a:r>
              <a:rPr lang="it-IT" dirty="0"/>
              <a:t> </a:t>
            </a:r>
            <a:r>
              <a:rPr lang="it-IT" dirty="0" err="1"/>
              <a:t>esophageal</a:t>
            </a:r>
            <a:r>
              <a:rPr lang="it-IT" dirty="0"/>
              <a:t> </a:t>
            </a:r>
            <a:r>
              <a:rPr lang="it-IT" dirty="0" err="1"/>
              <a:t>inflammation</a:t>
            </a:r>
            <a:r>
              <a:rPr lang="it-IT" dirty="0"/>
              <a:t>. </a:t>
            </a:r>
          </a:p>
          <a:p>
            <a:r>
              <a:rPr lang="it-IT" b="1" dirty="0"/>
              <a:t>Methods: </a:t>
            </a:r>
            <a:r>
              <a:rPr lang="it-IT" dirty="0" err="1"/>
              <a:t>Immortalized</a:t>
            </a:r>
            <a:r>
              <a:rPr lang="it-IT" dirty="0"/>
              <a:t> </a:t>
            </a:r>
            <a:r>
              <a:rPr lang="it-IT" dirty="0" err="1"/>
              <a:t>esophageal</a:t>
            </a:r>
            <a:r>
              <a:rPr lang="it-IT" dirty="0"/>
              <a:t> </a:t>
            </a:r>
            <a:r>
              <a:rPr lang="it-IT" dirty="0" err="1"/>
              <a:t>epithelial</a:t>
            </a:r>
            <a:r>
              <a:rPr lang="it-IT" dirty="0"/>
              <a:t> </a:t>
            </a:r>
            <a:r>
              <a:rPr lang="it-IT" dirty="0" err="1"/>
              <a:t>cells</a:t>
            </a:r>
            <a:r>
              <a:rPr lang="it-IT" dirty="0"/>
              <a:t> (EPC2) </a:t>
            </a:r>
            <a:r>
              <a:rPr lang="it-IT" dirty="0" err="1"/>
              <a:t>were</a:t>
            </a:r>
            <a:r>
              <a:rPr lang="it-IT" dirty="0"/>
              <a:t> </a:t>
            </a:r>
            <a:r>
              <a:rPr lang="it-IT" dirty="0" err="1"/>
              <a:t>cultured</a:t>
            </a:r>
            <a:r>
              <a:rPr lang="it-IT" dirty="0"/>
              <a:t> in air-</a:t>
            </a:r>
            <a:r>
              <a:rPr lang="it-IT" dirty="0" err="1"/>
              <a:t>liquid</a:t>
            </a:r>
            <a:r>
              <a:rPr lang="it-IT" dirty="0"/>
              <a:t> </a:t>
            </a:r>
            <a:r>
              <a:rPr lang="it-IT" dirty="0" err="1"/>
              <a:t>interface</a:t>
            </a:r>
            <a:r>
              <a:rPr lang="it-IT" dirty="0"/>
              <a:t> (ALI) and </a:t>
            </a:r>
            <a:r>
              <a:rPr lang="it-IT" dirty="0" err="1"/>
              <a:t>exposed</a:t>
            </a:r>
            <a:r>
              <a:rPr lang="it-IT" dirty="0"/>
              <a:t> to SDS. </a:t>
            </a:r>
            <a:r>
              <a:rPr lang="it-IT" dirty="0" err="1"/>
              <a:t>Barrier</a:t>
            </a:r>
            <a:r>
              <a:rPr lang="it-IT" dirty="0"/>
              <a:t> </a:t>
            </a:r>
            <a:r>
              <a:rPr lang="it-IT" dirty="0" err="1"/>
              <a:t>function</a:t>
            </a:r>
            <a:r>
              <a:rPr lang="it-IT" dirty="0"/>
              <a:t>/activity </a:t>
            </a:r>
            <a:r>
              <a:rPr lang="it-IT" dirty="0" err="1"/>
              <a:t>was</a:t>
            </a:r>
            <a:r>
              <a:rPr lang="it-IT" dirty="0"/>
              <a:t> </a:t>
            </a:r>
            <a:r>
              <a:rPr lang="it-IT" dirty="0" err="1"/>
              <a:t>assessed</a:t>
            </a:r>
            <a:r>
              <a:rPr lang="it-IT" dirty="0"/>
              <a:t> by </a:t>
            </a:r>
            <a:r>
              <a:rPr lang="it-IT" dirty="0" err="1"/>
              <a:t>transepithelial</a:t>
            </a:r>
            <a:r>
              <a:rPr lang="it-IT" dirty="0"/>
              <a:t> </a:t>
            </a:r>
            <a:r>
              <a:rPr lang="it-IT" dirty="0" err="1"/>
              <a:t>electrical</a:t>
            </a:r>
            <a:r>
              <a:rPr lang="it-IT" dirty="0"/>
              <a:t> </a:t>
            </a:r>
            <a:r>
              <a:rPr lang="it-IT" dirty="0" err="1"/>
              <a:t>resistance</a:t>
            </a:r>
            <a:r>
              <a:rPr lang="it-IT" dirty="0"/>
              <a:t> (TEER), FITC-</a:t>
            </a:r>
            <a:r>
              <a:rPr lang="it-IT" dirty="0" err="1"/>
              <a:t>dextran</a:t>
            </a:r>
            <a:r>
              <a:rPr lang="it-IT" dirty="0"/>
              <a:t> </a:t>
            </a:r>
            <a:r>
              <a:rPr lang="it-IT" dirty="0" err="1"/>
              <a:t>flux</a:t>
            </a:r>
            <a:r>
              <a:rPr lang="it-IT" dirty="0"/>
              <a:t>, and RT-PCR. </a:t>
            </a:r>
            <a:r>
              <a:rPr lang="it-IT" dirty="0" err="1"/>
              <a:t>Additionally</a:t>
            </a:r>
            <a:r>
              <a:rPr lang="it-IT" dirty="0"/>
              <a:t>, SDS-</a:t>
            </a:r>
            <a:r>
              <a:rPr lang="it-IT" dirty="0" err="1"/>
              <a:t>treated</a:t>
            </a:r>
            <a:r>
              <a:rPr lang="it-IT" dirty="0"/>
              <a:t> mouse </a:t>
            </a:r>
            <a:r>
              <a:rPr lang="it-IT" dirty="0" err="1"/>
              <a:t>esophageal</a:t>
            </a:r>
            <a:r>
              <a:rPr lang="it-IT" dirty="0"/>
              <a:t> </a:t>
            </a:r>
            <a:r>
              <a:rPr lang="it-IT" dirty="0" err="1"/>
              <a:t>organoids</a:t>
            </a:r>
            <a:r>
              <a:rPr lang="it-IT" dirty="0"/>
              <a:t> </a:t>
            </a:r>
            <a:r>
              <a:rPr lang="it-IT" dirty="0" err="1"/>
              <a:t>were</a:t>
            </a:r>
            <a:r>
              <a:rPr lang="it-IT" dirty="0"/>
              <a:t> </a:t>
            </a:r>
            <a:r>
              <a:rPr lang="it-IT" dirty="0" err="1"/>
              <a:t>evaluated</a:t>
            </a:r>
            <a:r>
              <a:rPr lang="it-IT" dirty="0"/>
              <a:t> for </a:t>
            </a:r>
            <a:r>
              <a:rPr lang="it-IT" dirty="0" err="1"/>
              <a:t>morphology</a:t>
            </a:r>
            <a:r>
              <a:rPr lang="it-IT" dirty="0"/>
              <a:t>. To investigate the effects of SDS in vivo, mice </a:t>
            </a:r>
            <a:r>
              <a:rPr lang="it-IT" dirty="0" err="1"/>
              <a:t>were</a:t>
            </a:r>
            <a:r>
              <a:rPr lang="it-IT" dirty="0"/>
              <a:t> </a:t>
            </a:r>
            <a:r>
              <a:rPr lang="it-IT" dirty="0" err="1"/>
              <a:t>treated</a:t>
            </a:r>
            <a:r>
              <a:rPr lang="it-IT" dirty="0"/>
              <a:t> with 0.5% SDS in drinking water for 14 </a:t>
            </a:r>
            <a:r>
              <a:rPr lang="it-IT" dirty="0" err="1"/>
              <a:t>days</a:t>
            </a:r>
            <a:r>
              <a:rPr lang="it-IT" dirty="0"/>
              <a:t>. </a:t>
            </a:r>
            <a:r>
              <a:rPr lang="it-IT" dirty="0" err="1"/>
              <a:t>Esophagi</a:t>
            </a:r>
            <a:r>
              <a:rPr lang="it-IT" dirty="0"/>
              <a:t> </a:t>
            </a:r>
            <a:r>
              <a:rPr lang="it-IT" dirty="0" err="1"/>
              <a:t>were</a:t>
            </a:r>
            <a:r>
              <a:rPr lang="it-IT" dirty="0"/>
              <a:t> </a:t>
            </a:r>
            <a:r>
              <a:rPr lang="it-IT" dirty="0" err="1"/>
              <a:t>assessed</a:t>
            </a:r>
            <a:r>
              <a:rPr lang="it-IT" dirty="0"/>
              <a:t> by </a:t>
            </a:r>
            <a:r>
              <a:rPr lang="it-IT" dirty="0" err="1"/>
              <a:t>gross</a:t>
            </a:r>
            <a:r>
              <a:rPr lang="it-IT" dirty="0"/>
              <a:t> </a:t>
            </a:r>
            <a:r>
              <a:rPr lang="it-IT" dirty="0" err="1"/>
              <a:t>morphology</a:t>
            </a:r>
            <a:r>
              <a:rPr lang="it-IT" dirty="0"/>
              <a:t>, </a:t>
            </a:r>
            <a:r>
              <a:rPr lang="it-IT" dirty="0" err="1"/>
              <a:t>histopathology</a:t>
            </a:r>
            <a:r>
              <a:rPr lang="it-IT" dirty="0"/>
              <a:t>, </a:t>
            </a:r>
            <a:r>
              <a:rPr lang="it-IT" dirty="0" err="1"/>
              <a:t>protein</a:t>
            </a:r>
            <a:r>
              <a:rPr lang="it-IT" dirty="0"/>
              <a:t> </a:t>
            </a:r>
            <a:r>
              <a:rPr lang="it-IT" dirty="0" err="1"/>
              <a:t>expression</a:t>
            </a:r>
            <a:r>
              <a:rPr lang="it-IT" dirty="0"/>
              <a:t>, and bulk RNA </a:t>
            </a:r>
            <a:r>
              <a:rPr lang="it-IT" dirty="0" err="1"/>
              <a:t>sequencing</a:t>
            </a:r>
            <a:r>
              <a:rPr lang="it-IT" dirty="0"/>
              <a:t>. </a:t>
            </a:r>
          </a:p>
          <a:p>
            <a:r>
              <a:rPr lang="it-IT" b="1" dirty="0"/>
              <a:t>Results: </a:t>
            </a:r>
            <a:r>
              <a:rPr lang="it-IT" dirty="0" err="1"/>
              <a:t>When</a:t>
            </a:r>
            <a:r>
              <a:rPr lang="it-IT" dirty="0"/>
              <a:t> EPC2 </a:t>
            </a:r>
            <a:r>
              <a:rPr lang="it-IT" dirty="0" err="1"/>
              <a:t>cells</a:t>
            </a:r>
            <a:r>
              <a:rPr lang="it-IT" dirty="0"/>
              <a:t> </a:t>
            </a:r>
            <a:r>
              <a:rPr lang="it-IT" dirty="0" err="1"/>
              <a:t>were</a:t>
            </a:r>
            <a:r>
              <a:rPr lang="it-IT" dirty="0"/>
              <a:t> </a:t>
            </a:r>
            <a:r>
              <a:rPr lang="it-IT" dirty="0" err="1"/>
              <a:t>exposed</a:t>
            </a:r>
            <a:r>
              <a:rPr lang="it-IT" dirty="0"/>
              <a:t> to SDS (5 </a:t>
            </a:r>
            <a:r>
              <a:rPr lang="el-GR" dirty="0"/>
              <a:t>μ</a:t>
            </a:r>
            <a:r>
              <a:rPr lang="it-IT" dirty="0"/>
              <a:t>g/ml) for 96 h, TEER </a:t>
            </a:r>
            <a:r>
              <a:rPr lang="it-IT" dirty="0" err="1"/>
              <a:t>decreased</a:t>
            </a:r>
            <a:r>
              <a:rPr lang="it-IT" dirty="0"/>
              <a:t> (p = 0.03), and FITC-</a:t>
            </a:r>
            <a:r>
              <a:rPr lang="it-IT" dirty="0" err="1"/>
              <a:t>dextran</a:t>
            </a:r>
            <a:r>
              <a:rPr lang="it-IT" dirty="0"/>
              <a:t> </a:t>
            </a:r>
            <a:r>
              <a:rPr lang="it-IT" dirty="0" err="1"/>
              <a:t>flux</a:t>
            </a:r>
            <a:r>
              <a:rPr lang="it-IT" dirty="0"/>
              <a:t> </a:t>
            </a:r>
            <a:r>
              <a:rPr lang="it-IT" dirty="0" err="1"/>
              <a:t>increased</a:t>
            </a:r>
            <a:r>
              <a:rPr lang="it-IT" dirty="0"/>
              <a:t> (p = 0.0002). </a:t>
            </a:r>
            <a:r>
              <a:rPr lang="it-IT" dirty="0" err="1"/>
              <a:t>mRNA</a:t>
            </a:r>
            <a:r>
              <a:rPr lang="it-IT" dirty="0"/>
              <a:t> </a:t>
            </a:r>
            <a:r>
              <a:rPr lang="it-IT" dirty="0" err="1"/>
              <a:t>expression</a:t>
            </a:r>
            <a:r>
              <a:rPr lang="it-IT" dirty="0"/>
              <a:t> of IL-33 </a:t>
            </a:r>
            <a:r>
              <a:rPr lang="it-IT" dirty="0" err="1"/>
              <a:t>increased</a:t>
            </a:r>
            <a:r>
              <a:rPr lang="it-IT" dirty="0"/>
              <a:t> 4.5-fold (p = 0.02) </a:t>
            </a:r>
            <a:r>
              <a:rPr lang="it-IT" dirty="0" err="1"/>
              <a:t>at</a:t>
            </a:r>
            <a:r>
              <a:rPr lang="it-IT" dirty="0"/>
              <a:t> 6 h and DSG1 </a:t>
            </a:r>
            <a:r>
              <a:rPr lang="it-IT" dirty="0" err="1"/>
              <a:t>decreased</a:t>
            </a:r>
            <a:r>
              <a:rPr lang="it-IT" dirty="0"/>
              <a:t> (p &lt; 0.0001) by 72 h. </a:t>
            </a:r>
            <a:r>
              <a:rPr lang="it-IT" dirty="0" err="1"/>
              <a:t>Disrupted</a:t>
            </a:r>
            <a:r>
              <a:rPr lang="it-IT" dirty="0"/>
              <a:t> </a:t>
            </a:r>
            <a:r>
              <a:rPr lang="it-IT" dirty="0" err="1"/>
              <a:t>epithelial</a:t>
            </a:r>
            <a:r>
              <a:rPr lang="it-IT" dirty="0"/>
              <a:t> </a:t>
            </a:r>
            <a:r>
              <a:rPr lang="it-IT" dirty="0" err="1"/>
              <a:t>integrity</a:t>
            </a:r>
            <a:r>
              <a:rPr lang="it-IT" dirty="0"/>
              <a:t> </a:t>
            </a:r>
            <a:r>
              <a:rPr lang="it-IT" dirty="0" err="1"/>
              <a:t>was</a:t>
            </a:r>
            <a:r>
              <a:rPr lang="it-IT" dirty="0"/>
              <a:t> </a:t>
            </a:r>
            <a:r>
              <a:rPr lang="it-IT" dirty="0" err="1"/>
              <a:t>noted</a:t>
            </a:r>
            <a:r>
              <a:rPr lang="it-IT" dirty="0"/>
              <a:t> in SDS-</a:t>
            </a:r>
            <a:r>
              <a:rPr lang="it-IT" dirty="0" err="1"/>
              <a:t>treated</a:t>
            </a:r>
            <a:r>
              <a:rPr lang="it-IT" dirty="0"/>
              <a:t> </a:t>
            </a:r>
            <a:r>
              <a:rPr lang="it-IT" dirty="0" err="1"/>
              <a:t>esophageal</a:t>
            </a:r>
            <a:r>
              <a:rPr lang="it-IT" dirty="0"/>
              <a:t> </a:t>
            </a:r>
            <a:r>
              <a:rPr lang="it-IT" dirty="0" err="1"/>
              <a:t>organoids</a:t>
            </a:r>
            <a:r>
              <a:rPr lang="it-IT" dirty="0"/>
              <a:t>. </a:t>
            </a:r>
            <a:r>
              <a:rPr lang="it-IT" dirty="0" err="1"/>
              <a:t>When</a:t>
            </a:r>
            <a:r>
              <a:rPr lang="it-IT" dirty="0"/>
              <a:t> mice </a:t>
            </a:r>
            <a:r>
              <a:rPr lang="it-IT" dirty="0" err="1"/>
              <a:t>were</a:t>
            </a:r>
            <a:r>
              <a:rPr lang="it-IT" dirty="0"/>
              <a:t> </a:t>
            </a:r>
            <a:r>
              <a:rPr lang="it-IT" dirty="0" err="1"/>
              <a:t>exposed</a:t>
            </a:r>
            <a:r>
              <a:rPr lang="it-IT" dirty="0"/>
              <a:t> to SDS, </a:t>
            </a:r>
            <a:r>
              <a:rPr lang="it-IT" dirty="0" err="1"/>
              <a:t>they</a:t>
            </a:r>
            <a:r>
              <a:rPr lang="it-IT" dirty="0"/>
              <a:t> </a:t>
            </a:r>
            <a:r>
              <a:rPr lang="it-IT" dirty="0" err="1"/>
              <a:t>showed</a:t>
            </a:r>
            <a:r>
              <a:rPr lang="it-IT" dirty="0"/>
              <a:t> </a:t>
            </a:r>
            <a:r>
              <a:rPr lang="it-IT" dirty="0" err="1"/>
              <a:t>increased</a:t>
            </a:r>
            <a:r>
              <a:rPr lang="it-IT" dirty="0"/>
              <a:t> </a:t>
            </a:r>
            <a:r>
              <a:rPr lang="it-IT" dirty="0" err="1"/>
              <a:t>esophageal</a:t>
            </a:r>
            <a:r>
              <a:rPr lang="it-IT" dirty="0"/>
              <a:t> </a:t>
            </a:r>
            <a:r>
              <a:rPr lang="it-IT" dirty="0" err="1"/>
              <a:t>width</a:t>
            </a:r>
            <a:r>
              <a:rPr lang="it-IT" dirty="0"/>
              <a:t>, </a:t>
            </a:r>
            <a:r>
              <a:rPr lang="it-IT" dirty="0" err="1"/>
              <a:t>chemokine</a:t>
            </a:r>
            <a:r>
              <a:rPr lang="it-IT" dirty="0"/>
              <a:t>, and </a:t>
            </a:r>
            <a:r>
              <a:rPr lang="it-IT" dirty="0" err="1"/>
              <a:t>metalloprotease</a:t>
            </a:r>
            <a:r>
              <a:rPr lang="it-IT" dirty="0"/>
              <a:t> levels. Mice </a:t>
            </a:r>
            <a:r>
              <a:rPr lang="it-IT" dirty="0" err="1"/>
              <a:t>treated</a:t>
            </a:r>
            <a:r>
              <a:rPr lang="it-IT" dirty="0"/>
              <a:t> with SDS </a:t>
            </a:r>
            <a:r>
              <a:rPr lang="it-IT" dirty="0" err="1"/>
              <a:t>also</a:t>
            </a:r>
            <a:r>
              <a:rPr lang="it-IT" dirty="0"/>
              <a:t> </a:t>
            </a:r>
            <a:r>
              <a:rPr lang="it-IT" dirty="0" err="1"/>
              <a:t>showed</a:t>
            </a:r>
            <a:r>
              <a:rPr lang="it-IT" dirty="0"/>
              <a:t> </a:t>
            </a:r>
            <a:r>
              <a:rPr lang="it-IT" dirty="0" err="1"/>
              <a:t>increased</a:t>
            </a:r>
            <a:r>
              <a:rPr lang="it-IT" dirty="0"/>
              <a:t> IL-33 </a:t>
            </a:r>
            <a:r>
              <a:rPr lang="it-IT" dirty="0" err="1"/>
              <a:t>protein</a:t>
            </a:r>
            <a:r>
              <a:rPr lang="it-IT" dirty="0"/>
              <a:t> </a:t>
            </a:r>
            <a:r>
              <a:rPr lang="it-IT" dirty="0" err="1"/>
              <a:t>expression</a:t>
            </a:r>
            <a:r>
              <a:rPr lang="it-IT" dirty="0"/>
              <a:t>, </a:t>
            </a:r>
            <a:r>
              <a:rPr lang="it-IT" dirty="0" err="1"/>
              <a:t>basal</a:t>
            </a:r>
            <a:r>
              <a:rPr lang="it-IT" dirty="0"/>
              <a:t> zone </a:t>
            </a:r>
            <a:r>
              <a:rPr lang="it-IT" dirty="0" err="1"/>
              <a:t>hyperplasia</a:t>
            </a:r>
            <a:r>
              <a:rPr lang="it-IT" dirty="0"/>
              <a:t>, CD4</a:t>
            </a:r>
            <a:r>
              <a:rPr lang="it-IT" baseline="30000" dirty="0"/>
              <a:t>+</a:t>
            </a:r>
            <a:r>
              <a:rPr lang="it-IT" dirty="0"/>
              <a:t> </a:t>
            </a:r>
            <a:r>
              <a:rPr lang="it-IT" dirty="0" err="1"/>
              <a:t>cell</a:t>
            </a:r>
            <a:r>
              <a:rPr lang="it-IT" dirty="0"/>
              <a:t> </a:t>
            </a:r>
            <a:r>
              <a:rPr lang="it-IT" dirty="0" err="1"/>
              <a:t>infiltration</a:t>
            </a:r>
            <a:r>
              <a:rPr lang="it-IT" dirty="0"/>
              <a:t>, and </a:t>
            </a:r>
            <a:r>
              <a:rPr lang="it-IT" dirty="0" err="1"/>
              <a:t>esophageal</a:t>
            </a:r>
            <a:r>
              <a:rPr lang="it-IT" dirty="0"/>
              <a:t> </a:t>
            </a:r>
            <a:r>
              <a:rPr lang="it-IT" dirty="0" err="1"/>
              <a:t>eosinophilia</a:t>
            </a:r>
            <a:r>
              <a:rPr lang="it-IT" dirty="0"/>
              <a:t>. RNA </a:t>
            </a:r>
            <a:r>
              <a:rPr lang="it-IT" dirty="0" err="1"/>
              <a:t>sequencing</a:t>
            </a:r>
            <a:r>
              <a:rPr lang="it-IT" dirty="0"/>
              <a:t> </a:t>
            </a:r>
            <a:r>
              <a:rPr lang="it-IT" dirty="0" err="1"/>
              <a:t>revealed</a:t>
            </a:r>
            <a:r>
              <a:rPr lang="it-IT" dirty="0"/>
              <a:t> </a:t>
            </a:r>
            <a:r>
              <a:rPr lang="it-IT" dirty="0" err="1"/>
              <a:t>upregulation</a:t>
            </a:r>
            <a:r>
              <a:rPr lang="it-IT" dirty="0"/>
              <a:t> of immune </a:t>
            </a:r>
            <a:r>
              <a:rPr lang="it-IT" dirty="0" err="1"/>
              <a:t>response</a:t>
            </a:r>
            <a:r>
              <a:rPr lang="it-IT" dirty="0"/>
              <a:t> pathway </a:t>
            </a:r>
            <a:r>
              <a:rPr lang="it-IT" dirty="0" err="1"/>
              <a:t>genes</a:t>
            </a:r>
            <a:r>
              <a:rPr lang="it-IT" dirty="0"/>
              <a:t>. </a:t>
            </a:r>
          </a:p>
          <a:p>
            <a:r>
              <a:rPr lang="it-IT" b="1" dirty="0" err="1"/>
              <a:t>Conclusion</a:t>
            </a:r>
            <a:r>
              <a:rPr lang="it-IT" b="1" dirty="0"/>
              <a:t>: </a:t>
            </a:r>
            <a:r>
              <a:rPr lang="it-IT" dirty="0"/>
              <a:t>Exposure to SDS </a:t>
            </a:r>
            <a:r>
              <a:rPr lang="it-IT" dirty="0" err="1"/>
              <a:t>decreases</a:t>
            </a:r>
            <a:r>
              <a:rPr lang="it-IT" dirty="0"/>
              <a:t> </a:t>
            </a:r>
            <a:r>
              <a:rPr lang="it-IT" dirty="0" err="1"/>
              <a:t>esophageal</a:t>
            </a:r>
            <a:r>
              <a:rPr lang="it-IT" dirty="0"/>
              <a:t> </a:t>
            </a:r>
            <a:r>
              <a:rPr lang="it-IT" dirty="0" err="1"/>
              <a:t>barrier</a:t>
            </a:r>
            <a:r>
              <a:rPr lang="it-IT" dirty="0"/>
              <a:t> </a:t>
            </a:r>
            <a:r>
              <a:rPr lang="it-IT" dirty="0" err="1"/>
              <a:t>integrity</a:t>
            </a:r>
            <a:r>
              <a:rPr lang="it-IT" dirty="0"/>
              <a:t>, </a:t>
            </a:r>
            <a:r>
              <a:rPr lang="it-IT" dirty="0" err="1"/>
              <a:t>stimulates</a:t>
            </a:r>
            <a:r>
              <a:rPr lang="it-IT" dirty="0"/>
              <a:t> IL-33 production, and </a:t>
            </a:r>
            <a:r>
              <a:rPr lang="it-IT" dirty="0" err="1"/>
              <a:t>promotes</a:t>
            </a:r>
            <a:r>
              <a:rPr lang="it-IT" dirty="0"/>
              <a:t> </a:t>
            </a:r>
            <a:r>
              <a:rPr lang="it-IT" dirty="0" err="1"/>
              <a:t>epithelial</a:t>
            </a:r>
            <a:r>
              <a:rPr lang="it-IT" dirty="0"/>
              <a:t> </a:t>
            </a:r>
            <a:r>
              <a:rPr lang="it-IT" dirty="0" err="1"/>
              <a:t>hyperplasia</a:t>
            </a:r>
            <a:r>
              <a:rPr lang="it-IT" dirty="0"/>
              <a:t> and </a:t>
            </a:r>
            <a:r>
              <a:rPr lang="it-IT" dirty="0" err="1"/>
              <a:t>tissue</a:t>
            </a:r>
            <a:r>
              <a:rPr lang="it-IT" dirty="0"/>
              <a:t> </a:t>
            </a:r>
            <a:r>
              <a:rPr lang="it-IT" dirty="0" err="1"/>
              <a:t>eosinophilia</a:t>
            </a:r>
            <a:r>
              <a:rPr lang="it-IT" dirty="0"/>
              <a:t>. </a:t>
            </a:r>
            <a:r>
              <a:rPr lang="it-IT" dirty="0" err="1"/>
              <a:t>Detergents</a:t>
            </a:r>
            <a:r>
              <a:rPr lang="it-IT" dirty="0"/>
              <a:t> </a:t>
            </a:r>
            <a:r>
              <a:rPr lang="it-IT" dirty="0" err="1"/>
              <a:t>may</a:t>
            </a:r>
            <a:r>
              <a:rPr lang="it-IT" dirty="0"/>
              <a:t> be a </a:t>
            </a:r>
            <a:r>
              <a:rPr lang="it-IT" dirty="0" err="1"/>
              <a:t>key</a:t>
            </a:r>
            <a:r>
              <a:rPr lang="it-IT" dirty="0"/>
              <a:t> environmental trigger in </a:t>
            </a:r>
            <a:r>
              <a:rPr lang="it-IT" dirty="0" err="1"/>
              <a:t>EoE</a:t>
            </a:r>
            <a:r>
              <a:rPr lang="it-IT" dirty="0"/>
              <a:t> </a:t>
            </a:r>
            <a:r>
              <a:rPr lang="it-IT" dirty="0" err="1"/>
              <a:t>pathogenesis</a:t>
            </a:r>
            <a:r>
              <a:rPr lang="it-IT" dirty="0"/>
              <a:t>. </a:t>
            </a:r>
          </a:p>
          <a:p>
            <a:r>
              <a:rPr lang="it-IT" b="1" dirty="0"/>
              <a:t>Keywords: </a:t>
            </a:r>
            <a:r>
              <a:rPr lang="it-IT" dirty="0"/>
              <a:t>IL-33; </a:t>
            </a:r>
            <a:r>
              <a:rPr lang="it-IT" dirty="0" err="1"/>
              <a:t>detergent</a:t>
            </a:r>
            <a:r>
              <a:rPr lang="it-IT" dirty="0"/>
              <a:t>; </a:t>
            </a:r>
            <a:r>
              <a:rPr lang="it-IT" dirty="0" err="1"/>
              <a:t>eosinophilic</a:t>
            </a:r>
            <a:r>
              <a:rPr lang="it-IT" dirty="0"/>
              <a:t> </a:t>
            </a:r>
            <a:r>
              <a:rPr lang="it-IT" dirty="0" err="1"/>
              <a:t>esophagitis</a:t>
            </a:r>
            <a:r>
              <a:rPr lang="it-IT" dirty="0"/>
              <a:t>; </a:t>
            </a:r>
            <a:r>
              <a:rPr lang="it-IT" dirty="0" err="1"/>
              <a:t>epithelium</a:t>
            </a:r>
            <a:r>
              <a:rPr lang="it-IT" dirty="0"/>
              <a:t>. </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359484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Observational</a:t>
            </a:r>
            <a:r>
              <a:rPr lang="it-IT" dirty="0"/>
              <a:t> Study</a:t>
            </a:r>
          </a:p>
          <a:p>
            <a:r>
              <a:rPr lang="it-IT" dirty="0"/>
              <a:t>J </a:t>
            </a:r>
            <a:r>
              <a:rPr lang="it-IT" dirty="0" err="1"/>
              <a:t>Allergy</a:t>
            </a:r>
            <a:r>
              <a:rPr lang="it-IT" dirty="0"/>
              <a:t> </a:t>
            </a:r>
            <a:r>
              <a:rPr lang="it-IT" dirty="0" err="1"/>
              <a:t>Clin</a:t>
            </a:r>
            <a:r>
              <a:rPr lang="it-IT" dirty="0"/>
              <a:t> </a:t>
            </a:r>
            <a:r>
              <a:rPr lang="it-IT" dirty="0" err="1"/>
              <a:t>Immunol</a:t>
            </a:r>
            <a:r>
              <a:rPr lang="it-IT" dirty="0"/>
              <a:t> </a:t>
            </a:r>
            <a:r>
              <a:rPr lang="it-IT" dirty="0" err="1"/>
              <a:t>Pract</a:t>
            </a:r>
            <a:r>
              <a:rPr lang="it-IT" dirty="0"/>
              <a:t> . 2021 May;9(5):2050-2059.e20. </a:t>
            </a:r>
          </a:p>
          <a:p>
            <a:r>
              <a:rPr lang="it-IT" dirty="0" err="1"/>
              <a:t>doi</a:t>
            </a:r>
            <a:r>
              <a:rPr lang="it-IT" dirty="0"/>
              <a:t>: 10.1016/j.jaip.2020.12.054. </a:t>
            </a:r>
            <a:r>
              <a:rPr lang="it-IT" dirty="0" err="1"/>
              <a:t>Epub</a:t>
            </a:r>
            <a:r>
              <a:rPr lang="it-IT" dirty="0"/>
              <a:t> 2021 </a:t>
            </a:r>
            <a:r>
              <a:rPr lang="it-IT" dirty="0" err="1"/>
              <a:t>Jan</a:t>
            </a:r>
            <a:r>
              <a:rPr lang="it-IT" dirty="0"/>
              <a:t> 10. </a:t>
            </a:r>
          </a:p>
          <a:p>
            <a:r>
              <a:rPr lang="it-IT" b="1" dirty="0" err="1"/>
              <a:t>Diagnostic</a:t>
            </a:r>
            <a:r>
              <a:rPr lang="it-IT" b="1" dirty="0"/>
              <a:t> Delay in </a:t>
            </a:r>
            <a:r>
              <a:rPr lang="it-IT" b="1" dirty="0" err="1"/>
              <a:t>Patients</a:t>
            </a:r>
            <a:r>
              <a:rPr lang="it-IT" b="1" dirty="0"/>
              <a:t> with </a:t>
            </a:r>
            <a:r>
              <a:rPr lang="it-IT" b="1" dirty="0" err="1"/>
              <a:t>Eosinophilic</a:t>
            </a:r>
            <a:r>
              <a:rPr lang="it-IT" b="1" dirty="0"/>
              <a:t> </a:t>
            </a:r>
            <a:r>
              <a:rPr lang="it-IT" b="1" dirty="0" err="1"/>
              <a:t>Gastritis</a:t>
            </a:r>
            <a:r>
              <a:rPr lang="it-IT" b="1" dirty="0"/>
              <a:t> and/or </a:t>
            </a:r>
            <a:r>
              <a:rPr lang="it-IT" b="1" dirty="0" err="1"/>
              <a:t>Duodenitis</a:t>
            </a:r>
            <a:r>
              <a:rPr lang="it-IT" b="1" dirty="0"/>
              <a:t>: A </a:t>
            </a:r>
            <a:r>
              <a:rPr lang="it-IT" b="1" dirty="0" err="1"/>
              <a:t>Population-Based</a:t>
            </a:r>
            <a:r>
              <a:rPr lang="it-IT" b="1" dirty="0"/>
              <a:t> Study </a:t>
            </a:r>
          </a:p>
          <a:p>
            <a:r>
              <a:rPr lang="it-IT" dirty="0">
                <a:hlinkClick r:id="rId3"/>
              </a:rPr>
              <a:t>Mirna </a:t>
            </a:r>
            <a:r>
              <a:rPr lang="it-IT" dirty="0" err="1">
                <a:hlinkClick r:id="rId3"/>
              </a:rPr>
              <a:t>Chehade</a:t>
            </a:r>
            <a:r>
              <a:rPr lang="it-IT" baseline="30000" dirty="0"/>
              <a:t> </a:t>
            </a:r>
            <a:r>
              <a:rPr lang="it-IT" baseline="30000" dirty="0">
                <a:hlinkClick r:id="rId4" tooltip="Departments of Pediatrics and Medicine, Icahn School of Medicine at Mount Sinai, New York, NY. Electronic address: mirna.chehade@mssm.edu."/>
              </a:rPr>
              <a:t> 1 </a:t>
            </a:r>
            <a:r>
              <a:rPr lang="it-IT" dirty="0"/>
              <a:t>, </a:t>
            </a:r>
            <a:r>
              <a:rPr lang="it-IT" dirty="0" err="1">
                <a:hlinkClick r:id="rId5"/>
              </a:rPr>
              <a:t>Amol</a:t>
            </a:r>
            <a:r>
              <a:rPr lang="it-IT" dirty="0">
                <a:hlinkClick r:id="rId5"/>
              </a:rPr>
              <a:t> P </a:t>
            </a:r>
            <a:r>
              <a:rPr lang="it-IT" dirty="0" err="1">
                <a:hlinkClick r:id="rId5"/>
              </a:rPr>
              <a:t>Kamboj</a:t>
            </a:r>
            <a:r>
              <a:rPr lang="it-IT" baseline="30000" dirty="0"/>
              <a:t> </a:t>
            </a:r>
            <a:r>
              <a:rPr lang="it-IT" baseline="30000" dirty="0">
                <a:hlinkClick r:id="rId6" tooltip="Allakos Inc., Redwood City, Calif."/>
              </a:rPr>
              <a:t> 2 </a:t>
            </a:r>
            <a:r>
              <a:rPr lang="it-IT" dirty="0"/>
              <a:t>, </a:t>
            </a:r>
            <a:r>
              <a:rPr lang="it-IT" dirty="0">
                <a:hlinkClick r:id="rId7"/>
              </a:rPr>
              <a:t>Dan </a:t>
            </a:r>
            <a:r>
              <a:rPr lang="it-IT" dirty="0" err="1">
                <a:hlinkClick r:id="rId7"/>
              </a:rPr>
              <a:t>Atkins</a:t>
            </a:r>
            <a:r>
              <a:rPr lang="it-IT" baseline="30000" dirty="0"/>
              <a:t> </a:t>
            </a:r>
            <a:r>
              <a:rPr lang="it-IT" baseline="30000" dirty="0">
                <a:hlinkClick r:id="rId8" tooltip="Department of Pediatrics, University of Colorado School of Medicine, Aurora, Colo."/>
              </a:rPr>
              <a:t> 3 </a:t>
            </a:r>
            <a:r>
              <a:rPr lang="it-IT" dirty="0"/>
              <a:t>, </a:t>
            </a:r>
            <a:r>
              <a:rPr lang="it-IT" dirty="0">
                <a:hlinkClick r:id="rId9"/>
              </a:rPr>
              <a:t>Lauren T </a:t>
            </a:r>
            <a:r>
              <a:rPr lang="it-IT" dirty="0" err="1">
                <a:hlinkClick r:id="rId9"/>
              </a:rPr>
              <a:t>Gehman</a:t>
            </a:r>
            <a:r>
              <a:rPr lang="it-IT" baseline="30000" dirty="0"/>
              <a:t> </a:t>
            </a:r>
            <a:r>
              <a:rPr lang="it-IT" baseline="30000" dirty="0">
                <a:hlinkClick r:id="rId6" tooltip="Allakos Inc., Redwood City, Calif."/>
              </a:rPr>
              <a:t> 2 </a:t>
            </a:r>
            <a:endParaRPr lang="it-IT" dirty="0"/>
          </a:p>
          <a:p>
            <a:r>
              <a:rPr lang="it-IT" dirty="0" err="1"/>
              <a:t>Affiliations</a:t>
            </a:r>
            <a:r>
              <a:rPr lang="it-IT" dirty="0"/>
              <a:t> </a:t>
            </a:r>
          </a:p>
          <a:p>
            <a:r>
              <a:rPr lang="it-IT" dirty="0"/>
              <a:t>PMID: </a:t>
            </a:r>
            <a:r>
              <a:rPr lang="it-IT" b="1" dirty="0"/>
              <a:t>33440255</a:t>
            </a:r>
            <a:r>
              <a:rPr lang="it-IT" dirty="0"/>
              <a:t> </a:t>
            </a:r>
          </a:p>
          <a:p>
            <a:r>
              <a:rPr lang="it-IT" dirty="0"/>
              <a:t>DOI: </a:t>
            </a:r>
            <a:r>
              <a:rPr lang="it-IT" dirty="0">
                <a:hlinkClick r:id="rId10"/>
              </a:rPr>
              <a:t>10.1016/j.jaip.2020.12.054 </a:t>
            </a:r>
            <a:endParaRPr lang="it-IT" dirty="0"/>
          </a:p>
          <a:p>
            <a:r>
              <a:rPr lang="it-IT" dirty="0"/>
              <a:t>Free article </a:t>
            </a:r>
          </a:p>
          <a:p>
            <a:r>
              <a:rPr lang="it-IT" b="1" dirty="0"/>
              <a:t>Abstract </a:t>
            </a:r>
          </a:p>
          <a:p>
            <a:r>
              <a:rPr lang="it-IT" b="1" dirty="0"/>
              <a:t>Background: </a:t>
            </a:r>
            <a:r>
              <a:rPr lang="it-IT" dirty="0" err="1"/>
              <a:t>Eosinophilic</a:t>
            </a:r>
            <a:r>
              <a:rPr lang="it-IT" dirty="0"/>
              <a:t> </a:t>
            </a:r>
            <a:r>
              <a:rPr lang="it-IT" dirty="0" err="1"/>
              <a:t>gastritis</a:t>
            </a:r>
            <a:r>
              <a:rPr lang="it-IT" dirty="0"/>
              <a:t> and/or </a:t>
            </a:r>
            <a:r>
              <a:rPr lang="it-IT" dirty="0" err="1"/>
              <a:t>eosinophilic</a:t>
            </a:r>
            <a:r>
              <a:rPr lang="it-IT" dirty="0"/>
              <a:t> </a:t>
            </a:r>
            <a:r>
              <a:rPr lang="it-IT" dirty="0" err="1"/>
              <a:t>duodenitis</a:t>
            </a:r>
            <a:r>
              <a:rPr lang="it-IT" dirty="0"/>
              <a:t> (EG/</a:t>
            </a:r>
            <a:r>
              <a:rPr lang="it-IT" dirty="0" err="1"/>
              <a:t>EoD</a:t>
            </a:r>
            <a:r>
              <a:rPr lang="it-IT" dirty="0"/>
              <a:t>) </a:t>
            </a:r>
            <a:r>
              <a:rPr lang="it-IT" dirty="0" err="1"/>
              <a:t>is</a:t>
            </a:r>
            <a:r>
              <a:rPr lang="it-IT" dirty="0"/>
              <a:t> </a:t>
            </a:r>
            <a:r>
              <a:rPr lang="it-IT" dirty="0" err="1"/>
              <a:t>characterized</a:t>
            </a:r>
            <a:r>
              <a:rPr lang="it-IT" dirty="0"/>
              <a:t> by </a:t>
            </a:r>
            <a:r>
              <a:rPr lang="it-IT" dirty="0" err="1"/>
              <a:t>persistent</a:t>
            </a:r>
            <a:r>
              <a:rPr lang="it-IT" dirty="0"/>
              <a:t> </a:t>
            </a:r>
            <a:r>
              <a:rPr lang="it-IT" dirty="0" err="1"/>
              <a:t>symptoms</a:t>
            </a:r>
            <a:r>
              <a:rPr lang="it-IT" dirty="0"/>
              <a:t> and </a:t>
            </a:r>
            <a:r>
              <a:rPr lang="it-IT" dirty="0" err="1"/>
              <a:t>elevated</a:t>
            </a:r>
            <a:r>
              <a:rPr lang="it-IT" dirty="0"/>
              <a:t> </a:t>
            </a:r>
            <a:r>
              <a:rPr lang="it-IT" dirty="0" err="1"/>
              <a:t>eosinophils</a:t>
            </a:r>
            <a:r>
              <a:rPr lang="it-IT" dirty="0"/>
              <a:t> in the </a:t>
            </a:r>
            <a:r>
              <a:rPr lang="it-IT" dirty="0" err="1"/>
              <a:t>gastrointestinal</a:t>
            </a:r>
            <a:r>
              <a:rPr lang="it-IT" dirty="0"/>
              <a:t> </a:t>
            </a:r>
            <a:r>
              <a:rPr lang="it-IT" dirty="0" err="1"/>
              <a:t>tract</a:t>
            </a:r>
            <a:r>
              <a:rPr lang="it-IT" dirty="0"/>
              <a:t>. Limited disease awareness and </a:t>
            </a:r>
            <a:r>
              <a:rPr lang="it-IT" dirty="0" err="1"/>
              <a:t>lack</a:t>
            </a:r>
            <a:r>
              <a:rPr lang="it-IT" dirty="0"/>
              <a:t> of </a:t>
            </a:r>
            <a:r>
              <a:rPr lang="it-IT" dirty="0" err="1"/>
              <a:t>diagnostic</a:t>
            </a:r>
            <a:r>
              <a:rPr lang="it-IT" dirty="0"/>
              <a:t> guidelines </a:t>
            </a:r>
            <a:r>
              <a:rPr lang="it-IT" dirty="0" err="1"/>
              <a:t>suggest</a:t>
            </a:r>
            <a:r>
              <a:rPr lang="it-IT" dirty="0"/>
              <a:t> </a:t>
            </a:r>
            <a:r>
              <a:rPr lang="it-IT" dirty="0" err="1"/>
              <a:t>that</a:t>
            </a:r>
            <a:r>
              <a:rPr lang="it-IT" dirty="0"/>
              <a:t> </a:t>
            </a:r>
            <a:r>
              <a:rPr lang="it-IT" dirty="0" err="1"/>
              <a:t>patients</a:t>
            </a:r>
            <a:r>
              <a:rPr lang="it-IT" dirty="0"/>
              <a:t> </a:t>
            </a:r>
            <a:r>
              <a:rPr lang="it-IT" dirty="0" err="1"/>
              <a:t>may</a:t>
            </a:r>
            <a:r>
              <a:rPr lang="it-IT" dirty="0"/>
              <a:t> remain </a:t>
            </a:r>
            <a:r>
              <a:rPr lang="it-IT" dirty="0" err="1"/>
              <a:t>undiagnosed</a:t>
            </a:r>
            <a:r>
              <a:rPr lang="it-IT" dirty="0"/>
              <a:t> or </a:t>
            </a:r>
            <a:r>
              <a:rPr lang="it-IT" dirty="0" err="1"/>
              <a:t>endure</a:t>
            </a:r>
            <a:r>
              <a:rPr lang="it-IT" dirty="0"/>
              <a:t> </a:t>
            </a:r>
            <a:r>
              <a:rPr lang="it-IT" dirty="0" err="1"/>
              <a:t>diagnostic</a:t>
            </a:r>
            <a:r>
              <a:rPr lang="it-IT" dirty="0"/>
              <a:t> delay. </a:t>
            </a:r>
          </a:p>
          <a:p>
            <a:r>
              <a:rPr lang="it-IT" b="1" dirty="0" err="1"/>
              <a:t>Objective</a:t>
            </a:r>
            <a:r>
              <a:rPr lang="it-IT" b="1" dirty="0"/>
              <a:t>: </a:t>
            </a:r>
            <a:r>
              <a:rPr lang="it-IT" dirty="0"/>
              <a:t>To </a:t>
            </a:r>
            <a:r>
              <a:rPr lang="it-IT" dirty="0" err="1"/>
              <a:t>characterize</a:t>
            </a:r>
            <a:r>
              <a:rPr lang="it-IT" dirty="0"/>
              <a:t> the path to </a:t>
            </a:r>
            <a:r>
              <a:rPr lang="it-IT" dirty="0" err="1"/>
              <a:t>diagnosis</a:t>
            </a:r>
            <a:r>
              <a:rPr lang="it-IT" dirty="0"/>
              <a:t> for </a:t>
            </a:r>
            <a:r>
              <a:rPr lang="it-IT" dirty="0" err="1"/>
              <a:t>patients</a:t>
            </a:r>
            <a:r>
              <a:rPr lang="it-IT" dirty="0"/>
              <a:t> with EG/</a:t>
            </a:r>
            <a:r>
              <a:rPr lang="it-IT" dirty="0" err="1"/>
              <a:t>EoD</a:t>
            </a:r>
            <a:r>
              <a:rPr lang="it-IT" dirty="0"/>
              <a:t> in a </a:t>
            </a:r>
            <a:r>
              <a:rPr lang="it-IT" dirty="0" err="1"/>
              <a:t>representative</a:t>
            </a:r>
            <a:r>
              <a:rPr lang="it-IT" dirty="0"/>
              <a:t> </a:t>
            </a:r>
            <a:r>
              <a:rPr lang="it-IT" dirty="0" err="1"/>
              <a:t>population</a:t>
            </a:r>
            <a:r>
              <a:rPr lang="it-IT" dirty="0"/>
              <a:t>. </a:t>
            </a:r>
          </a:p>
          <a:p>
            <a:r>
              <a:rPr lang="it-IT" b="1" dirty="0"/>
              <a:t>Methods: </a:t>
            </a:r>
            <a:r>
              <a:rPr lang="it-IT" dirty="0"/>
              <a:t>In </a:t>
            </a:r>
            <a:r>
              <a:rPr lang="it-IT" dirty="0" err="1"/>
              <a:t>this</a:t>
            </a:r>
            <a:r>
              <a:rPr lang="it-IT" dirty="0"/>
              <a:t> </a:t>
            </a:r>
            <a:r>
              <a:rPr lang="it-IT" dirty="0" err="1"/>
              <a:t>observational</a:t>
            </a:r>
            <a:r>
              <a:rPr lang="it-IT" dirty="0"/>
              <a:t> </a:t>
            </a:r>
            <a:r>
              <a:rPr lang="it-IT" dirty="0" err="1"/>
              <a:t>cohort</a:t>
            </a:r>
            <a:r>
              <a:rPr lang="it-IT" dirty="0"/>
              <a:t> study, 4108 </a:t>
            </a:r>
            <a:r>
              <a:rPr lang="it-IT" dirty="0" err="1"/>
              <a:t>eligible</a:t>
            </a:r>
            <a:r>
              <a:rPr lang="it-IT" dirty="0"/>
              <a:t> </a:t>
            </a:r>
            <a:r>
              <a:rPr lang="it-IT" dirty="0" err="1"/>
              <a:t>patients</a:t>
            </a:r>
            <a:r>
              <a:rPr lang="it-IT" dirty="0"/>
              <a:t> </a:t>
            </a:r>
            <a:r>
              <a:rPr lang="it-IT" dirty="0" err="1"/>
              <a:t>diagnosed</a:t>
            </a:r>
            <a:r>
              <a:rPr lang="it-IT" dirty="0"/>
              <a:t> with EG/</a:t>
            </a:r>
            <a:r>
              <a:rPr lang="it-IT" dirty="0" err="1"/>
              <a:t>EoD</a:t>
            </a:r>
            <a:r>
              <a:rPr lang="it-IT" dirty="0"/>
              <a:t> </a:t>
            </a:r>
            <a:r>
              <a:rPr lang="it-IT" dirty="0" err="1"/>
              <a:t>between</a:t>
            </a:r>
            <a:r>
              <a:rPr lang="it-IT" dirty="0"/>
              <a:t> 2008 and 2018 </a:t>
            </a:r>
            <a:r>
              <a:rPr lang="it-IT" dirty="0" err="1"/>
              <a:t>were</a:t>
            </a:r>
            <a:r>
              <a:rPr lang="it-IT" dirty="0"/>
              <a:t> </a:t>
            </a:r>
            <a:r>
              <a:rPr lang="it-IT" dirty="0" err="1"/>
              <a:t>identified</a:t>
            </a:r>
            <a:r>
              <a:rPr lang="it-IT" dirty="0"/>
              <a:t> in an </a:t>
            </a:r>
            <a:r>
              <a:rPr lang="it-IT" dirty="0" err="1"/>
              <a:t>administrative</a:t>
            </a:r>
            <a:r>
              <a:rPr lang="it-IT" dirty="0"/>
              <a:t> claims database in the </a:t>
            </a:r>
            <a:r>
              <a:rPr lang="it-IT" dirty="0" err="1"/>
              <a:t>United</a:t>
            </a:r>
            <a:r>
              <a:rPr lang="it-IT" dirty="0"/>
              <a:t> </a:t>
            </a:r>
            <a:r>
              <a:rPr lang="it-IT" dirty="0" err="1"/>
              <a:t>States</a:t>
            </a:r>
            <a:r>
              <a:rPr lang="it-IT" dirty="0"/>
              <a:t>. Patient </a:t>
            </a:r>
            <a:r>
              <a:rPr lang="it-IT" dirty="0" err="1"/>
              <a:t>medical</a:t>
            </a:r>
            <a:r>
              <a:rPr lang="it-IT" dirty="0"/>
              <a:t> claim history </a:t>
            </a:r>
            <a:r>
              <a:rPr lang="it-IT" dirty="0" err="1"/>
              <a:t>was</a:t>
            </a:r>
            <a:r>
              <a:rPr lang="it-IT" dirty="0"/>
              <a:t> </a:t>
            </a:r>
            <a:r>
              <a:rPr lang="it-IT" dirty="0" err="1"/>
              <a:t>analyzed</a:t>
            </a:r>
            <a:r>
              <a:rPr lang="it-IT" dirty="0"/>
              <a:t> to </a:t>
            </a:r>
            <a:r>
              <a:rPr lang="it-IT" dirty="0" err="1"/>
              <a:t>describe</a:t>
            </a:r>
            <a:r>
              <a:rPr lang="it-IT" dirty="0"/>
              <a:t> </a:t>
            </a:r>
            <a:r>
              <a:rPr lang="it-IT" dirty="0" err="1"/>
              <a:t>events</a:t>
            </a:r>
            <a:r>
              <a:rPr lang="it-IT" dirty="0"/>
              <a:t> </a:t>
            </a:r>
            <a:r>
              <a:rPr lang="it-IT" dirty="0" err="1"/>
              <a:t>related</a:t>
            </a:r>
            <a:r>
              <a:rPr lang="it-IT" dirty="0"/>
              <a:t> to </a:t>
            </a:r>
            <a:r>
              <a:rPr lang="it-IT" dirty="0" err="1"/>
              <a:t>diagnosis</a:t>
            </a:r>
            <a:r>
              <a:rPr lang="it-IT" dirty="0"/>
              <a:t>. </a:t>
            </a:r>
          </a:p>
          <a:p>
            <a:r>
              <a:rPr lang="it-IT" b="1" dirty="0"/>
              <a:t>Results: </a:t>
            </a:r>
            <a:r>
              <a:rPr lang="it-IT" dirty="0" err="1"/>
              <a:t>Mean</a:t>
            </a:r>
            <a:r>
              <a:rPr lang="it-IT" dirty="0"/>
              <a:t> </a:t>
            </a:r>
            <a:r>
              <a:rPr lang="it-IT" dirty="0" err="1"/>
              <a:t>year</a:t>
            </a:r>
            <a:r>
              <a:rPr lang="it-IT" dirty="0"/>
              <a:t> from </a:t>
            </a:r>
            <a:r>
              <a:rPr lang="it-IT" dirty="0" err="1"/>
              <a:t>symptom</a:t>
            </a:r>
            <a:r>
              <a:rPr lang="it-IT" dirty="0"/>
              <a:t> presentation to </a:t>
            </a:r>
            <a:r>
              <a:rPr lang="it-IT" dirty="0" err="1"/>
              <a:t>diagnosis</a:t>
            </a:r>
            <a:r>
              <a:rPr lang="it-IT" dirty="0"/>
              <a:t> of EG/</a:t>
            </a:r>
            <a:r>
              <a:rPr lang="it-IT" dirty="0" err="1"/>
              <a:t>EoD</a:t>
            </a:r>
            <a:r>
              <a:rPr lang="it-IT" dirty="0"/>
              <a:t> </a:t>
            </a:r>
            <a:r>
              <a:rPr lang="it-IT" dirty="0" err="1"/>
              <a:t>was</a:t>
            </a:r>
            <a:r>
              <a:rPr lang="it-IT" dirty="0"/>
              <a:t> 3.6; factors </a:t>
            </a:r>
            <a:r>
              <a:rPr lang="it-IT" dirty="0" err="1"/>
              <a:t>contributing</a:t>
            </a:r>
            <a:r>
              <a:rPr lang="it-IT" dirty="0"/>
              <a:t> to </a:t>
            </a:r>
            <a:r>
              <a:rPr lang="it-IT" dirty="0" err="1"/>
              <a:t>diagnostic</a:t>
            </a:r>
            <a:r>
              <a:rPr lang="it-IT" dirty="0"/>
              <a:t> delay </a:t>
            </a:r>
            <a:r>
              <a:rPr lang="it-IT" dirty="0" err="1"/>
              <a:t>included</a:t>
            </a:r>
            <a:r>
              <a:rPr lang="it-IT" dirty="0"/>
              <a:t> </a:t>
            </a:r>
            <a:r>
              <a:rPr lang="it-IT" dirty="0" err="1"/>
              <a:t>delayed</a:t>
            </a:r>
            <a:r>
              <a:rPr lang="it-IT" dirty="0"/>
              <a:t> </a:t>
            </a:r>
            <a:r>
              <a:rPr lang="it-IT" dirty="0" err="1"/>
              <a:t>gastroenterologist</a:t>
            </a:r>
            <a:r>
              <a:rPr lang="it-IT" dirty="0"/>
              <a:t> </a:t>
            </a:r>
            <a:r>
              <a:rPr lang="it-IT" dirty="0" err="1"/>
              <a:t>referral</a:t>
            </a:r>
            <a:r>
              <a:rPr lang="it-IT" dirty="0"/>
              <a:t>, </a:t>
            </a:r>
            <a:r>
              <a:rPr lang="it-IT" dirty="0" err="1"/>
              <a:t>delayed</a:t>
            </a:r>
            <a:r>
              <a:rPr lang="it-IT" dirty="0"/>
              <a:t> </a:t>
            </a:r>
            <a:r>
              <a:rPr lang="it-IT" dirty="0" err="1"/>
              <a:t>esophagogastroduodenoscopy</a:t>
            </a:r>
            <a:r>
              <a:rPr lang="it-IT" dirty="0"/>
              <a:t> (EGD), and </a:t>
            </a:r>
            <a:r>
              <a:rPr lang="it-IT" dirty="0" err="1"/>
              <a:t>lack</a:t>
            </a:r>
            <a:r>
              <a:rPr lang="it-IT" dirty="0"/>
              <a:t> of </a:t>
            </a:r>
            <a:r>
              <a:rPr lang="it-IT" dirty="0" err="1"/>
              <a:t>biopsy</a:t>
            </a:r>
            <a:r>
              <a:rPr lang="it-IT" dirty="0"/>
              <a:t> collection and/or </a:t>
            </a:r>
            <a:r>
              <a:rPr lang="it-IT" dirty="0" err="1"/>
              <a:t>histopathologic</a:t>
            </a:r>
            <a:r>
              <a:rPr lang="it-IT" dirty="0"/>
              <a:t> evaluation. </a:t>
            </a:r>
            <a:r>
              <a:rPr lang="it-IT" b="1" dirty="0" err="1"/>
              <a:t>Missed</a:t>
            </a:r>
            <a:r>
              <a:rPr lang="it-IT" b="1" dirty="0"/>
              <a:t> </a:t>
            </a:r>
            <a:r>
              <a:rPr lang="it-IT" b="1" dirty="0" err="1"/>
              <a:t>diagnosis</a:t>
            </a:r>
            <a:r>
              <a:rPr lang="it-IT" b="1" dirty="0"/>
              <a:t> on </a:t>
            </a:r>
            <a:r>
              <a:rPr lang="it-IT" b="1" dirty="0" err="1"/>
              <a:t>index</a:t>
            </a:r>
            <a:r>
              <a:rPr lang="it-IT" b="1" dirty="0"/>
              <a:t> EGD </a:t>
            </a:r>
            <a:r>
              <a:rPr lang="it-IT" b="1" dirty="0" err="1"/>
              <a:t>occurred</a:t>
            </a:r>
            <a:r>
              <a:rPr lang="it-IT" b="1" dirty="0"/>
              <a:t> in 38.2% of </a:t>
            </a:r>
            <a:r>
              <a:rPr lang="it-IT" b="1" dirty="0" err="1"/>
              <a:t>patients</a:t>
            </a:r>
            <a:r>
              <a:rPr lang="it-IT" b="1" dirty="0"/>
              <a:t>, </a:t>
            </a:r>
            <a:r>
              <a:rPr lang="it-IT" b="1" dirty="0" err="1"/>
              <a:t>resulting</a:t>
            </a:r>
            <a:r>
              <a:rPr lang="it-IT" b="1" dirty="0"/>
              <a:t> in a </a:t>
            </a:r>
            <a:r>
              <a:rPr lang="it-IT" b="1" dirty="0" err="1"/>
              <a:t>mean</a:t>
            </a:r>
            <a:r>
              <a:rPr lang="it-IT" b="1" dirty="0"/>
              <a:t> </a:t>
            </a:r>
            <a:r>
              <a:rPr lang="it-IT" b="1" dirty="0" err="1"/>
              <a:t>increase</a:t>
            </a:r>
            <a:r>
              <a:rPr lang="it-IT" b="1" dirty="0"/>
              <a:t> of 1.6 </a:t>
            </a:r>
            <a:r>
              <a:rPr lang="it-IT" b="1" dirty="0" err="1"/>
              <a:t>years</a:t>
            </a:r>
            <a:r>
              <a:rPr lang="it-IT" b="1" dirty="0"/>
              <a:t> in time to </a:t>
            </a:r>
            <a:r>
              <a:rPr lang="it-IT" b="1" dirty="0" err="1"/>
              <a:t>diagnosis</a:t>
            </a:r>
            <a:r>
              <a:rPr lang="it-IT" b="1" dirty="0"/>
              <a:t> versus </a:t>
            </a:r>
            <a:r>
              <a:rPr lang="it-IT" b="1" dirty="0" err="1"/>
              <a:t>patients</a:t>
            </a:r>
            <a:r>
              <a:rPr lang="it-IT" b="1" dirty="0"/>
              <a:t> </a:t>
            </a:r>
            <a:r>
              <a:rPr lang="it-IT" b="1" dirty="0" err="1"/>
              <a:t>diagnosed</a:t>
            </a:r>
            <a:r>
              <a:rPr lang="it-IT" b="1" dirty="0"/>
              <a:t> on </a:t>
            </a:r>
            <a:r>
              <a:rPr lang="it-IT" b="1" dirty="0" err="1"/>
              <a:t>index</a:t>
            </a:r>
            <a:r>
              <a:rPr lang="it-IT" b="1" dirty="0"/>
              <a:t> EGD</a:t>
            </a:r>
            <a:r>
              <a:rPr lang="it-IT" dirty="0"/>
              <a:t>. </a:t>
            </a:r>
            <a:r>
              <a:rPr lang="it-IT" dirty="0" err="1"/>
              <a:t>Patients</a:t>
            </a:r>
            <a:r>
              <a:rPr lang="it-IT" dirty="0"/>
              <a:t> </a:t>
            </a:r>
            <a:r>
              <a:rPr lang="it-IT" dirty="0" err="1"/>
              <a:t>presented</a:t>
            </a:r>
            <a:r>
              <a:rPr lang="it-IT" dirty="0"/>
              <a:t> with </a:t>
            </a:r>
            <a:r>
              <a:rPr lang="it-IT" dirty="0" err="1"/>
              <a:t>nonspecific</a:t>
            </a:r>
            <a:r>
              <a:rPr lang="it-IT" dirty="0"/>
              <a:t> </a:t>
            </a:r>
            <a:r>
              <a:rPr lang="it-IT" dirty="0" err="1"/>
              <a:t>symptoms</a:t>
            </a:r>
            <a:r>
              <a:rPr lang="it-IT" dirty="0"/>
              <a:t> and 44.3% </a:t>
            </a:r>
            <a:r>
              <a:rPr lang="it-IT" dirty="0" err="1"/>
              <a:t>were</a:t>
            </a:r>
            <a:r>
              <a:rPr lang="it-IT" dirty="0"/>
              <a:t> </a:t>
            </a:r>
            <a:r>
              <a:rPr lang="it-IT" dirty="0" err="1"/>
              <a:t>diagnosed</a:t>
            </a:r>
            <a:r>
              <a:rPr lang="it-IT" dirty="0"/>
              <a:t> with </a:t>
            </a:r>
            <a:r>
              <a:rPr lang="it-IT" dirty="0" err="1"/>
              <a:t>another</a:t>
            </a:r>
            <a:r>
              <a:rPr lang="it-IT" dirty="0"/>
              <a:t> </a:t>
            </a:r>
            <a:r>
              <a:rPr lang="it-IT" dirty="0" err="1"/>
              <a:t>gastrointestinal</a:t>
            </a:r>
            <a:r>
              <a:rPr lang="it-IT" dirty="0"/>
              <a:t> condition </a:t>
            </a:r>
            <a:r>
              <a:rPr lang="it-IT" dirty="0" err="1"/>
              <a:t>before</a:t>
            </a:r>
            <a:r>
              <a:rPr lang="it-IT" dirty="0"/>
              <a:t> EG/</a:t>
            </a:r>
            <a:r>
              <a:rPr lang="it-IT" dirty="0" err="1"/>
              <a:t>EoD</a:t>
            </a:r>
            <a:r>
              <a:rPr lang="it-IT" dirty="0"/>
              <a:t> </a:t>
            </a:r>
            <a:r>
              <a:rPr lang="it-IT" dirty="0" err="1"/>
              <a:t>diagnosis</a:t>
            </a:r>
            <a:r>
              <a:rPr lang="it-IT" dirty="0"/>
              <a:t>. Independent </a:t>
            </a:r>
            <a:r>
              <a:rPr lang="it-IT" dirty="0" err="1"/>
              <a:t>predictors</a:t>
            </a:r>
            <a:r>
              <a:rPr lang="it-IT" dirty="0"/>
              <a:t> of &gt;2-year </a:t>
            </a:r>
            <a:r>
              <a:rPr lang="it-IT" dirty="0" err="1"/>
              <a:t>diagnostic</a:t>
            </a:r>
            <a:r>
              <a:rPr lang="it-IT" dirty="0"/>
              <a:t> delay </a:t>
            </a:r>
            <a:r>
              <a:rPr lang="it-IT" dirty="0" err="1"/>
              <a:t>included</a:t>
            </a:r>
            <a:r>
              <a:rPr lang="it-IT" dirty="0"/>
              <a:t> </a:t>
            </a:r>
            <a:r>
              <a:rPr lang="it-IT" dirty="0" err="1"/>
              <a:t>adult</a:t>
            </a:r>
            <a:r>
              <a:rPr lang="it-IT" dirty="0"/>
              <a:t> </a:t>
            </a:r>
            <a:r>
              <a:rPr lang="it-IT" dirty="0" err="1"/>
              <a:t>age</a:t>
            </a:r>
            <a:r>
              <a:rPr lang="it-IT" dirty="0"/>
              <a:t>; </a:t>
            </a:r>
            <a:r>
              <a:rPr lang="it-IT" dirty="0" err="1"/>
              <a:t>prior</a:t>
            </a:r>
            <a:r>
              <a:rPr lang="it-IT" dirty="0"/>
              <a:t> </a:t>
            </a:r>
            <a:r>
              <a:rPr lang="it-IT" dirty="0" err="1"/>
              <a:t>diagnosis</a:t>
            </a:r>
            <a:r>
              <a:rPr lang="it-IT" dirty="0"/>
              <a:t> of </a:t>
            </a:r>
            <a:r>
              <a:rPr lang="it-IT" dirty="0" err="1"/>
              <a:t>irritable</a:t>
            </a:r>
            <a:r>
              <a:rPr lang="it-IT" dirty="0"/>
              <a:t> </a:t>
            </a:r>
            <a:r>
              <a:rPr lang="it-IT" dirty="0" err="1"/>
              <a:t>bowel</a:t>
            </a:r>
            <a:r>
              <a:rPr lang="it-IT" dirty="0"/>
              <a:t> </a:t>
            </a:r>
            <a:r>
              <a:rPr lang="it-IT" dirty="0" err="1"/>
              <a:t>syndrome</a:t>
            </a:r>
            <a:r>
              <a:rPr lang="it-IT" dirty="0"/>
              <a:t>, functional </a:t>
            </a:r>
            <a:r>
              <a:rPr lang="it-IT" dirty="0" err="1"/>
              <a:t>dyspepsia</a:t>
            </a:r>
            <a:r>
              <a:rPr lang="it-IT" dirty="0"/>
              <a:t>, or </a:t>
            </a:r>
            <a:r>
              <a:rPr lang="it-IT" dirty="0" err="1"/>
              <a:t>gastric</a:t>
            </a:r>
            <a:r>
              <a:rPr lang="it-IT" dirty="0"/>
              <a:t>/</a:t>
            </a:r>
            <a:r>
              <a:rPr lang="it-IT" dirty="0" err="1"/>
              <a:t>peptic</a:t>
            </a:r>
            <a:r>
              <a:rPr lang="it-IT" dirty="0"/>
              <a:t> </a:t>
            </a:r>
            <a:r>
              <a:rPr lang="it-IT" dirty="0" err="1"/>
              <a:t>ulcer</a:t>
            </a:r>
            <a:r>
              <a:rPr lang="it-IT" dirty="0"/>
              <a:t>; use of other </a:t>
            </a:r>
            <a:r>
              <a:rPr lang="it-IT" dirty="0" err="1"/>
              <a:t>procedures</a:t>
            </a:r>
            <a:r>
              <a:rPr lang="it-IT" dirty="0"/>
              <a:t> </a:t>
            </a:r>
            <a:r>
              <a:rPr lang="it-IT" dirty="0" err="1"/>
              <a:t>such</a:t>
            </a:r>
            <a:r>
              <a:rPr lang="it-IT" dirty="0"/>
              <a:t> </a:t>
            </a:r>
            <a:r>
              <a:rPr lang="it-IT" dirty="0" err="1"/>
              <a:t>as</a:t>
            </a:r>
            <a:r>
              <a:rPr lang="it-IT" dirty="0"/>
              <a:t> </a:t>
            </a:r>
            <a:r>
              <a:rPr lang="it-IT" dirty="0" err="1"/>
              <a:t>colonoscopy</a:t>
            </a:r>
            <a:r>
              <a:rPr lang="it-IT" dirty="0"/>
              <a:t>; </a:t>
            </a:r>
            <a:r>
              <a:rPr lang="it-IT" dirty="0" err="1"/>
              <a:t>presence</a:t>
            </a:r>
            <a:r>
              <a:rPr lang="it-IT" dirty="0"/>
              <a:t> of edema; and history of </a:t>
            </a:r>
            <a:r>
              <a:rPr lang="it-IT" dirty="0" err="1"/>
              <a:t>certain</a:t>
            </a:r>
            <a:r>
              <a:rPr lang="it-IT" dirty="0"/>
              <a:t> </a:t>
            </a:r>
            <a:r>
              <a:rPr lang="it-IT" dirty="0" err="1"/>
              <a:t>allergic</a:t>
            </a:r>
            <a:r>
              <a:rPr lang="it-IT" dirty="0"/>
              <a:t> </a:t>
            </a:r>
            <a:r>
              <a:rPr lang="it-IT" dirty="0" err="1"/>
              <a:t>diseases</a:t>
            </a:r>
            <a:r>
              <a:rPr lang="it-IT" dirty="0"/>
              <a:t>. </a:t>
            </a:r>
          </a:p>
          <a:p>
            <a:r>
              <a:rPr lang="it-IT" b="1" dirty="0" err="1"/>
              <a:t>Conclusions</a:t>
            </a:r>
            <a:r>
              <a:rPr lang="it-IT" b="1" dirty="0"/>
              <a:t>: </a:t>
            </a:r>
            <a:r>
              <a:rPr lang="it-IT" dirty="0" err="1"/>
              <a:t>This</a:t>
            </a:r>
            <a:r>
              <a:rPr lang="it-IT" dirty="0"/>
              <a:t> study </a:t>
            </a:r>
            <a:r>
              <a:rPr lang="it-IT" dirty="0" err="1"/>
              <a:t>found</a:t>
            </a:r>
            <a:r>
              <a:rPr lang="it-IT" dirty="0"/>
              <a:t> </a:t>
            </a:r>
            <a:r>
              <a:rPr lang="it-IT" dirty="0" err="1"/>
              <a:t>that</a:t>
            </a:r>
            <a:r>
              <a:rPr lang="it-IT" dirty="0"/>
              <a:t> </a:t>
            </a:r>
            <a:r>
              <a:rPr lang="it-IT" dirty="0" err="1"/>
              <a:t>patients</a:t>
            </a:r>
            <a:r>
              <a:rPr lang="it-IT" dirty="0"/>
              <a:t> with EG/</a:t>
            </a:r>
            <a:r>
              <a:rPr lang="it-IT" dirty="0" err="1"/>
              <a:t>EoD</a:t>
            </a:r>
            <a:r>
              <a:rPr lang="it-IT" dirty="0"/>
              <a:t> </a:t>
            </a:r>
            <a:r>
              <a:rPr lang="it-IT" dirty="0" err="1"/>
              <a:t>experienced</a:t>
            </a:r>
            <a:r>
              <a:rPr lang="it-IT" dirty="0"/>
              <a:t> an average of 3.6 </a:t>
            </a:r>
            <a:r>
              <a:rPr lang="it-IT" dirty="0" err="1"/>
              <a:t>years</a:t>
            </a:r>
            <a:r>
              <a:rPr lang="it-IT" dirty="0"/>
              <a:t> </a:t>
            </a:r>
            <a:r>
              <a:rPr lang="it-IT" dirty="0" err="1"/>
              <a:t>between</a:t>
            </a:r>
            <a:r>
              <a:rPr lang="it-IT" dirty="0"/>
              <a:t> </a:t>
            </a:r>
            <a:r>
              <a:rPr lang="it-IT" dirty="0" err="1"/>
              <a:t>initial</a:t>
            </a:r>
            <a:r>
              <a:rPr lang="it-IT" dirty="0"/>
              <a:t> </a:t>
            </a:r>
            <a:r>
              <a:rPr lang="it-IT" dirty="0" err="1"/>
              <a:t>symptom</a:t>
            </a:r>
            <a:r>
              <a:rPr lang="it-IT" dirty="0"/>
              <a:t> presentation and </a:t>
            </a:r>
            <a:r>
              <a:rPr lang="it-IT" dirty="0" err="1"/>
              <a:t>diagnosis</a:t>
            </a:r>
            <a:r>
              <a:rPr lang="it-IT" dirty="0"/>
              <a:t> and </a:t>
            </a:r>
            <a:r>
              <a:rPr lang="it-IT" dirty="0" err="1"/>
              <a:t>revealed</a:t>
            </a:r>
            <a:r>
              <a:rPr lang="it-IT" dirty="0"/>
              <a:t> </a:t>
            </a:r>
            <a:r>
              <a:rPr lang="it-IT" dirty="0" err="1"/>
              <a:t>several</a:t>
            </a:r>
            <a:r>
              <a:rPr lang="it-IT" dirty="0"/>
              <a:t> factors </a:t>
            </a:r>
            <a:r>
              <a:rPr lang="it-IT" dirty="0" err="1"/>
              <a:t>contributing</a:t>
            </a:r>
            <a:r>
              <a:rPr lang="it-IT" dirty="0"/>
              <a:t> to </a:t>
            </a:r>
            <a:r>
              <a:rPr lang="it-IT" dirty="0" err="1"/>
              <a:t>diagnostic</a:t>
            </a:r>
            <a:r>
              <a:rPr lang="it-IT" dirty="0"/>
              <a:t> delay. </a:t>
            </a:r>
            <a:r>
              <a:rPr lang="it-IT" dirty="0" err="1"/>
              <a:t>We</a:t>
            </a:r>
            <a:r>
              <a:rPr lang="it-IT" dirty="0"/>
              <a:t> </a:t>
            </a:r>
            <a:r>
              <a:rPr lang="it-IT" dirty="0" err="1"/>
              <a:t>hope</a:t>
            </a:r>
            <a:r>
              <a:rPr lang="it-IT" dirty="0"/>
              <a:t> </a:t>
            </a:r>
            <a:r>
              <a:rPr lang="it-IT" dirty="0" err="1"/>
              <a:t>that</a:t>
            </a:r>
            <a:r>
              <a:rPr lang="it-IT" dirty="0"/>
              <a:t> </a:t>
            </a:r>
            <a:r>
              <a:rPr lang="it-IT" dirty="0" err="1"/>
              <a:t>these</a:t>
            </a:r>
            <a:r>
              <a:rPr lang="it-IT" dirty="0"/>
              <a:t> </a:t>
            </a:r>
            <a:r>
              <a:rPr lang="it-IT" dirty="0" err="1"/>
              <a:t>findings</a:t>
            </a:r>
            <a:r>
              <a:rPr lang="it-IT" dirty="0"/>
              <a:t>, together with </a:t>
            </a:r>
            <a:r>
              <a:rPr lang="it-IT" dirty="0" err="1"/>
              <a:t>heightened</a:t>
            </a:r>
            <a:r>
              <a:rPr lang="it-IT" dirty="0"/>
              <a:t> awareness and </a:t>
            </a:r>
            <a:r>
              <a:rPr lang="it-IT" dirty="0" err="1"/>
              <a:t>standardization</a:t>
            </a:r>
            <a:r>
              <a:rPr lang="it-IT" dirty="0"/>
              <a:t> of </a:t>
            </a:r>
            <a:r>
              <a:rPr lang="it-IT" dirty="0" err="1"/>
              <a:t>diagnostic</a:t>
            </a:r>
            <a:r>
              <a:rPr lang="it-IT" dirty="0"/>
              <a:t> guidelines, </a:t>
            </a:r>
            <a:r>
              <a:rPr lang="it-IT" dirty="0" err="1"/>
              <a:t>will</a:t>
            </a:r>
            <a:r>
              <a:rPr lang="it-IT" dirty="0"/>
              <a:t> </a:t>
            </a:r>
            <a:r>
              <a:rPr lang="it-IT" dirty="0" err="1"/>
              <a:t>improve</a:t>
            </a:r>
            <a:r>
              <a:rPr lang="it-IT" dirty="0"/>
              <a:t> the </a:t>
            </a:r>
            <a:r>
              <a:rPr lang="it-IT" dirty="0" err="1"/>
              <a:t>diagnostic</a:t>
            </a:r>
            <a:r>
              <a:rPr lang="it-IT" dirty="0"/>
              <a:t> journey of </a:t>
            </a:r>
            <a:r>
              <a:rPr lang="it-IT" dirty="0" err="1"/>
              <a:t>patients</a:t>
            </a:r>
            <a:r>
              <a:rPr lang="it-IT" dirty="0"/>
              <a:t> with EG/</a:t>
            </a:r>
            <a:r>
              <a:rPr lang="it-IT" dirty="0" err="1"/>
              <a:t>EoD</a:t>
            </a:r>
            <a:r>
              <a:rPr lang="it-IT" dirty="0"/>
              <a:t>. </a:t>
            </a:r>
          </a:p>
          <a:p>
            <a:r>
              <a:rPr lang="it-IT" b="1" dirty="0"/>
              <a:t>Keywords: </a:t>
            </a:r>
            <a:r>
              <a:rPr lang="it-IT" dirty="0" err="1"/>
              <a:t>Eosinophilic</a:t>
            </a:r>
            <a:r>
              <a:rPr lang="it-IT" dirty="0"/>
              <a:t> </a:t>
            </a:r>
            <a:r>
              <a:rPr lang="it-IT" dirty="0" err="1"/>
              <a:t>enteritis</a:t>
            </a:r>
            <a:r>
              <a:rPr lang="it-IT" dirty="0"/>
              <a:t>; </a:t>
            </a:r>
            <a:r>
              <a:rPr lang="it-IT" dirty="0" err="1"/>
              <a:t>Eosinophilic</a:t>
            </a:r>
            <a:r>
              <a:rPr lang="it-IT" dirty="0"/>
              <a:t> </a:t>
            </a:r>
            <a:r>
              <a:rPr lang="it-IT" dirty="0" err="1"/>
              <a:t>esophagitis</a:t>
            </a:r>
            <a:r>
              <a:rPr lang="it-IT" dirty="0"/>
              <a:t>; </a:t>
            </a:r>
            <a:r>
              <a:rPr lang="it-IT" dirty="0" err="1"/>
              <a:t>Eosinophilic</a:t>
            </a:r>
            <a:r>
              <a:rPr lang="it-IT" dirty="0"/>
              <a:t> </a:t>
            </a:r>
            <a:r>
              <a:rPr lang="it-IT" dirty="0" err="1"/>
              <a:t>gastroenteritis</a:t>
            </a:r>
            <a:r>
              <a:rPr lang="it-IT" dirty="0"/>
              <a:t>; </a:t>
            </a:r>
            <a:r>
              <a:rPr lang="it-IT" dirty="0" err="1"/>
              <a:t>Eosinophilic</a:t>
            </a:r>
            <a:r>
              <a:rPr lang="it-IT" dirty="0"/>
              <a:t> </a:t>
            </a:r>
            <a:r>
              <a:rPr lang="it-IT" dirty="0" err="1"/>
              <a:t>gastrointestinal</a:t>
            </a:r>
            <a:r>
              <a:rPr lang="it-IT" dirty="0"/>
              <a:t> disease.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3584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Observational</a:t>
            </a:r>
            <a:r>
              <a:rPr lang="it-IT" dirty="0"/>
              <a:t> Study</a:t>
            </a:r>
          </a:p>
          <a:p>
            <a:r>
              <a:rPr lang="it-IT" dirty="0"/>
              <a:t>J </a:t>
            </a:r>
            <a:r>
              <a:rPr lang="it-IT" dirty="0" err="1"/>
              <a:t>Allergy</a:t>
            </a:r>
            <a:r>
              <a:rPr lang="it-IT" dirty="0"/>
              <a:t> </a:t>
            </a:r>
            <a:r>
              <a:rPr lang="it-IT" dirty="0" err="1"/>
              <a:t>Clin</a:t>
            </a:r>
            <a:r>
              <a:rPr lang="it-IT" dirty="0"/>
              <a:t> </a:t>
            </a:r>
            <a:r>
              <a:rPr lang="it-IT" dirty="0" err="1"/>
              <a:t>Immunol</a:t>
            </a:r>
            <a:r>
              <a:rPr lang="it-IT" dirty="0"/>
              <a:t> </a:t>
            </a:r>
            <a:r>
              <a:rPr lang="it-IT" dirty="0" err="1"/>
              <a:t>Pract</a:t>
            </a:r>
            <a:r>
              <a:rPr lang="it-IT" dirty="0"/>
              <a:t> . 2021 May;9(5):2050-2059.e20. </a:t>
            </a:r>
          </a:p>
          <a:p>
            <a:r>
              <a:rPr lang="it-IT" dirty="0" err="1"/>
              <a:t>doi</a:t>
            </a:r>
            <a:r>
              <a:rPr lang="it-IT" dirty="0"/>
              <a:t>: 10.1016/j.jaip.2020.12.054. </a:t>
            </a:r>
            <a:r>
              <a:rPr lang="it-IT" dirty="0" err="1"/>
              <a:t>Epub</a:t>
            </a:r>
            <a:r>
              <a:rPr lang="it-IT" dirty="0"/>
              <a:t> 2021 </a:t>
            </a:r>
            <a:r>
              <a:rPr lang="it-IT" dirty="0" err="1"/>
              <a:t>Jan</a:t>
            </a:r>
            <a:r>
              <a:rPr lang="it-IT" dirty="0"/>
              <a:t> 10. </a:t>
            </a:r>
          </a:p>
          <a:p>
            <a:r>
              <a:rPr lang="it-IT" b="1" dirty="0" err="1"/>
              <a:t>Diagnostic</a:t>
            </a:r>
            <a:r>
              <a:rPr lang="it-IT" b="1" dirty="0"/>
              <a:t> Delay in </a:t>
            </a:r>
            <a:r>
              <a:rPr lang="it-IT" b="1" dirty="0" err="1"/>
              <a:t>Patients</a:t>
            </a:r>
            <a:r>
              <a:rPr lang="it-IT" b="1" dirty="0"/>
              <a:t> with </a:t>
            </a:r>
            <a:r>
              <a:rPr lang="it-IT" b="1" dirty="0" err="1"/>
              <a:t>Eosinophilic</a:t>
            </a:r>
            <a:r>
              <a:rPr lang="it-IT" b="1" dirty="0"/>
              <a:t> </a:t>
            </a:r>
            <a:r>
              <a:rPr lang="it-IT" b="1" dirty="0" err="1"/>
              <a:t>Gastritis</a:t>
            </a:r>
            <a:r>
              <a:rPr lang="it-IT" b="1" dirty="0"/>
              <a:t> and/or </a:t>
            </a:r>
            <a:r>
              <a:rPr lang="it-IT" b="1" dirty="0" err="1"/>
              <a:t>Duodenitis</a:t>
            </a:r>
            <a:r>
              <a:rPr lang="it-IT" b="1" dirty="0"/>
              <a:t>: A </a:t>
            </a:r>
            <a:r>
              <a:rPr lang="it-IT" b="1" dirty="0" err="1"/>
              <a:t>Population-Based</a:t>
            </a:r>
            <a:r>
              <a:rPr lang="it-IT" b="1" dirty="0"/>
              <a:t> Study </a:t>
            </a:r>
          </a:p>
          <a:p>
            <a:r>
              <a:rPr lang="it-IT" dirty="0">
                <a:hlinkClick r:id="rId3"/>
              </a:rPr>
              <a:t>Mirna </a:t>
            </a:r>
            <a:r>
              <a:rPr lang="it-IT" dirty="0" err="1">
                <a:hlinkClick r:id="rId3"/>
              </a:rPr>
              <a:t>Chehade</a:t>
            </a:r>
            <a:r>
              <a:rPr lang="it-IT" baseline="30000" dirty="0"/>
              <a:t> </a:t>
            </a:r>
            <a:r>
              <a:rPr lang="it-IT" baseline="30000" dirty="0">
                <a:hlinkClick r:id="rId4" tooltip="Departments of Pediatrics and Medicine, Icahn School of Medicine at Mount Sinai, New York, NY. Electronic address: mirna.chehade@mssm.edu."/>
              </a:rPr>
              <a:t> 1 </a:t>
            </a:r>
            <a:r>
              <a:rPr lang="it-IT" dirty="0"/>
              <a:t>, </a:t>
            </a:r>
            <a:r>
              <a:rPr lang="it-IT" dirty="0" err="1">
                <a:hlinkClick r:id="rId5"/>
              </a:rPr>
              <a:t>Amol</a:t>
            </a:r>
            <a:r>
              <a:rPr lang="it-IT" dirty="0">
                <a:hlinkClick r:id="rId5"/>
              </a:rPr>
              <a:t> P </a:t>
            </a:r>
            <a:r>
              <a:rPr lang="it-IT" dirty="0" err="1">
                <a:hlinkClick r:id="rId5"/>
              </a:rPr>
              <a:t>Kamboj</a:t>
            </a:r>
            <a:r>
              <a:rPr lang="it-IT" baseline="30000" dirty="0"/>
              <a:t> </a:t>
            </a:r>
            <a:r>
              <a:rPr lang="it-IT" baseline="30000" dirty="0">
                <a:hlinkClick r:id="rId6" tooltip="Allakos Inc., Redwood City, Calif."/>
              </a:rPr>
              <a:t> 2 </a:t>
            </a:r>
            <a:r>
              <a:rPr lang="it-IT" dirty="0"/>
              <a:t>, </a:t>
            </a:r>
            <a:r>
              <a:rPr lang="it-IT" dirty="0">
                <a:hlinkClick r:id="rId7"/>
              </a:rPr>
              <a:t>Dan </a:t>
            </a:r>
            <a:r>
              <a:rPr lang="it-IT" dirty="0" err="1">
                <a:hlinkClick r:id="rId7"/>
              </a:rPr>
              <a:t>Atkins</a:t>
            </a:r>
            <a:r>
              <a:rPr lang="it-IT" baseline="30000" dirty="0"/>
              <a:t> </a:t>
            </a:r>
            <a:r>
              <a:rPr lang="it-IT" baseline="30000" dirty="0">
                <a:hlinkClick r:id="rId8" tooltip="Department of Pediatrics, University of Colorado School of Medicine, Aurora, Colo."/>
              </a:rPr>
              <a:t> 3 </a:t>
            </a:r>
            <a:r>
              <a:rPr lang="it-IT" dirty="0"/>
              <a:t>, </a:t>
            </a:r>
            <a:r>
              <a:rPr lang="it-IT" dirty="0">
                <a:hlinkClick r:id="rId9"/>
              </a:rPr>
              <a:t>Lauren T </a:t>
            </a:r>
            <a:r>
              <a:rPr lang="it-IT" dirty="0" err="1">
                <a:hlinkClick r:id="rId9"/>
              </a:rPr>
              <a:t>Gehman</a:t>
            </a:r>
            <a:r>
              <a:rPr lang="it-IT" baseline="30000" dirty="0"/>
              <a:t> </a:t>
            </a:r>
            <a:r>
              <a:rPr lang="it-IT" baseline="30000" dirty="0">
                <a:hlinkClick r:id="rId6" tooltip="Allakos Inc., Redwood City, Calif."/>
              </a:rPr>
              <a:t> 2 </a:t>
            </a:r>
            <a:endParaRPr lang="it-IT" dirty="0"/>
          </a:p>
          <a:p>
            <a:r>
              <a:rPr lang="it-IT" dirty="0" err="1"/>
              <a:t>Affiliations</a:t>
            </a:r>
            <a:r>
              <a:rPr lang="it-IT" dirty="0"/>
              <a:t> </a:t>
            </a:r>
          </a:p>
          <a:p>
            <a:r>
              <a:rPr lang="it-IT" dirty="0"/>
              <a:t>PMID: </a:t>
            </a:r>
            <a:r>
              <a:rPr lang="it-IT" b="1" dirty="0"/>
              <a:t>33440255</a:t>
            </a:r>
            <a:r>
              <a:rPr lang="it-IT" dirty="0"/>
              <a:t> </a:t>
            </a:r>
          </a:p>
          <a:p>
            <a:r>
              <a:rPr lang="it-IT" dirty="0"/>
              <a:t>DOI: </a:t>
            </a:r>
            <a:r>
              <a:rPr lang="it-IT" dirty="0">
                <a:hlinkClick r:id="rId10"/>
              </a:rPr>
              <a:t>10.1016/j.jaip.2020.12.054 </a:t>
            </a:r>
            <a:endParaRPr lang="it-IT" dirty="0"/>
          </a:p>
          <a:p>
            <a:r>
              <a:rPr lang="it-IT" dirty="0"/>
              <a:t>Free article </a:t>
            </a:r>
          </a:p>
          <a:p>
            <a:r>
              <a:rPr lang="it-IT" b="1" dirty="0"/>
              <a:t>Abstract </a:t>
            </a:r>
          </a:p>
          <a:p>
            <a:r>
              <a:rPr lang="it-IT" b="1" dirty="0"/>
              <a:t>Background: </a:t>
            </a:r>
            <a:r>
              <a:rPr lang="it-IT" dirty="0" err="1"/>
              <a:t>Eosinophilic</a:t>
            </a:r>
            <a:r>
              <a:rPr lang="it-IT" dirty="0"/>
              <a:t> </a:t>
            </a:r>
            <a:r>
              <a:rPr lang="it-IT" dirty="0" err="1"/>
              <a:t>gastritis</a:t>
            </a:r>
            <a:r>
              <a:rPr lang="it-IT" dirty="0"/>
              <a:t> and/or </a:t>
            </a:r>
            <a:r>
              <a:rPr lang="it-IT" dirty="0" err="1"/>
              <a:t>eosinophilic</a:t>
            </a:r>
            <a:r>
              <a:rPr lang="it-IT" dirty="0"/>
              <a:t> </a:t>
            </a:r>
            <a:r>
              <a:rPr lang="it-IT" dirty="0" err="1"/>
              <a:t>duodenitis</a:t>
            </a:r>
            <a:r>
              <a:rPr lang="it-IT" dirty="0"/>
              <a:t> (EG/</a:t>
            </a:r>
            <a:r>
              <a:rPr lang="it-IT" dirty="0" err="1"/>
              <a:t>EoD</a:t>
            </a:r>
            <a:r>
              <a:rPr lang="it-IT" dirty="0"/>
              <a:t>) </a:t>
            </a:r>
            <a:r>
              <a:rPr lang="it-IT" dirty="0" err="1"/>
              <a:t>is</a:t>
            </a:r>
            <a:r>
              <a:rPr lang="it-IT" dirty="0"/>
              <a:t> </a:t>
            </a:r>
            <a:r>
              <a:rPr lang="it-IT" dirty="0" err="1"/>
              <a:t>characterized</a:t>
            </a:r>
            <a:r>
              <a:rPr lang="it-IT" dirty="0"/>
              <a:t> by </a:t>
            </a:r>
            <a:r>
              <a:rPr lang="it-IT" dirty="0" err="1"/>
              <a:t>persistent</a:t>
            </a:r>
            <a:r>
              <a:rPr lang="it-IT" dirty="0"/>
              <a:t> </a:t>
            </a:r>
            <a:r>
              <a:rPr lang="it-IT" dirty="0" err="1"/>
              <a:t>symptoms</a:t>
            </a:r>
            <a:r>
              <a:rPr lang="it-IT" dirty="0"/>
              <a:t> and </a:t>
            </a:r>
            <a:r>
              <a:rPr lang="it-IT" dirty="0" err="1"/>
              <a:t>elevated</a:t>
            </a:r>
            <a:r>
              <a:rPr lang="it-IT" dirty="0"/>
              <a:t> </a:t>
            </a:r>
            <a:r>
              <a:rPr lang="it-IT" dirty="0" err="1"/>
              <a:t>eosinophils</a:t>
            </a:r>
            <a:r>
              <a:rPr lang="it-IT" dirty="0"/>
              <a:t> in the </a:t>
            </a:r>
            <a:r>
              <a:rPr lang="it-IT" dirty="0" err="1"/>
              <a:t>gastrointestinal</a:t>
            </a:r>
            <a:r>
              <a:rPr lang="it-IT" dirty="0"/>
              <a:t> </a:t>
            </a:r>
            <a:r>
              <a:rPr lang="it-IT" dirty="0" err="1"/>
              <a:t>tract</a:t>
            </a:r>
            <a:r>
              <a:rPr lang="it-IT" dirty="0"/>
              <a:t>. Limited disease awareness and </a:t>
            </a:r>
            <a:r>
              <a:rPr lang="it-IT" dirty="0" err="1"/>
              <a:t>lack</a:t>
            </a:r>
            <a:r>
              <a:rPr lang="it-IT" dirty="0"/>
              <a:t> of </a:t>
            </a:r>
            <a:r>
              <a:rPr lang="it-IT" dirty="0" err="1"/>
              <a:t>diagnostic</a:t>
            </a:r>
            <a:r>
              <a:rPr lang="it-IT" dirty="0"/>
              <a:t> guidelines </a:t>
            </a:r>
            <a:r>
              <a:rPr lang="it-IT" dirty="0" err="1"/>
              <a:t>suggest</a:t>
            </a:r>
            <a:r>
              <a:rPr lang="it-IT" dirty="0"/>
              <a:t> </a:t>
            </a:r>
            <a:r>
              <a:rPr lang="it-IT" dirty="0" err="1"/>
              <a:t>that</a:t>
            </a:r>
            <a:r>
              <a:rPr lang="it-IT" dirty="0"/>
              <a:t> </a:t>
            </a:r>
            <a:r>
              <a:rPr lang="it-IT" dirty="0" err="1"/>
              <a:t>patients</a:t>
            </a:r>
            <a:r>
              <a:rPr lang="it-IT" dirty="0"/>
              <a:t> </a:t>
            </a:r>
            <a:r>
              <a:rPr lang="it-IT" dirty="0" err="1"/>
              <a:t>may</a:t>
            </a:r>
            <a:r>
              <a:rPr lang="it-IT" dirty="0"/>
              <a:t> remain </a:t>
            </a:r>
            <a:r>
              <a:rPr lang="it-IT" dirty="0" err="1"/>
              <a:t>undiagnosed</a:t>
            </a:r>
            <a:r>
              <a:rPr lang="it-IT" dirty="0"/>
              <a:t> or </a:t>
            </a:r>
            <a:r>
              <a:rPr lang="it-IT" dirty="0" err="1"/>
              <a:t>endure</a:t>
            </a:r>
            <a:r>
              <a:rPr lang="it-IT" dirty="0"/>
              <a:t> </a:t>
            </a:r>
            <a:r>
              <a:rPr lang="it-IT" dirty="0" err="1"/>
              <a:t>diagnostic</a:t>
            </a:r>
            <a:r>
              <a:rPr lang="it-IT" dirty="0"/>
              <a:t> delay. </a:t>
            </a:r>
          </a:p>
          <a:p>
            <a:r>
              <a:rPr lang="it-IT" b="1" dirty="0" err="1"/>
              <a:t>Objective</a:t>
            </a:r>
            <a:r>
              <a:rPr lang="it-IT" b="1" dirty="0"/>
              <a:t>: </a:t>
            </a:r>
            <a:r>
              <a:rPr lang="it-IT" dirty="0"/>
              <a:t>To </a:t>
            </a:r>
            <a:r>
              <a:rPr lang="it-IT" dirty="0" err="1"/>
              <a:t>characterize</a:t>
            </a:r>
            <a:r>
              <a:rPr lang="it-IT" dirty="0"/>
              <a:t> the path to </a:t>
            </a:r>
            <a:r>
              <a:rPr lang="it-IT" dirty="0" err="1"/>
              <a:t>diagnosis</a:t>
            </a:r>
            <a:r>
              <a:rPr lang="it-IT" dirty="0"/>
              <a:t> for </a:t>
            </a:r>
            <a:r>
              <a:rPr lang="it-IT" dirty="0" err="1"/>
              <a:t>patients</a:t>
            </a:r>
            <a:r>
              <a:rPr lang="it-IT" dirty="0"/>
              <a:t> with EG/</a:t>
            </a:r>
            <a:r>
              <a:rPr lang="it-IT" dirty="0" err="1"/>
              <a:t>EoD</a:t>
            </a:r>
            <a:r>
              <a:rPr lang="it-IT" dirty="0"/>
              <a:t> in a </a:t>
            </a:r>
            <a:r>
              <a:rPr lang="it-IT" dirty="0" err="1"/>
              <a:t>representative</a:t>
            </a:r>
            <a:r>
              <a:rPr lang="it-IT" dirty="0"/>
              <a:t> </a:t>
            </a:r>
            <a:r>
              <a:rPr lang="it-IT" dirty="0" err="1"/>
              <a:t>population</a:t>
            </a:r>
            <a:r>
              <a:rPr lang="it-IT" dirty="0"/>
              <a:t>. </a:t>
            </a:r>
          </a:p>
          <a:p>
            <a:r>
              <a:rPr lang="it-IT" b="1" dirty="0"/>
              <a:t>Methods: </a:t>
            </a:r>
            <a:r>
              <a:rPr lang="it-IT" dirty="0"/>
              <a:t>In </a:t>
            </a:r>
            <a:r>
              <a:rPr lang="it-IT" dirty="0" err="1"/>
              <a:t>this</a:t>
            </a:r>
            <a:r>
              <a:rPr lang="it-IT" dirty="0"/>
              <a:t> </a:t>
            </a:r>
            <a:r>
              <a:rPr lang="it-IT" dirty="0" err="1"/>
              <a:t>observational</a:t>
            </a:r>
            <a:r>
              <a:rPr lang="it-IT" dirty="0"/>
              <a:t> </a:t>
            </a:r>
            <a:r>
              <a:rPr lang="it-IT" dirty="0" err="1"/>
              <a:t>cohort</a:t>
            </a:r>
            <a:r>
              <a:rPr lang="it-IT" dirty="0"/>
              <a:t> study, 4108 </a:t>
            </a:r>
            <a:r>
              <a:rPr lang="it-IT" dirty="0" err="1"/>
              <a:t>eligible</a:t>
            </a:r>
            <a:r>
              <a:rPr lang="it-IT" dirty="0"/>
              <a:t> </a:t>
            </a:r>
            <a:r>
              <a:rPr lang="it-IT" dirty="0" err="1"/>
              <a:t>patients</a:t>
            </a:r>
            <a:r>
              <a:rPr lang="it-IT" dirty="0"/>
              <a:t> </a:t>
            </a:r>
            <a:r>
              <a:rPr lang="it-IT" dirty="0" err="1"/>
              <a:t>diagnosed</a:t>
            </a:r>
            <a:r>
              <a:rPr lang="it-IT" dirty="0"/>
              <a:t> with EG/</a:t>
            </a:r>
            <a:r>
              <a:rPr lang="it-IT" dirty="0" err="1"/>
              <a:t>EoD</a:t>
            </a:r>
            <a:r>
              <a:rPr lang="it-IT" dirty="0"/>
              <a:t> </a:t>
            </a:r>
            <a:r>
              <a:rPr lang="it-IT" dirty="0" err="1"/>
              <a:t>between</a:t>
            </a:r>
            <a:r>
              <a:rPr lang="it-IT" dirty="0"/>
              <a:t> 2008 and 2018 </a:t>
            </a:r>
            <a:r>
              <a:rPr lang="it-IT" dirty="0" err="1"/>
              <a:t>were</a:t>
            </a:r>
            <a:r>
              <a:rPr lang="it-IT" dirty="0"/>
              <a:t> </a:t>
            </a:r>
            <a:r>
              <a:rPr lang="it-IT" dirty="0" err="1"/>
              <a:t>identified</a:t>
            </a:r>
            <a:r>
              <a:rPr lang="it-IT" dirty="0"/>
              <a:t> in an </a:t>
            </a:r>
            <a:r>
              <a:rPr lang="it-IT" dirty="0" err="1"/>
              <a:t>administrative</a:t>
            </a:r>
            <a:r>
              <a:rPr lang="it-IT" dirty="0"/>
              <a:t> claims database in the </a:t>
            </a:r>
            <a:r>
              <a:rPr lang="it-IT" dirty="0" err="1"/>
              <a:t>United</a:t>
            </a:r>
            <a:r>
              <a:rPr lang="it-IT" dirty="0"/>
              <a:t> </a:t>
            </a:r>
            <a:r>
              <a:rPr lang="it-IT" dirty="0" err="1"/>
              <a:t>States</a:t>
            </a:r>
            <a:r>
              <a:rPr lang="it-IT" dirty="0"/>
              <a:t>. Patient </a:t>
            </a:r>
            <a:r>
              <a:rPr lang="it-IT" dirty="0" err="1"/>
              <a:t>medical</a:t>
            </a:r>
            <a:r>
              <a:rPr lang="it-IT" dirty="0"/>
              <a:t> claim history </a:t>
            </a:r>
            <a:r>
              <a:rPr lang="it-IT" dirty="0" err="1"/>
              <a:t>was</a:t>
            </a:r>
            <a:r>
              <a:rPr lang="it-IT" dirty="0"/>
              <a:t> </a:t>
            </a:r>
            <a:r>
              <a:rPr lang="it-IT" dirty="0" err="1"/>
              <a:t>analyzed</a:t>
            </a:r>
            <a:r>
              <a:rPr lang="it-IT" dirty="0"/>
              <a:t> to </a:t>
            </a:r>
            <a:r>
              <a:rPr lang="it-IT" dirty="0" err="1"/>
              <a:t>describe</a:t>
            </a:r>
            <a:r>
              <a:rPr lang="it-IT" dirty="0"/>
              <a:t> </a:t>
            </a:r>
            <a:r>
              <a:rPr lang="it-IT" dirty="0" err="1"/>
              <a:t>events</a:t>
            </a:r>
            <a:r>
              <a:rPr lang="it-IT" dirty="0"/>
              <a:t> </a:t>
            </a:r>
            <a:r>
              <a:rPr lang="it-IT" dirty="0" err="1"/>
              <a:t>related</a:t>
            </a:r>
            <a:r>
              <a:rPr lang="it-IT" dirty="0"/>
              <a:t> to </a:t>
            </a:r>
            <a:r>
              <a:rPr lang="it-IT" dirty="0" err="1"/>
              <a:t>diagnosis</a:t>
            </a:r>
            <a:r>
              <a:rPr lang="it-IT" dirty="0"/>
              <a:t>. </a:t>
            </a:r>
          </a:p>
          <a:p>
            <a:r>
              <a:rPr lang="it-IT" b="1" dirty="0"/>
              <a:t>Results: </a:t>
            </a:r>
            <a:r>
              <a:rPr lang="it-IT" dirty="0" err="1"/>
              <a:t>Mean</a:t>
            </a:r>
            <a:r>
              <a:rPr lang="it-IT" dirty="0"/>
              <a:t> </a:t>
            </a:r>
            <a:r>
              <a:rPr lang="it-IT" dirty="0" err="1"/>
              <a:t>year</a:t>
            </a:r>
            <a:r>
              <a:rPr lang="it-IT" dirty="0"/>
              <a:t> from </a:t>
            </a:r>
            <a:r>
              <a:rPr lang="it-IT" dirty="0" err="1"/>
              <a:t>symptom</a:t>
            </a:r>
            <a:r>
              <a:rPr lang="it-IT" dirty="0"/>
              <a:t> presentation to </a:t>
            </a:r>
            <a:r>
              <a:rPr lang="it-IT" dirty="0" err="1"/>
              <a:t>diagnosis</a:t>
            </a:r>
            <a:r>
              <a:rPr lang="it-IT" dirty="0"/>
              <a:t> of EG/</a:t>
            </a:r>
            <a:r>
              <a:rPr lang="it-IT" dirty="0" err="1"/>
              <a:t>EoD</a:t>
            </a:r>
            <a:r>
              <a:rPr lang="it-IT" dirty="0"/>
              <a:t> </a:t>
            </a:r>
            <a:r>
              <a:rPr lang="it-IT" dirty="0" err="1"/>
              <a:t>was</a:t>
            </a:r>
            <a:r>
              <a:rPr lang="it-IT" dirty="0"/>
              <a:t> 3.6; factors </a:t>
            </a:r>
            <a:r>
              <a:rPr lang="it-IT" dirty="0" err="1"/>
              <a:t>contributing</a:t>
            </a:r>
            <a:r>
              <a:rPr lang="it-IT" dirty="0"/>
              <a:t> to </a:t>
            </a:r>
            <a:r>
              <a:rPr lang="it-IT" dirty="0" err="1"/>
              <a:t>diagnostic</a:t>
            </a:r>
            <a:r>
              <a:rPr lang="it-IT" dirty="0"/>
              <a:t> delay </a:t>
            </a:r>
            <a:r>
              <a:rPr lang="it-IT" dirty="0" err="1"/>
              <a:t>included</a:t>
            </a:r>
            <a:r>
              <a:rPr lang="it-IT" dirty="0"/>
              <a:t> </a:t>
            </a:r>
            <a:r>
              <a:rPr lang="it-IT" dirty="0" err="1"/>
              <a:t>delayed</a:t>
            </a:r>
            <a:r>
              <a:rPr lang="it-IT" dirty="0"/>
              <a:t> </a:t>
            </a:r>
            <a:r>
              <a:rPr lang="it-IT" dirty="0" err="1"/>
              <a:t>gastroenterologist</a:t>
            </a:r>
            <a:r>
              <a:rPr lang="it-IT" dirty="0"/>
              <a:t> </a:t>
            </a:r>
            <a:r>
              <a:rPr lang="it-IT" dirty="0" err="1"/>
              <a:t>referral</a:t>
            </a:r>
            <a:r>
              <a:rPr lang="it-IT" dirty="0"/>
              <a:t>, </a:t>
            </a:r>
            <a:r>
              <a:rPr lang="it-IT" dirty="0" err="1"/>
              <a:t>delayed</a:t>
            </a:r>
            <a:r>
              <a:rPr lang="it-IT" dirty="0"/>
              <a:t> </a:t>
            </a:r>
            <a:r>
              <a:rPr lang="it-IT" dirty="0" err="1"/>
              <a:t>esophagogastroduodenoscopy</a:t>
            </a:r>
            <a:r>
              <a:rPr lang="it-IT" dirty="0"/>
              <a:t> (EGD), and </a:t>
            </a:r>
            <a:r>
              <a:rPr lang="it-IT" dirty="0" err="1"/>
              <a:t>lack</a:t>
            </a:r>
            <a:r>
              <a:rPr lang="it-IT" dirty="0"/>
              <a:t> of </a:t>
            </a:r>
            <a:r>
              <a:rPr lang="it-IT" dirty="0" err="1"/>
              <a:t>biopsy</a:t>
            </a:r>
            <a:r>
              <a:rPr lang="it-IT" dirty="0"/>
              <a:t> collection and/or </a:t>
            </a:r>
            <a:r>
              <a:rPr lang="it-IT" dirty="0" err="1"/>
              <a:t>histopathologic</a:t>
            </a:r>
            <a:r>
              <a:rPr lang="it-IT" dirty="0"/>
              <a:t> evaluation. </a:t>
            </a:r>
            <a:r>
              <a:rPr lang="it-IT" dirty="0" err="1"/>
              <a:t>Missed</a:t>
            </a:r>
            <a:r>
              <a:rPr lang="it-IT" dirty="0"/>
              <a:t> </a:t>
            </a:r>
            <a:r>
              <a:rPr lang="it-IT" dirty="0" err="1"/>
              <a:t>diagnosis</a:t>
            </a:r>
            <a:r>
              <a:rPr lang="it-IT" dirty="0"/>
              <a:t> on </a:t>
            </a:r>
            <a:r>
              <a:rPr lang="it-IT" dirty="0" err="1"/>
              <a:t>index</a:t>
            </a:r>
            <a:r>
              <a:rPr lang="it-IT" dirty="0"/>
              <a:t> EGD </a:t>
            </a:r>
            <a:r>
              <a:rPr lang="it-IT" dirty="0" err="1"/>
              <a:t>occurred</a:t>
            </a:r>
            <a:r>
              <a:rPr lang="it-IT" dirty="0"/>
              <a:t> in 38.2% of </a:t>
            </a:r>
            <a:r>
              <a:rPr lang="it-IT" dirty="0" err="1"/>
              <a:t>patients</a:t>
            </a:r>
            <a:r>
              <a:rPr lang="it-IT" dirty="0"/>
              <a:t>, </a:t>
            </a:r>
            <a:r>
              <a:rPr lang="it-IT" dirty="0" err="1"/>
              <a:t>resulting</a:t>
            </a:r>
            <a:r>
              <a:rPr lang="it-IT" dirty="0"/>
              <a:t> in a </a:t>
            </a:r>
            <a:r>
              <a:rPr lang="it-IT" dirty="0" err="1"/>
              <a:t>mean</a:t>
            </a:r>
            <a:r>
              <a:rPr lang="it-IT" dirty="0"/>
              <a:t> </a:t>
            </a:r>
            <a:r>
              <a:rPr lang="it-IT" dirty="0" err="1"/>
              <a:t>increase</a:t>
            </a:r>
            <a:r>
              <a:rPr lang="it-IT" dirty="0"/>
              <a:t> of 1.6 </a:t>
            </a:r>
            <a:r>
              <a:rPr lang="it-IT" dirty="0" err="1"/>
              <a:t>years</a:t>
            </a:r>
            <a:r>
              <a:rPr lang="it-IT" dirty="0"/>
              <a:t> in time to </a:t>
            </a:r>
            <a:r>
              <a:rPr lang="it-IT" dirty="0" err="1"/>
              <a:t>diagnosis</a:t>
            </a:r>
            <a:r>
              <a:rPr lang="it-IT" dirty="0"/>
              <a:t> versus </a:t>
            </a:r>
            <a:r>
              <a:rPr lang="it-IT" dirty="0" err="1"/>
              <a:t>patients</a:t>
            </a:r>
            <a:r>
              <a:rPr lang="it-IT" dirty="0"/>
              <a:t> </a:t>
            </a:r>
            <a:r>
              <a:rPr lang="it-IT" dirty="0" err="1"/>
              <a:t>diagnosed</a:t>
            </a:r>
            <a:r>
              <a:rPr lang="it-IT" dirty="0"/>
              <a:t> on </a:t>
            </a:r>
            <a:r>
              <a:rPr lang="it-IT" dirty="0" err="1"/>
              <a:t>index</a:t>
            </a:r>
            <a:r>
              <a:rPr lang="it-IT" dirty="0"/>
              <a:t> EGD. </a:t>
            </a:r>
            <a:r>
              <a:rPr lang="it-IT" dirty="0" err="1"/>
              <a:t>Patients</a:t>
            </a:r>
            <a:r>
              <a:rPr lang="it-IT" dirty="0"/>
              <a:t> </a:t>
            </a:r>
            <a:r>
              <a:rPr lang="it-IT" dirty="0" err="1"/>
              <a:t>presented</a:t>
            </a:r>
            <a:r>
              <a:rPr lang="it-IT" dirty="0"/>
              <a:t> with </a:t>
            </a:r>
            <a:r>
              <a:rPr lang="it-IT" dirty="0" err="1"/>
              <a:t>nonspecific</a:t>
            </a:r>
            <a:r>
              <a:rPr lang="it-IT" dirty="0"/>
              <a:t> </a:t>
            </a:r>
            <a:r>
              <a:rPr lang="it-IT" dirty="0" err="1"/>
              <a:t>symptoms</a:t>
            </a:r>
            <a:r>
              <a:rPr lang="it-IT" dirty="0"/>
              <a:t> and 44.3% </a:t>
            </a:r>
            <a:r>
              <a:rPr lang="it-IT" dirty="0" err="1"/>
              <a:t>were</a:t>
            </a:r>
            <a:r>
              <a:rPr lang="it-IT" dirty="0"/>
              <a:t> </a:t>
            </a:r>
            <a:r>
              <a:rPr lang="it-IT" dirty="0" err="1"/>
              <a:t>diagnosed</a:t>
            </a:r>
            <a:r>
              <a:rPr lang="it-IT" dirty="0"/>
              <a:t> with </a:t>
            </a:r>
            <a:r>
              <a:rPr lang="it-IT" dirty="0" err="1"/>
              <a:t>another</a:t>
            </a:r>
            <a:r>
              <a:rPr lang="it-IT" dirty="0"/>
              <a:t> </a:t>
            </a:r>
            <a:r>
              <a:rPr lang="it-IT" dirty="0" err="1"/>
              <a:t>gastrointestinal</a:t>
            </a:r>
            <a:r>
              <a:rPr lang="it-IT" dirty="0"/>
              <a:t> condition </a:t>
            </a:r>
            <a:r>
              <a:rPr lang="it-IT" dirty="0" err="1"/>
              <a:t>before</a:t>
            </a:r>
            <a:r>
              <a:rPr lang="it-IT" dirty="0"/>
              <a:t> EG/</a:t>
            </a:r>
            <a:r>
              <a:rPr lang="it-IT" dirty="0" err="1"/>
              <a:t>EoD</a:t>
            </a:r>
            <a:r>
              <a:rPr lang="it-IT" dirty="0"/>
              <a:t> </a:t>
            </a:r>
            <a:r>
              <a:rPr lang="it-IT" dirty="0" err="1"/>
              <a:t>diagnosis</a:t>
            </a:r>
            <a:r>
              <a:rPr lang="it-IT" dirty="0"/>
              <a:t>. Independent </a:t>
            </a:r>
            <a:r>
              <a:rPr lang="it-IT" dirty="0" err="1"/>
              <a:t>predictors</a:t>
            </a:r>
            <a:r>
              <a:rPr lang="it-IT" dirty="0"/>
              <a:t> of &gt;2-year </a:t>
            </a:r>
            <a:r>
              <a:rPr lang="it-IT" dirty="0" err="1"/>
              <a:t>diagnostic</a:t>
            </a:r>
            <a:r>
              <a:rPr lang="it-IT" dirty="0"/>
              <a:t> delay </a:t>
            </a:r>
            <a:r>
              <a:rPr lang="it-IT" dirty="0" err="1"/>
              <a:t>included</a:t>
            </a:r>
            <a:r>
              <a:rPr lang="it-IT" dirty="0"/>
              <a:t> </a:t>
            </a:r>
            <a:r>
              <a:rPr lang="it-IT" dirty="0" err="1"/>
              <a:t>adult</a:t>
            </a:r>
            <a:r>
              <a:rPr lang="it-IT" dirty="0"/>
              <a:t> </a:t>
            </a:r>
            <a:r>
              <a:rPr lang="it-IT" dirty="0" err="1"/>
              <a:t>age</a:t>
            </a:r>
            <a:r>
              <a:rPr lang="it-IT" dirty="0"/>
              <a:t>; </a:t>
            </a:r>
            <a:r>
              <a:rPr lang="it-IT" dirty="0" err="1"/>
              <a:t>prior</a:t>
            </a:r>
            <a:r>
              <a:rPr lang="it-IT" dirty="0"/>
              <a:t> </a:t>
            </a:r>
            <a:r>
              <a:rPr lang="it-IT" dirty="0" err="1"/>
              <a:t>diagnosis</a:t>
            </a:r>
            <a:r>
              <a:rPr lang="it-IT" dirty="0"/>
              <a:t> of </a:t>
            </a:r>
            <a:r>
              <a:rPr lang="it-IT" dirty="0" err="1"/>
              <a:t>irritable</a:t>
            </a:r>
            <a:r>
              <a:rPr lang="it-IT" dirty="0"/>
              <a:t> </a:t>
            </a:r>
            <a:r>
              <a:rPr lang="it-IT" dirty="0" err="1"/>
              <a:t>bowel</a:t>
            </a:r>
            <a:r>
              <a:rPr lang="it-IT" dirty="0"/>
              <a:t> </a:t>
            </a:r>
            <a:r>
              <a:rPr lang="it-IT" dirty="0" err="1"/>
              <a:t>syndrome</a:t>
            </a:r>
            <a:r>
              <a:rPr lang="it-IT" dirty="0"/>
              <a:t>, functional </a:t>
            </a:r>
            <a:r>
              <a:rPr lang="it-IT" dirty="0" err="1"/>
              <a:t>dyspepsia</a:t>
            </a:r>
            <a:r>
              <a:rPr lang="it-IT" dirty="0"/>
              <a:t>, or </a:t>
            </a:r>
            <a:r>
              <a:rPr lang="it-IT" dirty="0" err="1"/>
              <a:t>gastric</a:t>
            </a:r>
            <a:r>
              <a:rPr lang="it-IT" dirty="0"/>
              <a:t>/</a:t>
            </a:r>
            <a:r>
              <a:rPr lang="it-IT" dirty="0" err="1"/>
              <a:t>peptic</a:t>
            </a:r>
            <a:r>
              <a:rPr lang="it-IT" dirty="0"/>
              <a:t> </a:t>
            </a:r>
            <a:r>
              <a:rPr lang="it-IT" dirty="0" err="1"/>
              <a:t>ulcer</a:t>
            </a:r>
            <a:r>
              <a:rPr lang="it-IT" dirty="0"/>
              <a:t>; use of other </a:t>
            </a:r>
            <a:r>
              <a:rPr lang="it-IT" dirty="0" err="1"/>
              <a:t>procedures</a:t>
            </a:r>
            <a:r>
              <a:rPr lang="it-IT" dirty="0"/>
              <a:t> </a:t>
            </a:r>
            <a:r>
              <a:rPr lang="it-IT" dirty="0" err="1"/>
              <a:t>such</a:t>
            </a:r>
            <a:r>
              <a:rPr lang="it-IT" dirty="0"/>
              <a:t> </a:t>
            </a:r>
            <a:r>
              <a:rPr lang="it-IT" dirty="0" err="1"/>
              <a:t>as</a:t>
            </a:r>
            <a:r>
              <a:rPr lang="it-IT" dirty="0"/>
              <a:t> </a:t>
            </a:r>
            <a:r>
              <a:rPr lang="it-IT" dirty="0" err="1"/>
              <a:t>colonoscopy</a:t>
            </a:r>
            <a:r>
              <a:rPr lang="it-IT" dirty="0"/>
              <a:t>; </a:t>
            </a:r>
            <a:r>
              <a:rPr lang="it-IT" dirty="0" err="1"/>
              <a:t>presence</a:t>
            </a:r>
            <a:r>
              <a:rPr lang="it-IT" dirty="0"/>
              <a:t> of edema; and history of </a:t>
            </a:r>
            <a:r>
              <a:rPr lang="it-IT" dirty="0" err="1"/>
              <a:t>certain</a:t>
            </a:r>
            <a:r>
              <a:rPr lang="it-IT" dirty="0"/>
              <a:t> </a:t>
            </a:r>
            <a:r>
              <a:rPr lang="it-IT" dirty="0" err="1"/>
              <a:t>allergic</a:t>
            </a:r>
            <a:r>
              <a:rPr lang="it-IT" dirty="0"/>
              <a:t> </a:t>
            </a:r>
            <a:r>
              <a:rPr lang="it-IT" dirty="0" err="1"/>
              <a:t>diseases</a:t>
            </a:r>
            <a:r>
              <a:rPr lang="it-IT" dirty="0"/>
              <a:t>. </a:t>
            </a:r>
          </a:p>
          <a:p>
            <a:r>
              <a:rPr lang="it-IT" b="1" dirty="0" err="1"/>
              <a:t>Conclusions</a:t>
            </a:r>
            <a:r>
              <a:rPr lang="it-IT" b="1" dirty="0"/>
              <a:t>: </a:t>
            </a:r>
            <a:r>
              <a:rPr lang="it-IT" dirty="0" err="1"/>
              <a:t>This</a:t>
            </a:r>
            <a:r>
              <a:rPr lang="it-IT" dirty="0"/>
              <a:t> study </a:t>
            </a:r>
            <a:r>
              <a:rPr lang="it-IT" dirty="0" err="1"/>
              <a:t>found</a:t>
            </a:r>
            <a:r>
              <a:rPr lang="it-IT" dirty="0"/>
              <a:t> </a:t>
            </a:r>
            <a:r>
              <a:rPr lang="it-IT" dirty="0" err="1"/>
              <a:t>that</a:t>
            </a:r>
            <a:r>
              <a:rPr lang="it-IT" dirty="0"/>
              <a:t> </a:t>
            </a:r>
            <a:r>
              <a:rPr lang="it-IT" dirty="0" err="1"/>
              <a:t>patients</a:t>
            </a:r>
            <a:r>
              <a:rPr lang="it-IT" dirty="0"/>
              <a:t> with EG/</a:t>
            </a:r>
            <a:r>
              <a:rPr lang="it-IT" dirty="0" err="1"/>
              <a:t>EoD</a:t>
            </a:r>
            <a:r>
              <a:rPr lang="it-IT" dirty="0"/>
              <a:t> </a:t>
            </a:r>
            <a:r>
              <a:rPr lang="it-IT" dirty="0" err="1"/>
              <a:t>experienced</a:t>
            </a:r>
            <a:r>
              <a:rPr lang="it-IT" dirty="0"/>
              <a:t> an average of 3.6 </a:t>
            </a:r>
            <a:r>
              <a:rPr lang="it-IT" dirty="0" err="1"/>
              <a:t>years</a:t>
            </a:r>
            <a:r>
              <a:rPr lang="it-IT" dirty="0"/>
              <a:t> </a:t>
            </a:r>
            <a:r>
              <a:rPr lang="it-IT" dirty="0" err="1"/>
              <a:t>between</a:t>
            </a:r>
            <a:r>
              <a:rPr lang="it-IT" dirty="0"/>
              <a:t> </a:t>
            </a:r>
            <a:r>
              <a:rPr lang="it-IT" dirty="0" err="1"/>
              <a:t>initial</a:t>
            </a:r>
            <a:r>
              <a:rPr lang="it-IT" dirty="0"/>
              <a:t> </a:t>
            </a:r>
            <a:r>
              <a:rPr lang="it-IT" dirty="0" err="1"/>
              <a:t>symptom</a:t>
            </a:r>
            <a:r>
              <a:rPr lang="it-IT" dirty="0"/>
              <a:t> presentation and </a:t>
            </a:r>
            <a:r>
              <a:rPr lang="it-IT" dirty="0" err="1"/>
              <a:t>diagnosis</a:t>
            </a:r>
            <a:r>
              <a:rPr lang="it-IT" dirty="0"/>
              <a:t> and </a:t>
            </a:r>
            <a:r>
              <a:rPr lang="it-IT" dirty="0" err="1"/>
              <a:t>revealed</a:t>
            </a:r>
            <a:r>
              <a:rPr lang="it-IT" dirty="0"/>
              <a:t> </a:t>
            </a:r>
            <a:r>
              <a:rPr lang="it-IT" dirty="0" err="1"/>
              <a:t>several</a:t>
            </a:r>
            <a:r>
              <a:rPr lang="it-IT" dirty="0"/>
              <a:t> factors </a:t>
            </a:r>
            <a:r>
              <a:rPr lang="it-IT" dirty="0" err="1"/>
              <a:t>contributing</a:t>
            </a:r>
            <a:r>
              <a:rPr lang="it-IT" dirty="0"/>
              <a:t> to </a:t>
            </a:r>
            <a:r>
              <a:rPr lang="it-IT" dirty="0" err="1"/>
              <a:t>diagnostic</a:t>
            </a:r>
            <a:r>
              <a:rPr lang="it-IT" dirty="0"/>
              <a:t> delay. </a:t>
            </a:r>
            <a:r>
              <a:rPr lang="it-IT" dirty="0" err="1"/>
              <a:t>We</a:t>
            </a:r>
            <a:r>
              <a:rPr lang="it-IT" dirty="0"/>
              <a:t> </a:t>
            </a:r>
            <a:r>
              <a:rPr lang="it-IT" dirty="0" err="1"/>
              <a:t>hope</a:t>
            </a:r>
            <a:r>
              <a:rPr lang="it-IT" dirty="0"/>
              <a:t> </a:t>
            </a:r>
            <a:r>
              <a:rPr lang="it-IT" dirty="0" err="1"/>
              <a:t>that</a:t>
            </a:r>
            <a:r>
              <a:rPr lang="it-IT" dirty="0"/>
              <a:t> </a:t>
            </a:r>
            <a:r>
              <a:rPr lang="it-IT" dirty="0" err="1"/>
              <a:t>these</a:t>
            </a:r>
            <a:r>
              <a:rPr lang="it-IT" dirty="0"/>
              <a:t> </a:t>
            </a:r>
            <a:r>
              <a:rPr lang="it-IT" dirty="0" err="1"/>
              <a:t>findings</a:t>
            </a:r>
            <a:r>
              <a:rPr lang="it-IT" dirty="0"/>
              <a:t>, together with </a:t>
            </a:r>
            <a:r>
              <a:rPr lang="it-IT" dirty="0" err="1"/>
              <a:t>heightened</a:t>
            </a:r>
            <a:r>
              <a:rPr lang="it-IT" dirty="0"/>
              <a:t> awareness and </a:t>
            </a:r>
            <a:r>
              <a:rPr lang="it-IT" dirty="0" err="1"/>
              <a:t>standardization</a:t>
            </a:r>
            <a:r>
              <a:rPr lang="it-IT" dirty="0"/>
              <a:t> of </a:t>
            </a:r>
            <a:r>
              <a:rPr lang="it-IT" dirty="0" err="1"/>
              <a:t>diagnostic</a:t>
            </a:r>
            <a:r>
              <a:rPr lang="it-IT" dirty="0"/>
              <a:t> guidelines, </a:t>
            </a:r>
            <a:r>
              <a:rPr lang="it-IT" dirty="0" err="1"/>
              <a:t>will</a:t>
            </a:r>
            <a:r>
              <a:rPr lang="it-IT" dirty="0"/>
              <a:t> </a:t>
            </a:r>
            <a:r>
              <a:rPr lang="it-IT" dirty="0" err="1"/>
              <a:t>improve</a:t>
            </a:r>
            <a:r>
              <a:rPr lang="it-IT" dirty="0"/>
              <a:t> the </a:t>
            </a:r>
            <a:r>
              <a:rPr lang="it-IT" dirty="0" err="1"/>
              <a:t>diagnostic</a:t>
            </a:r>
            <a:r>
              <a:rPr lang="it-IT" dirty="0"/>
              <a:t> journey of </a:t>
            </a:r>
            <a:r>
              <a:rPr lang="it-IT" dirty="0" err="1"/>
              <a:t>patients</a:t>
            </a:r>
            <a:r>
              <a:rPr lang="it-IT" dirty="0"/>
              <a:t> with EG/</a:t>
            </a:r>
            <a:r>
              <a:rPr lang="it-IT" dirty="0" err="1"/>
              <a:t>EoD</a:t>
            </a:r>
            <a:r>
              <a:rPr lang="it-IT" dirty="0"/>
              <a:t>. </a:t>
            </a:r>
          </a:p>
          <a:p>
            <a:r>
              <a:rPr lang="it-IT" b="1" dirty="0"/>
              <a:t>Keywords: </a:t>
            </a:r>
            <a:r>
              <a:rPr lang="it-IT" dirty="0" err="1"/>
              <a:t>Eosinophilic</a:t>
            </a:r>
            <a:r>
              <a:rPr lang="it-IT" dirty="0"/>
              <a:t> </a:t>
            </a:r>
            <a:r>
              <a:rPr lang="it-IT" dirty="0" err="1"/>
              <a:t>enteritis</a:t>
            </a:r>
            <a:r>
              <a:rPr lang="it-IT" dirty="0"/>
              <a:t>; </a:t>
            </a:r>
            <a:r>
              <a:rPr lang="it-IT" dirty="0" err="1"/>
              <a:t>Eosinophilic</a:t>
            </a:r>
            <a:r>
              <a:rPr lang="it-IT" dirty="0"/>
              <a:t> </a:t>
            </a:r>
            <a:r>
              <a:rPr lang="it-IT" dirty="0" err="1"/>
              <a:t>esophagitis</a:t>
            </a:r>
            <a:r>
              <a:rPr lang="it-IT" dirty="0"/>
              <a:t>; </a:t>
            </a:r>
            <a:r>
              <a:rPr lang="it-IT" dirty="0" err="1"/>
              <a:t>Eosinophilic</a:t>
            </a:r>
            <a:r>
              <a:rPr lang="it-IT" dirty="0"/>
              <a:t> </a:t>
            </a:r>
            <a:r>
              <a:rPr lang="it-IT" dirty="0" err="1"/>
              <a:t>gastroenteritis</a:t>
            </a:r>
            <a:r>
              <a:rPr lang="it-IT" dirty="0"/>
              <a:t>; </a:t>
            </a:r>
            <a:r>
              <a:rPr lang="it-IT" dirty="0" err="1"/>
              <a:t>Eosinophilic</a:t>
            </a:r>
            <a:r>
              <a:rPr lang="it-IT" dirty="0"/>
              <a:t> </a:t>
            </a:r>
            <a:r>
              <a:rPr lang="it-IT" dirty="0" err="1"/>
              <a:t>gastrointestinal</a:t>
            </a:r>
            <a:r>
              <a:rPr lang="it-IT" dirty="0"/>
              <a:t> disease.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63312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60062-1C71-0649-C6C2-C0D0ED3D97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D09086-9BF6-3D9E-19CA-1616BF0E81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08CF89-EB89-9824-329D-3D8DE29FA866}"/>
              </a:ext>
            </a:extLst>
          </p:cNvPr>
          <p:cNvSpPr>
            <a:spLocks noGrp="1"/>
          </p:cNvSpPr>
          <p:nvPr>
            <p:ph type="body" idx="1"/>
          </p:nvPr>
        </p:nvSpPr>
        <p:spPr/>
        <p:txBody>
          <a:bodyPr/>
          <a:lstStyle/>
          <a:p>
            <a:r>
              <a:rPr lang="en-US" dirty="0"/>
              <a:t>Am J Gastroenterol . 2024 Sep 1;119(9):1813-1820. </a:t>
            </a:r>
          </a:p>
          <a:p>
            <a:r>
              <a:rPr lang="en-US" dirty="0" err="1"/>
              <a:t>doi</a:t>
            </a:r>
            <a:r>
              <a:rPr lang="en-US" dirty="0"/>
              <a:t>: 10.14309/ajg.0000000000002869. </a:t>
            </a:r>
            <a:r>
              <a:rPr lang="en-US" dirty="0" err="1"/>
              <a:t>Epub</a:t>
            </a:r>
            <a:r>
              <a:rPr lang="en-US" dirty="0"/>
              <a:t> 2024 May 16. </a:t>
            </a:r>
          </a:p>
          <a:p>
            <a:r>
              <a:rPr lang="en-US" b="1" dirty="0"/>
              <a:t>The Natural History of Eosinophilic Gastrointestinal Diseases Is Influenced by Age of Onset and Location of Involvement </a:t>
            </a:r>
          </a:p>
          <a:p>
            <a:r>
              <a:rPr lang="en-US" dirty="0">
                <a:hlinkClick r:id="rId3"/>
              </a:rPr>
              <a:t>Corey J </a:t>
            </a:r>
            <a:r>
              <a:rPr lang="en-US" dirty="0" err="1">
                <a:hlinkClick r:id="rId3"/>
              </a:rPr>
              <a:t>Ketchem</a:t>
            </a:r>
            <a:r>
              <a:rPr lang="en-US" baseline="30000" dirty="0"/>
              <a:t> </a:t>
            </a:r>
            <a:r>
              <a:rPr lang="en-US" baseline="30000" dirty="0">
                <a:hlinkClick r:id="rId4" tooltip="Center for Esophageal Diseases and Swallowing, University of North Carolina School of Medicine, Chapel Hill, NC, USA."/>
              </a:rPr>
              <a:t> 1 </a:t>
            </a:r>
            <a:r>
              <a:rPr lang="en-US" baseline="30000" dirty="0"/>
              <a:t> </a:t>
            </a:r>
            <a:r>
              <a:rPr lang="en-US" baseline="30000" dirty="0">
                <a:hlinkClick r:id="rId5" tooltip="Division of Gastroenterology and Hepatology, Department of Medicine, Hospital of the University of Pennsylvania,. Philadelphia, PA, USA."/>
              </a:rPr>
              <a:t> 2 </a:t>
            </a:r>
            <a:r>
              <a:rPr lang="en-US" dirty="0"/>
              <a:t>, </a:t>
            </a:r>
            <a:r>
              <a:rPr lang="en-US" dirty="0">
                <a:hlinkClick r:id="rId6"/>
              </a:rPr>
              <a:t>Craig C Reed</a:t>
            </a:r>
            <a:r>
              <a:rPr lang="en-US" baseline="30000" dirty="0"/>
              <a:t> </a:t>
            </a:r>
            <a:r>
              <a:rPr lang="en-US" baseline="30000" dirty="0">
                <a:hlinkClick r:id="rId4" tooltip="Center for Esophageal Diseases and Swallowing, University of North Carolina School of Medicine, Chapel Hill, NC, USA."/>
              </a:rPr>
              <a:t> 1 </a:t>
            </a:r>
            <a:r>
              <a:rPr lang="en-US" baseline="30000" dirty="0"/>
              <a:t> </a:t>
            </a:r>
            <a:r>
              <a:rPr lang="en-US" baseline="30000" dirty="0">
                <a:hlinkClick r:id="rId7" tooltip="Division of Gastroenterology and Hepatology, Department of Medicine, Center for Gastrointestinal Biology and Disease, University of North Carolina School of Medicine, Chapel Hill, NC, USA."/>
              </a:rPr>
              <a:t> 3 </a:t>
            </a:r>
            <a:r>
              <a:rPr lang="en-US" dirty="0"/>
              <a:t>, </a:t>
            </a:r>
            <a:r>
              <a:rPr lang="en-US" dirty="0">
                <a:hlinkClick r:id="rId8"/>
              </a:rPr>
              <a:t>Evan S </a:t>
            </a:r>
            <a:r>
              <a:rPr lang="en-US" dirty="0" err="1">
                <a:hlinkClick r:id="rId8"/>
              </a:rPr>
              <a:t>Dellon</a:t>
            </a:r>
            <a:r>
              <a:rPr lang="en-US" baseline="30000" dirty="0"/>
              <a:t> </a:t>
            </a:r>
            <a:r>
              <a:rPr lang="en-US" baseline="30000" dirty="0">
                <a:hlinkClick r:id="rId4" tooltip="Center for Esophageal Diseases and Swallowing, University of North Carolina School of Medicine, Chapel Hill, NC, USA."/>
              </a:rPr>
              <a:t> 1 </a:t>
            </a:r>
            <a:r>
              <a:rPr lang="en-US" baseline="30000" dirty="0"/>
              <a:t> </a:t>
            </a:r>
            <a:r>
              <a:rPr lang="en-US" baseline="30000" dirty="0">
                <a:hlinkClick r:id="rId7" tooltip="Division of Gastroenterology and Hepatology, Department of Medicine, Center for Gastrointestinal Biology and Disease, University of North Carolina School of Medicine, Chapel Hill, NC, USA."/>
              </a:rPr>
              <a:t> 3 </a:t>
            </a:r>
            <a:endParaRPr lang="en-US" dirty="0"/>
          </a:p>
          <a:p>
            <a:r>
              <a:rPr lang="en-US" dirty="0"/>
              <a:t>Affiliations </a:t>
            </a:r>
          </a:p>
          <a:p>
            <a:r>
              <a:rPr lang="en-US" dirty="0"/>
              <a:t>PMID: </a:t>
            </a:r>
            <a:r>
              <a:rPr lang="en-US" b="1" dirty="0"/>
              <a:t>38752626</a:t>
            </a:r>
            <a:r>
              <a:rPr lang="en-US" dirty="0"/>
              <a:t> </a:t>
            </a:r>
          </a:p>
          <a:p>
            <a:r>
              <a:rPr lang="en-US" dirty="0"/>
              <a:t>PMCID: </a:t>
            </a:r>
            <a:r>
              <a:rPr lang="en-US" b="1" dirty="0"/>
              <a:t>PMC11568073</a:t>
            </a:r>
            <a:r>
              <a:rPr lang="en-US" dirty="0"/>
              <a:t> (available on 2025-09-01) </a:t>
            </a:r>
          </a:p>
          <a:p>
            <a:r>
              <a:rPr lang="en-US" dirty="0"/>
              <a:t>DOI: </a:t>
            </a:r>
            <a:r>
              <a:rPr lang="en-US" dirty="0">
                <a:hlinkClick r:id="rId9"/>
              </a:rPr>
              <a:t>10.14309/ajg.0000000000002869 </a:t>
            </a:r>
            <a:endParaRPr lang="en-US" dirty="0"/>
          </a:p>
          <a:p>
            <a:r>
              <a:rPr lang="en-US" b="1" dirty="0"/>
              <a:t>Abstract </a:t>
            </a:r>
          </a:p>
          <a:p>
            <a:r>
              <a:rPr lang="en-US" b="1" dirty="0"/>
              <a:t>Introduction: </a:t>
            </a:r>
            <a:r>
              <a:rPr lang="en-US" dirty="0"/>
              <a:t>It is unknown whether concomitant esophageal involvement or anatomic location of eosinophilic infiltration affects the natural history of eosinophilic gastrointestinal disease (EGID). </a:t>
            </a:r>
          </a:p>
          <a:p>
            <a:r>
              <a:rPr lang="en-US" b="1" dirty="0"/>
              <a:t>Methods: </a:t>
            </a:r>
            <a:r>
              <a:rPr lang="en-US" dirty="0"/>
              <a:t>A retrospective cohort study was performed using the University of North Carolina EGID Clinicopathologic Database. Patients were adults and children with a prior EGID diagnosis based on clinicopathologic features. Demographics, clinical characteristics, treatment information, and procedural data were extracted from medical records. Clinical course and flare history were characterized. </a:t>
            </a:r>
          </a:p>
          <a:p>
            <a:r>
              <a:rPr lang="en-US" b="1" dirty="0"/>
              <a:t>Results: </a:t>
            </a:r>
            <a:r>
              <a:rPr lang="en-US" dirty="0"/>
              <a:t>Among 97 patients, 43% had EGID + esophageal involvement and 57% had EGID only. Patients with esophageal involvement had a longer diagnostic delay preceding diagnosis (36.6 vs 11.6 months, P = 0.001), more dysphagia (50% vs 18%; P = 0.001), required more chronic therapy (77% vs 52%, P = 0.016), and exhibited more progressive disease (25% vs 6%, P = 0.027). A continuous disease course was most common in eosinophilic gastritis (78%) while patients with eosinophilic gastritis + eosinophilic enteritis (29%) and eosinophilic enteritis + eosinophilic colitis (50%) had the highest proportion of progressive and relapsing disease, respectively ( P = 0.045). A continuous disease course occurred more frequently in children (71%, P = 0.03) and those with single organ involvement (65%), whereas adults had more relapsing (39%) or progressive disease (18%). </a:t>
            </a:r>
          </a:p>
          <a:p>
            <a:r>
              <a:rPr lang="en-US" b="1" dirty="0"/>
              <a:t>Discussion: </a:t>
            </a:r>
            <a:r>
              <a:rPr lang="en-US" dirty="0"/>
              <a:t>EGIDs with and without esophageal involvement display many similarities, although patients with esophageal involvement more frequently had dysphagia, had progressive disease courses, and required more chronic therapy. Location of involvement and age of onset affected the natural history with higher proportions of relapsing or progressive disease seen in adults and patients with small bowel or multiorgan involvement while a continuous disease course was more common in children and patients with gastric-only involvement. </a:t>
            </a:r>
          </a:p>
          <a:p>
            <a:endParaRPr lang="en-US" dirty="0">
              <a:solidFill>
                <a:srgbClr val="000000"/>
              </a:solidFill>
              <a:effectLst/>
              <a:latin typeface="Helvetica" pitchFamily="2" charset="0"/>
            </a:endParaRPr>
          </a:p>
          <a:p>
            <a:endParaRPr lang="en-US" dirty="0"/>
          </a:p>
        </p:txBody>
      </p:sp>
      <p:sp>
        <p:nvSpPr>
          <p:cNvPr id="4" name="Slide Number Placeholder 3">
            <a:extLst>
              <a:ext uri="{FF2B5EF4-FFF2-40B4-BE49-F238E27FC236}">
                <a16:creationId xmlns:a16="http://schemas.microsoft.com/office/drawing/2014/main" id="{B3470CB1-44FC-A68E-A718-1831D179DBF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7BD887-B077-9846-A6AD-38DDEF3EF2D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73398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hlinkClick r:id="rId3" tooltip="Gut."/>
              </a:rPr>
              <a:t>Gut.</a:t>
            </a:r>
            <a:r>
              <a:rPr lang="en-US" dirty="0"/>
              <a:t> 2009 May;58(5):721-32. </a:t>
            </a:r>
            <a:r>
              <a:rPr lang="en-US" dirty="0" err="1"/>
              <a:t>doi</a:t>
            </a:r>
            <a:r>
              <a:rPr lang="en-US" dirty="0"/>
              <a:t>: 10.1136/gut.2008.165894. </a:t>
            </a:r>
            <a:r>
              <a:rPr lang="en-US" dirty="0" err="1"/>
              <a:t>Epub</a:t>
            </a:r>
            <a:r>
              <a:rPr lang="en-US" dirty="0"/>
              <a:t> 2008 Dec 3.</a:t>
            </a:r>
          </a:p>
          <a:p>
            <a:r>
              <a:rPr lang="en-US" b="1" dirty="0"/>
              <a:t>Primary eosinophilic disorders of the gastrointestinal tract.</a:t>
            </a:r>
          </a:p>
          <a:p>
            <a:r>
              <a:rPr lang="en-US" dirty="0">
                <a:hlinkClick r:id="rId4"/>
              </a:rPr>
              <a:t>Yan BM</a:t>
            </a:r>
            <a:r>
              <a:rPr lang="en-US" baseline="30000" dirty="0"/>
              <a:t>1</a:t>
            </a:r>
            <a:r>
              <a:rPr lang="en-US" dirty="0"/>
              <a:t>, </a:t>
            </a:r>
            <a:r>
              <a:rPr lang="en-US" dirty="0">
                <a:hlinkClick r:id="rId5"/>
              </a:rPr>
              <a:t>Shaffer EA</a:t>
            </a:r>
            <a:r>
              <a:rPr lang="en-US" dirty="0"/>
              <a:t>.</a:t>
            </a:r>
          </a:p>
          <a:p>
            <a:r>
              <a:rPr lang="en-US" b="1" dirty="0">
                <a:hlinkClick r:id="rId3" tooltip="Open/close author information list"/>
              </a:rPr>
              <a:t>Author information</a:t>
            </a:r>
            <a:endParaRPr lang="en-US" b="1" dirty="0"/>
          </a:p>
          <a:p>
            <a:r>
              <a:rPr lang="en-US" b="1" dirty="0"/>
              <a:t>Abstract</a:t>
            </a:r>
          </a:p>
          <a:p>
            <a:r>
              <a:rPr lang="en-US" dirty="0"/>
              <a:t>Eosinophils are important effector cells of the innate immune system. Eosinophilic infiltrative disorders of the gastrointestinal tract, though </a:t>
            </a:r>
            <a:r>
              <a:rPr lang="en-US" dirty="0" err="1"/>
              <a:t>recognised</a:t>
            </a:r>
            <a:r>
              <a:rPr lang="en-US" dirty="0"/>
              <a:t> for decades, have recently witnessed a resurgence of interest, particularly for </a:t>
            </a:r>
            <a:r>
              <a:rPr lang="en-US" dirty="0" err="1"/>
              <a:t>oesophageal</a:t>
            </a:r>
            <a:r>
              <a:rPr lang="en-US" dirty="0"/>
              <a:t> disease. A more comprehensive basis for eosinophilic infiltration and activation has identified interleukin 5 (IL5) as a key cytokine for the differentiation and proliferation of eosinophils, while </a:t>
            </a:r>
            <a:r>
              <a:rPr lang="en-US" dirty="0" err="1"/>
              <a:t>eotaxins</a:t>
            </a:r>
            <a:r>
              <a:rPr lang="en-US" dirty="0"/>
              <a:t> promote the recruitment of mature eosinophils to the gut. When activated, eosinophils release multiple cytotoxic agents and immunomodulatory cytokines, resulting in local inflammation and tissue damage. Although eosinophils normally convey a </a:t>
            </a:r>
            <a:r>
              <a:rPr lang="en-US" dirty="0" err="1"/>
              <a:t>defence</a:t>
            </a:r>
            <a:r>
              <a:rPr lang="en-US" dirty="0"/>
              <a:t> against unwanted interlopers such as parasites, in the absence of such inciting agents, their accumulation and activation can elicit the primary infiltrative disorders of the gut: eosinophilic </a:t>
            </a:r>
            <a:r>
              <a:rPr lang="en-US" dirty="0" err="1"/>
              <a:t>oesophagitis</a:t>
            </a:r>
            <a:r>
              <a:rPr lang="en-US" dirty="0"/>
              <a:t>, gastroenteritis and colitis. Diagnosis of these disorders is dependent on the clinical presentation, endoscopic findings (particularly for eosinophilic </a:t>
            </a:r>
            <a:r>
              <a:rPr lang="en-US" dirty="0" err="1"/>
              <a:t>oesophagitis</a:t>
            </a:r>
            <a:r>
              <a:rPr lang="en-US" dirty="0"/>
              <a:t>), and most importantly, histological confirmation. Dietary modifications and topical corticosteroids are first-line treatments for eosinophilic </a:t>
            </a:r>
            <a:r>
              <a:rPr lang="en-US" dirty="0" err="1"/>
              <a:t>oesophagitis</a:t>
            </a:r>
            <a:r>
              <a:rPr lang="en-US" dirty="0"/>
              <a:t>. Systemic corticosteroids are the mainstay of treatment for eosinophilic gastroenteritis; surgery may be required depending on the layer of mucosa involved. Eosinophilic colitis most often occurs in infants; removal of the causative allergen usually results in a complete response. Steroids may be required for older children/adolescents or adults. This review </a:t>
            </a:r>
            <a:r>
              <a:rPr lang="en-US" dirty="0" err="1"/>
              <a:t>summarises</a:t>
            </a:r>
            <a:r>
              <a:rPr lang="en-US" dirty="0"/>
              <a:t> current knowledge on the trafficking of eosinophils to the gastrointestinal tract and the clinical management of the primary disorders of eosinophilic </a:t>
            </a:r>
            <a:r>
              <a:rPr lang="en-US" dirty="0" err="1"/>
              <a:t>oesophagitis</a:t>
            </a:r>
            <a:r>
              <a:rPr lang="en-US" dirty="0"/>
              <a:t>, eosinophilic gastroenteritis and eosinophilic colitis.</a:t>
            </a:r>
          </a:p>
          <a:p>
            <a:r>
              <a:rPr lang="en-US" b="1" dirty="0"/>
              <a:t>Comment in</a:t>
            </a:r>
          </a:p>
          <a:p>
            <a:r>
              <a:rPr lang="en-US" dirty="0">
                <a:hlinkClick r:id="rId6"/>
              </a:rPr>
              <a:t>Eosinophilic gastroenteritis.</a:t>
            </a:r>
            <a:r>
              <a:rPr lang="en-US" dirty="0"/>
              <a:t> [Gut. 2010]</a:t>
            </a:r>
          </a:p>
          <a:p>
            <a:r>
              <a:rPr lang="en-US" dirty="0"/>
              <a:t>PMID: 19052023 DOI: </a:t>
            </a:r>
            <a:r>
              <a:rPr lang="en-US" dirty="0">
                <a:hlinkClick r:id="rId7"/>
              </a:rPr>
              <a:t>10.1136/gut.2008.165894</a:t>
            </a:r>
            <a:r>
              <a:rPr lang="en-US" dirty="0"/>
              <a:t> </a:t>
            </a:r>
          </a:p>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3B7531-624A-4C8D-88A1-31B516AEBCF8}"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57171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Multicenter</a:t>
            </a:r>
            <a:r>
              <a:rPr lang="it-IT" dirty="0"/>
              <a:t> Study</a:t>
            </a:r>
          </a:p>
          <a:p>
            <a:r>
              <a:rPr lang="it-IT" dirty="0" err="1"/>
              <a:t>Intern</a:t>
            </a:r>
            <a:r>
              <a:rPr lang="it-IT" dirty="0"/>
              <a:t> </a:t>
            </a:r>
            <a:r>
              <a:rPr lang="it-IT" dirty="0" err="1"/>
              <a:t>Emerg</a:t>
            </a:r>
            <a:r>
              <a:rPr lang="it-IT" dirty="0"/>
              <a:t> </a:t>
            </a:r>
            <a:r>
              <a:rPr lang="it-IT" dirty="0" err="1"/>
              <a:t>Med</a:t>
            </a:r>
            <a:r>
              <a:rPr lang="it-IT" dirty="0"/>
              <a:t> . 2024 Jun;19(4):993-1005. </a:t>
            </a:r>
          </a:p>
          <a:p>
            <a:r>
              <a:rPr lang="it-IT" dirty="0" err="1"/>
              <a:t>doi</a:t>
            </a:r>
            <a:r>
              <a:rPr lang="it-IT" dirty="0"/>
              <a:t>: 10.1007/s11739-024-03568-w. </a:t>
            </a:r>
            <a:r>
              <a:rPr lang="it-IT" dirty="0" err="1"/>
              <a:t>Epub</a:t>
            </a:r>
            <a:r>
              <a:rPr lang="it-IT" dirty="0"/>
              <a:t> 2024 Mar 10. </a:t>
            </a:r>
          </a:p>
          <a:p>
            <a:r>
              <a:rPr lang="it-IT" b="1" dirty="0" err="1"/>
              <a:t>Clinical</a:t>
            </a:r>
            <a:r>
              <a:rPr lang="it-IT" b="1" dirty="0"/>
              <a:t> and </a:t>
            </a:r>
            <a:r>
              <a:rPr lang="it-IT" b="1" dirty="0" err="1"/>
              <a:t>atopic</a:t>
            </a:r>
            <a:r>
              <a:rPr lang="it-IT" b="1" dirty="0"/>
              <a:t> features of </a:t>
            </a:r>
            <a:r>
              <a:rPr lang="it-IT" b="1" dirty="0" err="1"/>
              <a:t>patients</a:t>
            </a:r>
            <a:r>
              <a:rPr lang="it-IT" b="1" dirty="0"/>
              <a:t> with </a:t>
            </a:r>
            <a:r>
              <a:rPr lang="it-IT" b="1" dirty="0" err="1"/>
              <a:t>primary</a:t>
            </a:r>
            <a:r>
              <a:rPr lang="it-IT" b="1" dirty="0"/>
              <a:t> </a:t>
            </a:r>
            <a:r>
              <a:rPr lang="it-IT" b="1" dirty="0" err="1"/>
              <a:t>eosinophilic</a:t>
            </a:r>
            <a:r>
              <a:rPr lang="it-IT" b="1" dirty="0"/>
              <a:t> </a:t>
            </a:r>
            <a:r>
              <a:rPr lang="it-IT" b="1" dirty="0" err="1"/>
              <a:t>colitis</a:t>
            </a:r>
            <a:r>
              <a:rPr lang="it-IT" b="1" dirty="0"/>
              <a:t>: an </a:t>
            </a:r>
            <a:r>
              <a:rPr lang="it-IT" b="1" dirty="0" err="1"/>
              <a:t>Italian</a:t>
            </a:r>
            <a:r>
              <a:rPr lang="it-IT" b="1" dirty="0"/>
              <a:t> </a:t>
            </a:r>
            <a:r>
              <a:rPr lang="it-IT" b="1" dirty="0" err="1"/>
              <a:t>multicentre</a:t>
            </a:r>
            <a:r>
              <a:rPr lang="it-IT" b="1" dirty="0"/>
              <a:t> study </a:t>
            </a:r>
          </a:p>
          <a:p>
            <a:r>
              <a:rPr lang="it-IT" dirty="0">
                <a:hlinkClick r:id="rId3"/>
              </a:rPr>
              <a:t>Carlo Maria Rossi</a:t>
            </a:r>
            <a:r>
              <a:rPr lang="it-IT" baseline="30000" dirty="0"/>
              <a:t> </a:t>
            </a:r>
            <a:r>
              <a:rPr lang="it-IT" baseline="30000" dirty="0">
                <a:hlinkClick r:id="rId4" tooltip="Contributed equally"/>
              </a:rPr>
              <a:t>#</a:t>
            </a:r>
            <a:r>
              <a:rPr lang="it-IT" baseline="30000" dirty="0"/>
              <a:t> </a:t>
            </a:r>
            <a:r>
              <a:rPr lang="it-IT" baseline="30000" dirty="0">
                <a:hlinkClick r:id="rId5" tooltip="Department of Internal Medicine and Medical Therapeutics, University of Pavia, Pavia, Italy."/>
              </a:rPr>
              <a:t> 1 </a:t>
            </a:r>
            <a:r>
              <a:rPr lang="it-IT" baseline="30000" dirty="0"/>
              <a:t> </a:t>
            </a:r>
            <a:r>
              <a:rPr lang="it-IT" baseline="30000" dirty="0">
                <a:hlinkClick r:id="rId6" tooltip="First Department of Internal Medicine, Fondazione IRCCS Policlinico San Matteo, Pavia, Italy."/>
              </a:rPr>
              <a:t> 2 </a:t>
            </a:r>
            <a:r>
              <a:rPr lang="it-IT" dirty="0"/>
              <a:t>, </a:t>
            </a:r>
            <a:r>
              <a:rPr lang="it-IT" dirty="0">
                <a:hlinkClick r:id="rId7"/>
              </a:rPr>
              <a:t>Marco Vincenzo Lenti</a:t>
            </a:r>
            <a:r>
              <a:rPr lang="it-IT" baseline="30000" dirty="0"/>
              <a:t> </a:t>
            </a:r>
            <a:r>
              <a:rPr lang="it-IT" baseline="30000" dirty="0">
                <a:hlinkClick r:id="rId4" tooltip="Contributed equally"/>
              </a:rPr>
              <a:t>#</a:t>
            </a:r>
            <a:r>
              <a:rPr lang="it-IT" baseline="30000" dirty="0"/>
              <a:t> </a:t>
            </a:r>
            <a:r>
              <a:rPr lang="it-IT" baseline="30000" dirty="0">
                <a:hlinkClick r:id="rId5" tooltip="Department of Internal Medicine and Medical Therapeutics, University of Pavia, Pavia, Italy."/>
              </a:rPr>
              <a:t> 1 </a:t>
            </a:r>
            <a:r>
              <a:rPr lang="it-IT" baseline="30000" dirty="0"/>
              <a:t> </a:t>
            </a:r>
            <a:r>
              <a:rPr lang="it-IT" baseline="30000" dirty="0">
                <a:hlinkClick r:id="rId6" tooltip="First Department of Internal Medicine, Fondazione IRCCS Policlinico San Matteo, Pavia, Italy."/>
              </a:rPr>
              <a:t> 2 </a:t>
            </a:r>
            <a:r>
              <a:rPr lang="it-IT" dirty="0"/>
              <a:t>, </a:t>
            </a:r>
            <a:r>
              <a:rPr lang="it-IT" dirty="0">
                <a:hlinkClick r:id="rId8"/>
              </a:rPr>
              <a:t>Stefania Merli</a:t>
            </a:r>
            <a:r>
              <a:rPr lang="it-IT" baseline="30000" dirty="0"/>
              <a:t> </a:t>
            </a:r>
            <a:r>
              <a:rPr lang="it-IT" baseline="30000" dirty="0">
                <a:hlinkClick r:id="rId6" tooltip="First Department of Internal Medicine, Fondazione IRCCS Policlinico San Matteo, Pavia, Italy."/>
              </a:rPr>
              <a:t> 2 </a:t>
            </a:r>
            <a:r>
              <a:rPr lang="it-IT" dirty="0"/>
              <a:t>, </a:t>
            </a:r>
            <a:r>
              <a:rPr lang="it-IT" dirty="0">
                <a:hlinkClick r:id="rId9"/>
              </a:rPr>
              <a:t>Antonio Lo Bello</a:t>
            </a:r>
            <a:r>
              <a:rPr lang="it-IT" baseline="30000" dirty="0"/>
              <a:t> </a:t>
            </a:r>
            <a:r>
              <a:rPr lang="it-IT" baseline="30000" dirty="0">
                <a:hlinkClick r:id="rId5" tooltip="Department of Internal Medicine and Medical Therapeutics, University of Pavia, Pavia, Italy."/>
              </a:rPr>
              <a:t> 1 </a:t>
            </a:r>
            <a:r>
              <a:rPr lang="it-IT" baseline="30000" dirty="0"/>
              <a:t> </a:t>
            </a:r>
            <a:r>
              <a:rPr lang="it-IT" baseline="30000" dirty="0">
                <a:hlinkClick r:id="rId6" tooltip="First Department of Internal Medicine, Fondazione IRCCS Policlinico San Matteo, Pavia, Italy."/>
              </a:rPr>
              <a:t> 2 </a:t>
            </a:r>
            <a:r>
              <a:rPr lang="it-IT" dirty="0"/>
              <a:t>, </a:t>
            </a:r>
            <a:r>
              <a:rPr lang="it-IT" dirty="0">
                <a:hlinkClick r:id="rId10"/>
              </a:rPr>
              <a:t>Aurelio Mauro</a:t>
            </a:r>
            <a:r>
              <a:rPr lang="it-IT" baseline="30000" dirty="0"/>
              <a:t> </a:t>
            </a:r>
            <a:r>
              <a:rPr lang="it-IT" baseline="30000" dirty="0">
                <a:hlinkClick r:id="rId11" tooltip="Gastrointestinal Endoscopy Unit, Fondazione IRCCS Policlinico San Matteo, Pavia, Italy."/>
              </a:rPr>
              <a:t> 3 </a:t>
            </a:r>
            <a:r>
              <a:rPr lang="it-IT" dirty="0"/>
              <a:t>, </a:t>
            </a:r>
            <a:r>
              <a:rPr lang="it-IT" dirty="0">
                <a:hlinkClick r:id="rId12"/>
              </a:rPr>
              <a:t>Andrea </a:t>
            </a:r>
            <a:r>
              <a:rPr lang="it-IT" dirty="0" err="1">
                <a:hlinkClick r:id="rId12"/>
              </a:rPr>
              <a:t>Anderloni</a:t>
            </a:r>
            <a:r>
              <a:rPr lang="it-IT" baseline="30000" dirty="0"/>
              <a:t> </a:t>
            </a:r>
            <a:r>
              <a:rPr lang="it-IT" baseline="30000" dirty="0">
                <a:hlinkClick r:id="rId11" tooltip="Gastrointestinal Endoscopy Unit, Fondazione IRCCS Policlinico San Matteo, Pavia, Italy."/>
              </a:rPr>
              <a:t> 3 </a:t>
            </a:r>
            <a:r>
              <a:rPr lang="it-IT" dirty="0"/>
              <a:t>, </a:t>
            </a:r>
            <a:r>
              <a:rPr lang="it-IT" dirty="0">
                <a:hlinkClick r:id="rId13"/>
              </a:rPr>
              <a:t>Davide Giuseppe </a:t>
            </a:r>
            <a:r>
              <a:rPr lang="it-IT" dirty="0" err="1">
                <a:hlinkClick r:id="rId13"/>
              </a:rPr>
              <a:t>Ribaldone</a:t>
            </a:r>
            <a:r>
              <a:rPr lang="it-IT" baseline="30000" dirty="0"/>
              <a:t> </a:t>
            </a:r>
            <a:r>
              <a:rPr lang="it-IT" baseline="30000" dirty="0">
                <a:hlinkClick r:id="rId14" tooltip="Department of Medical Sciences, University of Turin, Turin, Italy."/>
              </a:rPr>
              <a:t> 4 </a:t>
            </a:r>
            <a:r>
              <a:rPr lang="it-IT" dirty="0"/>
              <a:t>, </a:t>
            </a:r>
            <a:r>
              <a:rPr lang="it-IT" dirty="0">
                <a:hlinkClick r:id="rId15"/>
              </a:rPr>
              <a:t>Elisa Marabotto</a:t>
            </a:r>
            <a:r>
              <a:rPr lang="it-IT" baseline="30000" dirty="0"/>
              <a:t> </a:t>
            </a:r>
            <a:r>
              <a:rPr lang="it-IT" baseline="30000" dirty="0">
                <a:hlinkClick r:id="rId16" tooltip="Gastroenterology Unit, Department of Internal Medicine, University of Genoa, Genoa, Italy."/>
              </a:rPr>
              <a:t> 5 </a:t>
            </a:r>
            <a:r>
              <a:rPr lang="it-IT" baseline="30000" dirty="0"/>
              <a:t> </a:t>
            </a:r>
            <a:r>
              <a:rPr lang="it-IT" baseline="30000" dirty="0">
                <a:hlinkClick r:id="rId17" tooltip="IRCCS Ospedale Policlinico San Martino, Genoa, Italy."/>
              </a:rPr>
              <a:t> 6 </a:t>
            </a:r>
            <a:r>
              <a:rPr lang="it-IT" dirty="0"/>
              <a:t>, </a:t>
            </a:r>
            <a:r>
              <a:rPr lang="it-IT" dirty="0">
                <a:hlinkClick r:id="rId18"/>
              </a:rPr>
              <a:t>Marta </a:t>
            </a:r>
            <a:r>
              <a:rPr lang="it-IT" dirty="0" err="1">
                <a:hlinkClick r:id="rId18"/>
              </a:rPr>
              <a:t>Vernero</a:t>
            </a:r>
            <a:r>
              <a:rPr lang="it-IT" baseline="30000" dirty="0"/>
              <a:t> </a:t>
            </a:r>
            <a:r>
              <a:rPr lang="it-IT" baseline="30000" dirty="0">
                <a:hlinkClick r:id="rId14" tooltip="Department of Medical Sciences, University of Turin, Turin, Italy."/>
              </a:rPr>
              <a:t> 4 </a:t>
            </a:r>
            <a:r>
              <a:rPr lang="it-IT" dirty="0"/>
              <a:t>, </a:t>
            </a:r>
            <a:r>
              <a:rPr lang="it-IT" dirty="0" err="1">
                <a:hlinkClick r:id="rId19"/>
              </a:rPr>
              <a:t>Shirin</a:t>
            </a:r>
            <a:r>
              <a:rPr lang="it-IT" dirty="0">
                <a:hlinkClick r:id="rId19"/>
              </a:rPr>
              <a:t> </a:t>
            </a:r>
            <a:r>
              <a:rPr lang="it-IT" dirty="0" err="1">
                <a:hlinkClick r:id="rId19"/>
              </a:rPr>
              <a:t>Djahandideh</a:t>
            </a:r>
            <a:r>
              <a:rPr lang="it-IT" dirty="0">
                <a:hlinkClick r:id="rId19"/>
              </a:rPr>
              <a:t> </a:t>
            </a:r>
            <a:r>
              <a:rPr lang="it-IT" dirty="0" err="1">
                <a:hlinkClick r:id="rId19"/>
              </a:rPr>
              <a:t>Sheijani</a:t>
            </a:r>
            <a:r>
              <a:rPr lang="it-IT" baseline="30000" dirty="0"/>
              <a:t> </a:t>
            </a:r>
            <a:r>
              <a:rPr lang="it-IT" baseline="30000" dirty="0">
                <a:hlinkClick r:id="rId16" tooltip="Gastroenterology Unit, Department of Internal Medicine, University of Genoa, Genoa, Italy."/>
              </a:rPr>
              <a:t> 5 </a:t>
            </a:r>
            <a:r>
              <a:rPr lang="it-IT" baseline="30000" dirty="0"/>
              <a:t> </a:t>
            </a:r>
            <a:r>
              <a:rPr lang="it-IT" baseline="30000" dirty="0">
                <a:hlinkClick r:id="rId17" tooltip="IRCCS Ospedale Policlinico San Martino, Genoa, Italy."/>
              </a:rPr>
              <a:t> 6 </a:t>
            </a:r>
            <a:r>
              <a:rPr lang="it-IT" dirty="0"/>
              <a:t>, </a:t>
            </a:r>
            <a:r>
              <a:rPr lang="it-IT" dirty="0">
                <a:hlinkClick r:id="rId20"/>
              </a:rPr>
              <a:t>Daria Maniero</a:t>
            </a:r>
            <a:r>
              <a:rPr lang="it-IT" baseline="30000" dirty="0"/>
              <a:t> </a:t>
            </a:r>
            <a:r>
              <a:rPr lang="it-IT" baseline="30000" dirty="0">
                <a:hlinkClick r:id="rId21" tooltip="Gastroenterology Unit, Azienda Ospedale Università di Padova (AOUP), Padua, Italy."/>
              </a:rPr>
              <a:t> 7 </a:t>
            </a:r>
            <a:r>
              <a:rPr lang="it-IT" baseline="30000" dirty="0"/>
              <a:t> </a:t>
            </a:r>
            <a:r>
              <a:rPr lang="it-IT" baseline="30000" dirty="0">
                <a:hlinkClick r:id="rId22" tooltip="Department of Surgery, Oncology and Gastroenterology (DiSCOG), University of Padua, Padua, Italy."/>
              </a:rPr>
              <a:t> 8 </a:t>
            </a:r>
            <a:r>
              <a:rPr lang="it-IT" dirty="0"/>
              <a:t>, </a:t>
            </a:r>
            <a:r>
              <a:rPr lang="it-IT" dirty="0">
                <a:hlinkClick r:id="rId23"/>
              </a:rPr>
              <a:t>Alessandro Vanoli</a:t>
            </a:r>
            <a:r>
              <a:rPr lang="it-IT" baseline="30000" dirty="0"/>
              <a:t> </a:t>
            </a:r>
            <a:r>
              <a:rPr lang="it-IT" baseline="30000" dirty="0">
                <a:hlinkClick r:id="rId24" tooltip="Anatomic Pathology Unit, IRCCS San Matteo, Pavia, Italy."/>
              </a:rPr>
              <a:t> 9 </a:t>
            </a:r>
            <a:r>
              <a:rPr lang="it-IT" dirty="0"/>
              <a:t>, </a:t>
            </a:r>
            <a:r>
              <a:rPr lang="it-IT" dirty="0">
                <a:hlinkClick r:id="rId25"/>
              </a:rPr>
              <a:t>Catherine </a:t>
            </a:r>
            <a:r>
              <a:rPr lang="it-IT" dirty="0" err="1">
                <a:hlinkClick r:id="rId25"/>
              </a:rPr>
              <a:t>Klersy</a:t>
            </a:r>
            <a:r>
              <a:rPr lang="it-IT" baseline="30000" dirty="0"/>
              <a:t> </a:t>
            </a:r>
            <a:r>
              <a:rPr lang="it-IT" baseline="30000" dirty="0">
                <a:hlinkClick r:id="rId26" tooltip="Biostatistics and Clinical Trial Centre, Fondazione IRCCS San Matteo, Pavia, Italy."/>
              </a:rPr>
              <a:t> 10 </a:t>
            </a:r>
            <a:r>
              <a:rPr lang="it-IT" dirty="0"/>
              <a:t>, </a:t>
            </a:r>
            <a:r>
              <a:rPr lang="it-IT" dirty="0">
                <a:hlinkClick r:id="rId27"/>
              </a:rPr>
              <a:t>Edoardo Vincenzo Savarino</a:t>
            </a:r>
            <a:r>
              <a:rPr lang="it-IT" baseline="30000" dirty="0"/>
              <a:t> </a:t>
            </a:r>
            <a:r>
              <a:rPr lang="it-IT" baseline="30000" dirty="0">
                <a:hlinkClick r:id="rId21" tooltip="Gastroenterology Unit, Azienda Ospedale Università di Padova (AOUP), Padua, Italy."/>
              </a:rPr>
              <a:t> 7 </a:t>
            </a:r>
            <a:r>
              <a:rPr lang="it-IT" baseline="30000" dirty="0"/>
              <a:t> </a:t>
            </a:r>
            <a:r>
              <a:rPr lang="it-IT" baseline="30000" dirty="0">
                <a:hlinkClick r:id="rId22" tooltip="Department of Surgery, Oncology and Gastroenterology (DiSCOG), University of Padua, Padua, Italy."/>
              </a:rPr>
              <a:t> 8 </a:t>
            </a:r>
            <a:r>
              <a:rPr lang="it-IT" dirty="0"/>
              <a:t>, </a:t>
            </a:r>
            <a:r>
              <a:rPr lang="it-IT" dirty="0">
                <a:hlinkClick r:id="rId28"/>
              </a:rPr>
              <a:t>Antonio Di Sabatino</a:t>
            </a:r>
            <a:r>
              <a:rPr lang="it-IT" baseline="30000" dirty="0"/>
              <a:t> </a:t>
            </a:r>
            <a:r>
              <a:rPr lang="it-IT" baseline="30000" dirty="0">
                <a:hlinkClick r:id="rId29" tooltip="Department of Internal Medicine and Medical Therapeutics, University of Pavia, Pavia, Italy. a.disabatino@smatteo.pv.it."/>
              </a:rPr>
              <a:t> 11 </a:t>
            </a:r>
            <a:r>
              <a:rPr lang="it-IT" baseline="30000" dirty="0"/>
              <a:t> </a:t>
            </a:r>
            <a:r>
              <a:rPr lang="it-IT" baseline="30000" dirty="0">
                <a:hlinkClick r:id="rId30" tooltip="First Department of Internal Medicine, Fondazione IRCCS Policlinico San Matteo, Pavia, Italy. a.disabatino@smatteo.pv.it."/>
              </a:rPr>
              <a:t> 12 </a:t>
            </a:r>
            <a:r>
              <a:rPr lang="it-IT" baseline="30000" dirty="0"/>
              <a:t> </a:t>
            </a:r>
            <a:r>
              <a:rPr lang="it-IT" baseline="30000" dirty="0">
                <a:hlinkClick r:id="rId31" tooltip="Clinica Medica I, Fondazione IRCCS Policlinico San Matteo, Università Di Pavia, Viale Golgi 19, 27100, Pavia, Italy. a.disabatino@smatteo.pv.it."/>
              </a:rPr>
              <a:t> 13 </a:t>
            </a:r>
            <a:endParaRPr lang="it-IT" dirty="0"/>
          </a:p>
          <a:p>
            <a:r>
              <a:rPr lang="it-IT" dirty="0" err="1"/>
              <a:t>Affiliations</a:t>
            </a:r>
            <a:r>
              <a:rPr lang="it-IT" dirty="0"/>
              <a:t> </a:t>
            </a:r>
          </a:p>
          <a:p>
            <a:r>
              <a:rPr lang="it-IT" dirty="0"/>
              <a:t>PMID: </a:t>
            </a:r>
            <a:r>
              <a:rPr lang="it-IT" b="1" dirty="0"/>
              <a:t>38461469</a:t>
            </a:r>
            <a:r>
              <a:rPr lang="it-IT" dirty="0"/>
              <a:t> </a:t>
            </a:r>
          </a:p>
          <a:p>
            <a:r>
              <a:rPr lang="it-IT" dirty="0"/>
              <a:t>PMCID: </a:t>
            </a:r>
            <a:r>
              <a:rPr lang="it-IT" dirty="0">
                <a:hlinkClick r:id="rId32"/>
              </a:rPr>
              <a:t>PMC11186925 </a:t>
            </a:r>
            <a:endParaRPr lang="it-IT" dirty="0"/>
          </a:p>
          <a:p>
            <a:r>
              <a:rPr lang="it-IT" dirty="0"/>
              <a:t>DOI: </a:t>
            </a:r>
            <a:r>
              <a:rPr lang="it-IT" dirty="0">
                <a:hlinkClick r:id="rId33"/>
              </a:rPr>
              <a:t>10.1007/s11739-024-03568-w </a:t>
            </a:r>
            <a:endParaRPr lang="it-IT" dirty="0"/>
          </a:p>
          <a:p>
            <a:r>
              <a:rPr lang="it-IT" b="1" dirty="0"/>
              <a:t>Abstract </a:t>
            </a:r>
          </a:p>
          <a:p>
            <a:r>
              <a:rPr lang="it-IT" dirty="0" err="1"/>
              <a:t>Eosinophilic</a:t>
            </a:r>
            <a:r>
              <a:rPr lang="it-IT" dirty="0"/>
              <a:t> </a:t>
            </a:r>
            <a:r>
              <a:rPr lang="it-IT" dirty="0" err="1"/>
              <a:t>colitis</a:t>
            </a:r>
            <a:r>
              <a:rPr lang="it-IT" dirty="0"/>
              <a:t> (EC) </a:t>
            </a:r>
            <a:r>
              <a:rPr lang="it-IT" dirty="0" err="1"/>
              <a:t>is</a:t>
            </a:r>
            <a:r>
              <a:rPr lang="it-IT" dirty="0"/>
              <a:t> the </a:t>
            </a:r>
            <a:r>
              <a:rPr lang="it-IT" dirty="0" err="1"/>
              <a:t>rarest</a:t>
            </a:r>
            <a:r>
              <a:rPr lang="it-IT" dirty="0"/>
              <a:t> </a:t>
            </a:r>
            <a:r>
              <a:rPr lang="it-IT" dirty="0" err="1"/>
              <a:t>among</a:t>
            </a:r>
            <a:r>
              <a:rPr lang="it-IT" dirty="0"/>
              <a:t> </a:t>
            </a:r>
            <a:r>
              <a:rPr lang="it-IT" dirty="0" err="1"/>
              <a:t>primary</a:t>
            </a:r>
            <a:r>
              <a:rPr lang="it-IT" dirty="0"/>
              <a:t> </a:t>
            </a:r>
            <a:r>
              <a:rPr lang="it-IT" dirty="0" err="1"/>
              <a:t>eosinophilic</a:t>
            </a:r>
            <a:r>
              <a:rPr lang="it-IT" dirty="0"/>
              <a:t> </a:t>
            </a:r>
            <a:r>
              <a:rPr lang="it-IT" dirty="0" err="1"/>
              <a:t>gastrointestinal</a:t>
            </a:r>
            <a:r>
              <a:rPr lang="it-IT" dirty="0"/>
              <a:t> disorders (EGID). EC </a:t>
            </a:r>
            <a:r>
              <a:rPr lang="it-IT" dirty="0" err="1"/>
              <a:t>is</a:t>
            </a:r>
            <a:r>
              <a:rPr lang="it-IT" dirty="0"/>
              <a:t> </a:t>
            </a:r>
            <a:r>
              <a:rPr lang="it-IT" dirty="0" err="1"/>
              <a:t>underdiagnosed</a:t>
            </a:r>
            <a:r>
              <a:rPr lang="it-IT" dirty="0"/>
              <a:t> due to </a:t>
            </a:r>
            <a:r>
              <a:rPr lang="it-IT" dirty="0" err="1"/>
              <a:t>its</a:t>
            </a:r>
            <a:r>
              <a:rPr lang="it-IT" dirty="0"/>
              <a:t> </a:t>
            </a:r>
            <a:r>
              <a:rPr lang="it-IT" dirty="0" err="1"/>
              <a:t>blurred</a:t>
            </a:r>
            <a:r>
              <a:rPr lang="it-IT" dirty="0"/>
              <a:t> and </a:t>
            </a:r>
            <a:r>
              <a:rPr lang="it-IT" dirty="0" err="1"/>
              <a:t>proteiform</a:t>
            </a:r>
            <a:r>
              <a:rPr lang="it-IT" dirty="0"/>
              <a:t> </a:t>
            </a:r>
            <a:r>
              <a:rPr lang="it-IT" dirty="0" err="1"/>
              <a:t>clinical</a:t>
            </a:r>
            <a:r>
              <a:rPr lang="it-IT" dirty="0"/>
              <a:t> </a:t>
            </a:r>
            <a:r>
              <a:rPr lang="it-IT" dirty="0" err="1"/>
              <a:t>manifestations</a:t>
            </a:r>
            <a:r>
              <a:rPr lang="it-IT" dirty="0"/>
              <a:t>. To </a:t>
            </a:r>
            <a:r>
              <a:rPr lang="it-IT" dirty="0" err="1"/>
              <a:t>explore</a:t>
            </a:r>
            <a:r>
              <a:rPr lang="it-IT" dirty="0"/>
              <a:t> the </a:t>
            </a:r>
            <a:r>
              <a:rPr lang="it-IT" dirty="0" err="1"/>
              <a:t>clinical</a:t>
            </a:r>
            <a:r>
              <a:rPr lang="it-IT" dirty="0"/>
              <a:t> and </a:t>
            </a:r>
            <a:r>
              <a:rPr lang="it-IT" dirty="0" err="1"/>
              <a:t>atopic</a:t>
            </a:r>
            <a:r>
              <a:rPr lang="it-IT" dirty="0"/>
              <a:t> </a:t>
            </a:r>
            <a:r>
              <a:rPr lang="it-IT" dirty="0" err="1"/>
              <a:t>characteristic</a:t>
            </a:r>
            <a:r>
              <a:rPr lang="it-IT" dirty="0"/>
              <a:t> of EC </a:t>
            </a:r>
            <a:r>
              <a:rPr lang="it-IT" dirty="0" err="1"/>
              <a:t>adult</a:t>
            </a:r>
            <a:r>
              <a:rPr lang="it-IT" dirty="0"/>
              <a:t> </a:t>
            </a:r>
            <a:r>
              <a:rPr lang="it-IT" dirty="0" err="1"/>
              <a:t>patients</a:t>
            </a:r>
            <a:r>
              <a:rPr lang="it-IT" dirty="0"/>
              <a:t>, the </a:t>
            </a:r>
            <a:r>
              <a:rPr lang="it-IT" dirty="0" err="1"/>
              <a:t>diagnostic</a:t>
            </a:r>
            <a:r>
              <a:rPr lang="it-IT" dirty="0"/>
              <a:t> delay, and relapse-</a:t>
            </a:r>
            <a:r>
              <a:rPr lang="it-IT" dirty="0" err="1"/>
              <a:t>associated</a:t>
            </a:r>
            <a:r>
              <a:rPr lang="it-IT" dirty="0"/>
              <a:t> factors, by </a:t>
            </a:r>
            <a:r>
              <a:rPr lang="it-IT" dirty="0" err="1"/>
              <a:t>comparison</a:t>
            </a:r>
            <a:r>
              <a:rPr lang="it-IT" dirty="0"/>
              <a:t> with </a:t>
            </a:r>
            <a:r>
              <a:rPr lang="it-IT" dirty="0" err="1"/>
              <a:t>patients</a:t>
            </a:r>
            <a:r>
              <a:rPr lang="it-IT" dirty="0"/>
              <a:t> with </a:t>
            </a:r>
            <a:r>
              <a:rPr lang="it-IT" dirty="0" err="1"/>
              <a:t>eosinophilic</a:t>
            </a:r>
            <a:r>
              <a:rPr lang="it-IT" dirty="0"/>
              <a:t> </a:t>
            </a:r>
            <a:r>
              <a:rPr lang="it-IT" dirty="0" err="1"/>
              <a:t>esophagitis</a:t>
            </a:r>
            <a:r>
              <a:rPr lang="it-IT" dirty="0"/>
              <a:t> (</a:t>
            </a:r>
            <a:r>
              <a:rPr lang="it-IT" dirty="0" err="1"/>
              <a:t>EoE</a:t>
            </a:r>
            <a:r>
              <a:rPr lang="it-IT" dirty="0"/>
              <a:t>) and </a:t>
            </a:r>
            <a:r>
              <a:rPr lang="it-IT" dirty="0" err="1"/>
              <a:t>irritable</a:t>
            </a:r>
            <a:r>
              <a:rPr lang="it-IT" dirty="0"/>
              <a:t> </a:t>
            </a:r>
            <a:r>
              <a:rPr lang="it-IT" dirty="0" err="1"/>
              <a:t>bowel</a:t>
            </a:r>
            <a:r>
              <a:rPr lang="it-IT" dirty="0"/>
              <a:t> </a:t>
            </a:r>
            <a:r>
              <a:rPr lang="it-IT" dirty="0" err="1"/>
              <a:t>syndrome</a:t>
            </a:r>
            <a:r>
              <a:rPr lang="it-IT" dirty="0"/>
              <a:t> (IBS). EC </a:t>
            </a:r>
            <a:r>
              <a:rPr lang="it-IT" dirty="0" err="1"/>
              <a:t>patients</a:t>
            </a:r>
            <a:r>
              <a:rPr lang="it-IT" dirty="0"/>
              <a:t> </a:t>
            </a:r>
            <a:r>
              <a:rPr lang="it-IT" dirty="0" err="1"/>
              <a:t>followed</a:t>
            </a:r>
            <a:r>
              <a:rPr lang="it-IT" dirty="0"/>
              <a:t>-up </a:t>
            </a:r>
            <a:r>
              <a:rPr lang="it-IT" dirty="0" err="1"/>
              <a:t>at</a:t>
            </a:r>
            <a:r>
              <a:rPr lang="it-IT" dirty="0"/>
              <a:t> </a:t>
            </a:r>
            <a:r>
              <a:rPr lang="it-IT" dirty="0" err="1"/>
              <a:t>four</a:t>
            </a:r>
            <a:r>
              <a:rPr lang="it-IT" dirty="0"/>
              <a:t> clinics </a:t>
            </a:r>
            <a:r>
              <a:rPr lang="it-IT" dirty="0" err="1"/>
              <a:t>were</a:t>
            </a:r>
            <a:r>
              <a:rPr lang="it-IT" dirty="0"/>
              <a:t> </a:t>
            </a:r>
            <a:r>
              <a:rPr lang="it-IT" dirty="0" err="1"/>
              <a:t>included</a:t>
            </a:r>
            <a:r>
              <a:rPr lang="it-IT" dirty="0"/>
              <a:t>, and </a:t>
            </a:r>
            <a:r>
              <a:rPr lang="it-IT" dirty="0" err="1"/>
              <a:t>clinical</a:t>
            </a:r>
            <a:r>
              <a:rPr lang="it-IT" dirty="0"/>
              <a:t>, </a:t>
            </a:r>
            <a:r>
              <a:rPr lang="it-IT" dirty="0" err="1"/>
              <a:t>histopathological</a:t>
            </a:r>
            <a:r>
              <a:rPr lang="it-IT" dirty="0"/>
              <a:t>, and </a:t>
            </a:r>
            <a:r>
              <a:rPr lang="it-IT" dirty="0" err="1"/>
              <a:t>laboratory</a:t>
            </a:r>
            <a:r>
              <a:rPr lang="it-IT" dirty="0"/>
              <a:t> data </a:t>
            </a:r>
            <a:r>
              <a:rPr lang="it-IT" dirty="0" err="1"/>
              <a:t>were</a:t>
            </a:r>
            <a:r>
              <a:rPr lang="it-IT" dirty="0"/>
              <a:t> </a:t>
            </a:r>
            <a:r>
              <a:rPr lang="it-IT" dirty="0" err="1"/>
              <a:t>retrieved</a:t>
            </a:r>
            <a:r>
              <a:rPr lang="it-IT" dirty="0"/>
              <a:t>. </a:t>
            </a:r>
            <a:r>
              <a:rPr lang="it-IT" dirty="0" err="1"/>
              <a:t>As</a:t>
            </a:r>
            <a:r>
              <a:rPr lang="it-IT" dirty="0"/>
              <a:t> control </a:t>
            </a:r>
            <a:r>
              <a:rPr lang="it-IT" dirty="0" err="1"/>
              <a:t>groups</a:t>
            </a:r>
            <a:r>
              <a:rPr lang="it-IT" dirty="0"/>
              <a:t>, </a:t>
            </a:r>
            <a:r>
              <a:rPr lang="it-IT" dirty="0" err="1"/>
              <a:t>age-matched</a:t>
            </a:r>
            <a:r>
              <a:rPr lang="it-IT" dirty="0"/>
              <a:t> </a:t>
            </a:r>
            <a:r>
              <a:rPr lang="it-IT" dirty="0" err="1"/>
              <a:t>patients</a:t>
            </a:r>
            <a:r>
              <a:rPr lang="it-IT" dirty="0"/>
              <a:t> with </a:t>
            </a:r>
            <a:r>
              <a:rPr lang="it-IT" dirty="0" err="1"/>
              <a:t>EoE</a:t>
            </a:r>
            <a:r>
              <a:rPr lang="it-IT" dirty="0"/>
              <a:t> and IBS </a:t>
            </a:r>
            <a:r>
              <a:rPr lang="it-IT" dirty="0" err="1"/>
              <a:t>were</a:t>
            </a:r>
            <a:r>
              <a:rPr lang="it-IT" dirty="0"/>
              <a:t> </a:t>
            </a:r>
            <a:r>
              <a:rPr lang="it-IT" dirty="0" err="1"/>
              <a:t>recruited</a:t>
            </a:r>
            <a:r>
              <a:rPr lang="it-IT" dirty="0"/>
              <a:t>. </a:t>
            </a:r>
            <a:r>
              <a:rPr lang="it-IT" dirty="0" err="1"/>
              <a:t>Allergy</a:t>
            </a:r>
            <a:r>
              <a:rPr lang="it-IT" dirty="0"/>
              <a:t> </a:t>
            </a:r>
            <a:r>
              <a:rPr lang="it-IT" dirty="0" err="1"/>
              <a:t>tests</a:t>
            </a:r>
            <a:r>
              <a:rPr lang="it-IT" dirty="0"/>
              <a:t> </a:t>
            </a:r>
            <a:r>
              <a:rPr lang="it-IT" dirty="0" err="1"/>
              <a:t>included</a:t>
            </a:r>
            <a:r>
              <a:rPr lang="it-IT" dirty="0"/>
              <a:t> </a:t>
            </a:r>
            <a:r>
              <a:rPr lang="it-IT" dirty="0" err="1"/>
              <a:t>skin</a:t>
            </a:r>
            <a:r>
              <a:rPr lang="it-IT" dirty="0"/>
              <a:t> </a:t>
            </a:r>
            <a:r>
              <a:rPr lang="it-IT" dirty="0" err="1"/>
              <a:t>prick</a:t>
            </a:r>
            <a:r>
              <a:rPr lang="it-IT" dirty="0"/>
              <a:t> test and </a:t>
            </a:r>
            <a:r>
              <a:rPr lang="it-IT" dirty="0" err="1"/>
              <a:t>serum</a:t>
            </a:r>
            <a:r>
              <a:rPr lang="it-IT" dirty="0"/>
              <a:t> </a:t>
            </a:r>
            <a:r>
              <a:rPr lang="it-IT" dirty="0" err="1"/>
              <a:t>specific</a:t>
            </a:r>
            <a:r>
              <a:rPr lang="it-IT" dirty="0"/>
              <a:t> </a:t>
            </a:r>
            <a:r>
              <a:rPr lang="it-IT" dirty="0" err="1"/>
              <a:t>IgE</a:t>
            </a:r>
            <a:r>
              <a:rPr lang="it-IT" dirty="0"/>
              <a:t>. </a:t>
            </a:r>
            <a:r>
              <a:rPr lang="it-IT" dirty="0" err="1"/>
              <a:t>Diagnostic</a:t>
            </a:r>
            <a:r>
              <a:rPr lang="it-IT" dirty="0"/>
              <a:t> delay </a:t>
            </a:r>
            <a:r>
              <a:rPr lang="it-IT" dirty="0" err="1"/>
              <a:t>was</a:t>
            </a:r>
            <a:r>
              <a:rPr lang="it-IT" dirty="0"/>
              <a:t> </a:t>
            </a:r>
            <a:r>
              <a:rPr lang="it-IT" dirty="0" err="1"/>
              <a:t>assessed</a:t>
            </a:r>
            <a:r>
              <a:rPr lang="it-IT" dirty="0"/>
              <a:t>. </a:t>
            </a:r>
            <a:r>
              <a:rPr lang="it-IT" dirty="0" err="1"/>
              <a:t>Overall</a:t>
            </a:r>
            <a:r>
              <a:rPr lang="it-IT" dirty="0"/>
              <a:t>, data from 73 </a:t>
            </a:r>
            <a:r>
              <a:rPr lang="it-IT" dirty="0" err="1"/>
              <a:t>patients</a:t>
            </a:r>
            <a:r>
              <a:rPr lang="it-IT" dirty="0"/>
              <a:t> </a:t>
            </a:r>
            <a:r>
              <a:rPr lang="it-IT" dirty="0" err="1"/>
              <a:t>were</a:t>
            </a:r>
            <a:r>
              <a:rPr lang="it-IT" dirty="0"/>
              <a:t> </a:t>
            </a:r>
            <a:r>
              <a:rPr lang="it-IT" dirty="0" err="1"/>
              <a:t>retrieved</a:t>
            </a:r>
            <a:r>
              <a:rPr lang="it-IT" dirty="0"/>
              <a:t>, including 40 with EC (</a:t>
            </a:r>
            <a:r>
              <a:rPr lang="it-IT" dirty="0" err="1"/>
              <a:t>median</a:t>
            </a:r>
            <a:r>
              <a:rPr lang="it-IT" dirty="0"/>
              <a:t> </a:t>
            </a:r>
            <a:r>
              <a:rPr lang="it-IT" dirty="0" err="1"/>
              <a:t>age</a:t>
            </a:r>
            <a:r>
              <a:rPr lang="it-IT" dirty="0"/>
              <a:t> 39 </a:t>
            </a:r>
            <a:r>
              <a:rPr lang="it-IT" dirty="0" err="1"/>
              <a:t>years</a:t>
            </a:r>
            <a:r>
              <a:rPr lang="it-IT" dirty="0"/>
              <a:t> IQR 22.5-59, F:M 2.1:1), 12 with </a:t>
            </a:r>
            <a:r>
              <a:rPr lang="it-IT" dirty="0" err="1"/>
              <a:t>EoE</a:t>
            </a:r>
            <a:r>
              <a:rPr lang="it-IT" dirty="0"/>
              <a:t> (F:M ratio: 1:5), and 21 with IBS (F:M ratio: 1:0.9). The </a:t>
            </a:r>
            <a:r>
              <a:rPr lang="it-IT" dirty="0" err="1"/>
              <a:t>most</a:t>
            </a:r>
            <a:r>
              <a:rPr lang="it-IT" dirty="0"/>
              <a:t> common features in EC </a:t>
            </a:r>
            <a:r>
              <a:rPr lang="it-IT" dirty="0" err="1"/>
              <a:t>patients</a:t>
            </a:r>
            <a:r>
              <a:rPr lang="it-IT" dirty="0"/>
              <a:t> </a:t>
            </a:r>
            <a:r>
              <a:rPr lang="it-IT" dirty="0" err="1"/>
              <a:t>were</a:t>
            </a:r>
            <a:r>
              <a:rPr lang="it-IT" dirty="0"/>
              <a:t> </a:t>
            </a:r>
            <a:r>
              <a:rPr lang="it-IT" dirty="0" err="1"/>
              <a:t>female</a:t>
            </a:r>
            <a:r>
              <a:rPr lang="it-IT" dirty="0"/>
              <a:t> sex (67.5%), </a:t>
            </a:r>
            <a:r>
              <a:rPr lang="it-IT" dirty="0" err="1"/>
              <a:t>atopy</a:t>
            </a:r>
            <a:r>
              <a:rPr lang="it-IT" dirty="0"/>
              <a:t> (77.5%), </a:t>
            </a:r>
            <a:r>
              <a:rPr lang="it-IT" dirty="0" err="1"/>
              <a:t>abdominal</a:t>
            </a:r>
            <a:r>
              <a:rPr lang="it-IT" dirty="0"/>
              <a:t> </a:t>
            </a:r>
            <a:r>
              <a:rPr lang="it-IT" dirty="0" err="1"/>
              <a:t>pain</a:t>
            </a:r>
            <a:r>
              <a:rPr lang="it-IT" dirty="0"/>
              <a:t>/</a:t>
            </a:r>
            <a:r>
              <a:rPr lang="it-IT" dirty="0" err="1"/>
              <a:t>distention</a:t>
            </a:r>
            <a:r>
              <a:rPr lang="it-IT" dirty="0"/>
              <a:t> (70%), </a:t>
            </a:r>
            <a:r>
              <a:rPr lang="it-IT" dirty="0" err="1"/>
              <a:t>diarrhoea</a:t>
            </a:r>
            <a:r>
              <a:rPr lang="it-IT" dirty="0"/>
              <a:t> (77.5%), and </a:t>
            </a:r>
            <a:r>
              <a:rPr lang="it-IT" dirty="0" err="1"/>
              <a:t>faecal</a:t>
            </a:r>
            <a:r>
              <a:rPr lang="it-IT" dirty="0"/>
              <a:t> </a:t>
            </a:r>
            <a:r>
              <a:rPr lang="it-IT" dirty="0" err="1"/>
              <a:t>calprotectin</a:t>
            </a:r>
            <a:r>
              <a:rPr lang="it-IT" dirty="0"/>
              <a:t> </a:t>
            </a:r>
            <a:r>
              <a:rPr lang="it-IT" dirty="0" err="1"/>
              <a:t>elevation</a:t>
            </a:r>
            <a:r>
              <a:rPr lang="it-IT" dirty="0"/>
              <a:t> (22.5%). Blood </a:t>
            </a:r>
            <a:r>
              <a:rPr lang="it-IT" dirty="0" err="1"/>
              <a:t>eosinophils</a:t>
            </a:r>
            <a:r>
              <a:rPr lang="it-IT" dirty="0"/>
              <a:t> </a:t>
            </a:r>
            <a:r>
              <a:rPr lang="it-IT" dirty="0" err="1"/>
              <a:t>were</a:t>
            </a:r>
            <a:r>
              <a:rPr lang="it-IT" dirty="0"/>
              <a:t> </a:t>
            </a:r>
            <a:r>
              <a:rPr lang="it-IT" dirty="0" err="1"/>
              <a:t>elevated</a:t>
            </a:r>
            <a:r>
              <a:rPr lang="it-IT" dirty="0"/>
              <a:t> in </a:t>
            </a:r>
            <a:r>
              <a:rPr lang="it-IT" dirty="0" err="1"/>
              <a:t>EoE</a:t>
            </a:r>
            <a:r>
              <a:rPr lang="it-IT" dirty="0"/>
              <a:t>, </a:t>
            </a:r>
            <a:r>
              <a:rPr lang="it-IT" dirty="0" err="1"/>
              <a:t>but</a:t>
            </a:r>
            <a:r>
              <a:rPr lang="it-IT" dirty="0"/>
              <a:t> </a:t>
            </a:r>
            <a:r>
              <a:rPr lang="it-IT" dirty="0" err="1"/>
              <a:t>not</a:t>
            </a:r>
            <a:r>
              <a:rPr lang="it-IT" dirty="0"/>
              <a:t> in EC (p &lt; 0.001), </a:t>
            </a:r>
            <a:r>
              <a:rPr lang="it-IT" dirty="0" err="1"/>
              <a:t>while</a:t>
            </a:r>
            <a:r>
              <a:rPr lang="it-IT" dirty="0"/>
              <a:t> ECP </a:t>
            </a:r>
            <a:r>
              <a:rPr lang="it-IT" dirty="0" err="1"/>
              <a:t>did</a:t>
            </a:r>
            <a:r>
              <a:rPr lang="it-IT" dirty="0"/>
              <a:t> </a:t>
            </a:r>
            <a:r>
              <a:rPr lang="it-IT" dirty="0" err="1"/>
              <a:t>not</a:t>
            </a:r>
            <a:r>
              <a:rPr lang="it-IT" dirty="0"/>
              <a:t> </a:t>
            </a:r>
            <a:r>
              <a:rPr lang="it-IT" dirty="0" err="1"/>
              <a:t>differ</a:t>
            </a:r>
            <a:r>
              <a:rPr lang="it-IT" dirty="0"/>
              <a:t> </a:t>
            </a:r>
            <a:r>
              <a:rPr lang="it-IT" dirty="0" err="1"/>
              <a:t>across</a:t>
            </a:r>
            <a:r>
              <a:rPr lang="it-IT" dirty="0"/>
              <a:t> the </a:t>
            </a:r>
            <a:r>
              <a:rPr lang="it-IT" dirty="0" err="1"/>
              <a:t>three</a:t>
            </a:r>
            <a:r>
              <a:rPr lang="it-IT" dirty="0"/>
              <a:t> </a:t>
            </a:r>
            <a:r>
              <a:rPr lang="it-IT" dirty="0" err="1"/>
              <a:t>groups</a:t>
            </a:r>
            <a:r>
              <a:rPr lang="it-IT" dirty="0"/>
              <a:t> (p = 0.4). The frequency of </a:t>
            </a:r>
            <a:r>
              <a:rPr lang="it-IT" dirty="0" err="1"/>
              <a:t>allergen</a:t>
            </a:r>
            <a:r>
              <a:rPr lang="it-IT" dirty="0"/>
              <a:t> </a:t>
            </a:r>
            <a:r>
              <a:rPr lang="it-IT" dirty="0" err="1"/>
              <a:t>sensitization</a:t>
            </a:r>
            <a:r>
              <a:rPr lang="it-IT" dirty="0"/>
              <a:t> </a:t>
            </a:r>
            <a:r>
              <a:rPr lang="it-IT" dirty="0" err="1"/>
              <a:t>reached</a:t>
            </a:r>
            <a:r>
              <a:rPr lang="it-IT" dirty="0"/>
              <a:t> 25% of </a:t>
            </a:r>
            <a:r>
              <a:rPr lang="it-IT" dirty="0" err="1"/>
              <a:t>patients</a:t>
            </a:r>
            <a:r>
              <a:rPr lang="it-IT" dirty="0"/>
              <a:t>. </a:t>
            </a:r>
            <a:r>
              <a:rPr lang="it-IT" dirty="0" err="1"/>
              <a:t>Several</a:t>
            </a:r>
            <a:r>
              <a:rPr lang="it-IT" dirty="0"/>
              <a:t> </a:t>
            </a:r>
            <a:r>
              <a:rPr lang="it-IT" dirty="0" err="1"/>
              <a:t>frequent</a:t>
            </a:r>
            <a:r>
              <a:rPr lang="it-IT" dirty="0"/>
              <a:t> pan-</a:t>
            </a:r>
            <a:r>
              <a:rPr lang="it-IT" dirty="0" err="1"/>
              <a:t>allergens</a:t>
            </a:r>
            <a:r>
              <a:rPr lang="it-IT" dirty="0"/>
              <a:t> for </a:t>
            </a:r>
            <a:r>
              <a:rPr lang="it-IT" dirty="0" err="1"/>
              <a:t>this</a:t>
            </a:r>
            <a:r>
              <a:rPr lang="it-IT" dirty="0"/>
              <a:t> </a:t>
            </a:r>
            <a:r>
              <a:rPr lang="it-IT" dirty="0" err="1"/>
              <a:t>region</a:t>
            </a:r>
            <a:r>
              <a:rPr lang="it-IT" dirty="0"/>
              <a:t> </a:t>
            </a:r>
            <a:r>
              <a:rPr lang="it-IT" dirty="0" err="1"/>
              <a:t>were</a:t>
            </a:r>
            <a:r>
              <a:rPr lang="it-IT" dirty="0"/>
              <a:t> </a:t>
            </a:r>
            <a:r>
              <a:rPr lang="it-IT" dirty="0" err="1"/>
              <a:t>present</a:t>
            </a:r>
            <a:r>
              <a:rPr lang="it-IT" dirty="0"/>
              <a:t>. The </a:t>
            </a:r>
            <a:r>
              <a:rPr lang="it-IT" dirty="0" err="1"/>
              <a:t>overall</a:t>
            </a:r>
            <a:r>
              <a:rPr lang="it-IT" dirty="0"/>
              <a:t> </a:t>
            </a:r>
            <a:r>
              <a:rPr lang="it-IT" dirty="0" err="1"/>
              <a:t>diagnostic</a:t>
            </a:r>
            <a:r>
              <a:rPr lang="it-IT" dirty="0"/>
              <a:t> delay </a:t>
            </a:r>
            <a:r>
              <a:rPr lang="it-IT" dirty="0" err="1"/>
              <a:t>was</a:t>
            </a:r>
            <a:r>
              <a:rPr lang="it-IT" dirty="0"/>
              <a:t> 10 months (IQR 4-15). Factors </a:t>
            </a:r>
            <a:r>
              <a:rPr lang="it-IT" dirty="0" err="1"/>
              <a:t>contributing</a:t>
            </a:r>
            <a:r>
              <a:rPr lang="it-IT" dirty="0"/>
              <a:t> to a </a:t>
            </a:r>
            <a:r>
              <a:rPr lang="it-IT" dirty="0" err="1"/>
              <a:t>greater</a:t>
            </a:r>
            <a:r>
              <a:rPr lang="it-IT" dirty="0"/>
              <a:t> </a:t>
            </a:r>
            <a:r>
              <a:rPr lang="it-IT" dirty="0" err="1"/>
              <a:t>diagnostic</a:t>
            </a:r>
            <a:r>
              <a:rPr lang="it-IT" dirty="0"/>
              <a:t> delay </a:t>
            </a:r>
            <a:r>
              <a:rPr lang="it-IT" dirty="0" err="1"/>
              <a:t>were</a:t>
            </a:r>
            <a:r>
              <a:rPr lang="it-IT" dirty="0"/>
              <a:t> </a:t>
            </a:r>
            <a:r>
              <a:rPr lang="it-IT" dirty="0" err="1"/>
              <a:t>atopy</a:t>
            </a:r>
            <a:r>
              <a:rPr lang="it-IT" dirty="0"/>
              <a:t>, weight </a:t>
            </a:r>
            <a:r>
              <a:rPr lang="it-IT" dirty="0" err="1"/>
              <a:t>loss</a:t>
            </a:r>
            <a:r>
              <a:rPr lang="it-IT" dirty="0"/>
              <a:t>, and a </a:t>
            </a:r>
            <a:r>
              <a:rPr lang="it-IT" dirty="0" err="1"/>
              <a:t>previous</a:t>
            </a:r>
            <a:r>
              <a:rPr lang="it-IT" dirty="0"/>
              <a:t> </a:t>
            </a:r>
            <a:r>
              <a:rPr lang="it-IT" dirty="0" err="1"/>
              <a:t>misdiagnosis</a:t>
            </a:r>
            <a:r>
              <a:rPr lang="it-IT" dirty="0"/>
              <a:t>. EC </a:t>
            </a:r>
            <a:r>
              <a:rPr lang="it-IT" dirty="0" err="1"/>
              <a:t>is</a:t>
            </a:r>
            <a:r>
              <a:rPr lang="it-IT" dirty="0"/>
              <a:t> </a:t>
            </a:r>
            <a:r>
              <a:rPr lang="it-IT" dirty="0" err="1"/>
              <a:t>mostly</a:t>
            </a:r>
            <a:r>
              <a:rPr lang="it-IT" dirty="0"/>
              <a:t> a </a:t>
            </a:r>
            <a:r>
              <a:rPr lang="it-IT" dirty="0" err="1"/>
              <a:t>diagnosis</a:t>
            </a:r>
            <a:r>
              <a:rPr lang="it-IT" dirty="0"/>
              <a:t> of </a:t>
            </a:r>
            <a:r>
              <a:rPr lang="it-IT" dirty="0" err="1"/>
              <a:t>exclusion</a:t>
            </a:r>
            <a:r>
              <a:rPr lang="it-IT" dirty="0"/>
              <a:t>, </a:t>
            </a:r>
            <a:r>
              <a:rPr lang="it-IT" dirty="0" err="1"/>
              <a:t>burdened</a:t>
            </a:r>
            <a:r>
              <a:rPr lang="it-IT" dirty="0"/>
              <a:t> by a </a:t>
            </a:r>
            <a:r>
              <a:rPr lang="it-IT" dirty="0" err="1"/>
              <a:t>substantial</a:t>
            </a:r>
            <a:r>
              <a:rPr lang="it-IT" dirty="0"/>
              <a:t> </a:t>
            </a:r>
            <a:r>
              <a:rPr lang="it-IT" dirty="0" err="1"/>
              <a:t>diagnostic</a:t>
            </a:r>
            <a:r>
              <a:rPr lang="it-IT" dirty="0"/>
              <a:t> delay. In </a:t>
            </a:r>
            <a:r>
              <a:rPr lang="it-IT" dirty="0" err="1"/>
              <a:t>female</a:t>
            </a:r>
            <a:r>
              <a:rPr lang="it-IT" dirty="0"/>
              <a:t> </a:t>
            </a:r>
            <a:r>
              <a:rPr lang="it-IT" dirty="0" err="1"/>
              <a:t>patients</a:t>
            </a:r>
            <a:r>
              <a:rPr lang="it-IT" dirty="0"/>
              <a:t> the </a:t>
            </a:r>
            <a:r>
              <a:rPr lang="it-IT" dirty="0" err="1"/>
              <a:t>presence</a:t>
            </a:r>
            <a:r>
              <a:rPr lang="it-IT" dirty="0"/>
              <a:t> of </a:t>
            </a:r>
            <a:r>
              <a:rPr lang="it-IT" dirty="0" err="1"/>
              <a:t>allergen</a:t>
            </a:r>
            <a:r>
              <a:rPr lang="it-IT" dirty="0"/>
              <a:t> </a:t>
            </a:r>
            <a:r>
              <a:rPr lang="it-IT" dirty="0" err="1"/>
              <a:t>sensitization</a:t>
            </a:r>
            <a:r>
              <a:rPr lang="it-IT" dirty="0"/>
              <a:t>, </a:t>
            </a:r>
            <a:r>
              <a:rPr lang="it-IT" dirty="0" err="1"/>
              <a:t>abdominal</a:t>
            </a:r>
            <a:r>
              <a:rPr lang="it-IT" dirty="0"/>
              <a:t> </a:t>
            </a:r>
            <a:r>
              <a:rPr lang="it-IT" dirty="0" err="1"/>
              <a:t>symptoms</a:t>
            </a:r>
            <a:r>
              <a:rPr lang="it-IT" dirty="0"/>
              <a:t> and </a:t>
            </a:r>
            <a:r>
              <a:rPr lang="it-IT" dirty="0" err="1"/>
              <a:t>faecal</a:t>
            </a:r>
            <a:r>
              <a:rPr lang="it-IT" dirty="0"/>
              <a:t> </a:t>
            </a:r>
            <a:r>
              <a:rPr lang="it-IT" dirty="0" err="1"/>
              <a:t>calprotectin</a:t>
            </a:r>
            <a:r>
              <a:rPr lang="it-IT" dirty="0"/>
              <a:t> </a:t>
            </a:r>
            <a:r>
              <a:rPr lang="it-IT" dirty="0" err="1"/>
              <a:t>elevation</a:t>
            </a:r>
            <a:r>
              <a:rPr lang="it-IT" dirty="0"/>
              <a:t> </a:t>
            </a:r>
            <a:r>
              <a:rPr lang="it-IT" dirty="0" err="1"/>
              <a:t>should</a:t>
            </a:r>
            <a:r>
              <a:rPr lang="it-IT" dirty="0"/>
              <a:t> </a:t>
            </a:r>
            <a:r>
              <a:rPr lang="it-IT" dirty="0" err="1"/>
              <a:t>raise</a:t>
            </a:r>
            <a:r>
              <a:rPr lang="it-IT" dirty="0"/>
              <a:t> the </a:t>
            </a:r>
            <a:r>
              <a:rPr lang="it-IT" dirty="0" err="1"/>
              <a:t>suspicion</a:t>
            </a:r>
            <a:r>
              <a:rPr lang="it-IT" dirty="0"/>
              <a:t> of EC.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49051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J </a:t>
            </a:r>
            <a:r>
              <a:rPr lang="en-US" dirty="0" err="1"/>
              <a:t>Pediatr</a:t>
            </a:r>
            <a:r>
              <a:rPr lang="en-US" dirty="0"/>
              <a:t> Gastroenterol </a:t>
            </a:r>
            <a:r>
              <a:rPr lang="en-US" dirty="0" err="1"/>
              <a:t>Nutr</a:t>
            </a:r>
            <a:r>
              <a:rPr lang="en-US" dirty="0"/>
              <a:t> . 2016 Jan;62(1):36-42. </a:t>
            </a:r>
          </a:p>
          <a:p>
            <a:r>
              <a:rPr lang="en-US" dirty="0" err="1"/>
              <a:t>doi</a:t>
            </a:r>
            <a:r>
              <a:rPr lang="en-US" dirty="0"/>
              <a:t>: 10.1097/MPG.0000000000000865. </a:t>
            </a:r>
          </a:p>
          <a:p>
            <a:r>
              <a:rPr lang="en-US" b="1" dirty="0"/>
              <a:t>Prevalence of Eosinophilic Gastritis, Gastroenteritis, and Colitis: Estimates From a National Administrative Database </a:t>
            </a:r>
          </a:p>
          <a:p>
            <a:r>
              <a:rPr lang="en-US" dirty="0">
                <a:hlinkClick r:id="rId3"/>
              </a:rPr>
              <a:t>Elizabeth T Jensen</a:t>
            </a:r>
            <a:r>
              <a:rPr lang="en-US" baseline="30000" dirty="0"/>
              <a:t> </a:t>
            </a:r>
            <a:r>
              <a:rPr lang="en-US" baseline="30000" dirty="0">
                <a:hlinkClick r:id="rId4" tooltip="*Center for Esophageal Diseases and Swallowing, Division of Gastroenterology and Hepatology, Department of Medicine †Center for Gastrointestinal Biology and Disease, Division of Gastroenterology and Hepatology, Department of Medicine ‡Division of Pediatric Gastroenterology and Hepatology, Department of Pediatrics, University of North Carolina School of Medicine, Chapel Hill."/>
              </a:rPr>
              <a:t> 1 </a:t>
            </a:r>
            <a:r>
              <a:rPr lang="en-US" dirty="0"/>
              <a:t>, </a:t>
            </a:r>
            <a:r>
              <a:rPr lang="en-US" dirty="0">
                <a:hlinkClick r:id="rId5"/>
              </a:rPr>
              <a:t>Christopher F Martin</a:t>
            </a:r>
            <a:r>
              <a:rPr lang="en-US" dirty="0"/>
              <a:t>, </a:t>
            </a:r>
            <a:r>
              <a:rPr lang="en-US" dirty="0">
                <a:hlinkClick r:id="rId6"/>
              </a:rPr>
              <a:t>Michael D </a:t>
            </a:r>
            <a:r>
              <a:rPr lang="en-US" dirty="0" err="1">
                <a:hlinkClick r:id="rId6"/>
              </a:rPr>
              <a:t>Kappelman</a:t>
            </a:r>
            <a:r>
              <a:rPr lang="en-US" dirty="0"/>
              <a:t>, </a:t>
            </a:r>
            <a:r>
              <a:rPr lang="en-US" dirty="0">
                <a:hlinkClick r:id="rId7"/>
              </a:rPr>
              <a:t>Evan S </a:t>
            </a:r>
            <a:r>
              <a:rPr lang="en-US" dirty="0" err="1">
                <a:hlinkClick r:id="rId7"/>
              </a:rPr>
              <a:t>Dellon</a:t>
            </a:r>
            <a:r>
              <a:rPr lang="en-US" dirty="0"/>
              <a:t> </a:t>
            </a:r>
          </a:p>
          <a:p>
            <a:r>
              <a:rPr lang="en-US" dirty="0"/>
              <a:t>Affiliations </a:t>
            </a:r>
          </a:p>
          <a:p>
            <a:pPr>
              <a:buFont typeface="Arial" panose="020B0604020202020204" pitchFamily="34" charset="0"/>
              <a:buChar char="•"/>
            </a:pPr>
            <a:r>
              <a:rPr lang="en-US" dirty="0"/>
              <a:t>PMID: </a:t>
            </a:r>
            <a:r>
              <a:rPr lang="en-US" b="1" dirty="0"/>
              <a:t>25988554</a:t>
            </a:r>
            <a:r>
              <a:rPr lang="en-US" dirty="0"/>
              <a:t> </a:t>
            </a:r>
          </a:p>
          <a:p>
            <a:pPr>
              <a:buFont typeface="Arial" panose="020B0604020202020204" pitchFamily="34" charset="0"/>
              <a:buChar char="•"/>
            </a:pPr>
            <a:r>
              <a:rPr lang="en-US" dirty="0"/>
              <a:t>PMCID: </a:t>
            </a:r>
            <a:r>
              <a:rPr lang="en-US" dirty="0">
                <a:hlinkClick r:id="rId8"/>
              </a:rPr>
              <a:t>PMC4654708 </a:t>
            </a:r>
            <a:endParaRPr lang="en-US" dirty="0"/>
          </a:p>
          <a:p>
            <a:pPr>
              <a:buFont typeface="Arial" panose="020B0604020202020204" pitchFamily="34" charset="0"/>
              <a:buChar char="•"/>
            </a:pPr>
            <a:r>
              <a:rPr lang="en-US" dirty="0"/>
              <a:t>DOI: </a:t>
            </a:r>
            <a:r>
              <a:rPr lang="en-US" dirty="0">
                <a:hlinkClick r:id="rId9"/>
              </a:rPr>
              <a:t>10.1097/MPG.0000000000000865 </a:t>
            </a:r>
            <a:endParaRPr lang="en-US" dirty="0"/>
          </a:p>
          <a:p>
            <a:r>
              <a:rPr lang="en-US" b="1" dirty="0"/>
              <a:t>Abstract </a:t>
            </a:r>
          </a:p>
          <a:p>
            <a:r>
              <a:rPr lang="en-US" b="1" dirty="0"/>
              <a:t>Objectives: </a:t>
            </a:r>
            <a:r>
              <a:rPr lang="en-US" dirty="0"/>
              <a:t>Eosinophilic esophagitis (</a:t>
            </a:r>
            <a:r>
              <a:rPr lang="en-US" dirty="0" err="1"/>
              <a:t>EoE</a:t>
            </a:r>
            <a:r>
              <a:rPr lang="en-US" dirty="0"/>
              <a:t>) is becoming increasingly more common, but the prevalence of other eosinophilic gastrointestinal disorders (EGIDs) is unknown. Our objective was to estimate the prevalence of eosinophilic gastritis, gastroenteritis, and colitis in the United States. </a:t>
            </a:r>
          </a:p>
          <a:p>
            <a:r>
              <a:rPr lang="en-US" b="1" dirty="0"/>
              <a:t>Methods: </a:t>
            </a:r>
            <a:r>
              <a:rPr lang="en-US" dirty="0"/>
              <a:t>We used the IMS Health </a:t>
            </a:r>
            <a:r>
              <a:rPr lang="en-US" dirty="0" err="1"/>
              <a:t>LifeLink</a:t>
            </a:r>
            <a:r>
              <a:rPr lang="en-US" dirty="0"/>
              <a:t> </a:t>
            </a:r>
            <a:r>
              <a:rPr lang="en-US" dirty="0" err="1"/>
              <a:t>PharMetrics</a:t>
            </a:r>
            <a:r>
              <a:rPr lang="en-US" dirty="0"/>
              <a:t> Plus Claims Database, data representative of a US national commercially insured population containing medical and pharmaceutical claims for &gt; 75 million individuals. We restricted our sample to patients ages 0 to 64 with continuous enrollment between July 1, 2009, and June 30, 2011. We identified patients with eosinophilic gastritis, gastroenteritis, and colitis as defined by ≥ 1 instance of the International Classification of Diseases, Ninth Revision codes 535.70, 558.41, and 558.42, respectively. We calculated the prevalence of the codes in the database and then standardized the estimates to the US population by age and sex. </a:t>
            </a:r>
          </a:p>
          <a:p>
            <a:r>
              <a:rPr lang="en-US" b="1" dirty="0"/>
              <a:t>Results: </a:t>
            </a:r>
            <a:r>
              <a:rPr lang="en-US" dirty="0"/>
              <a:t>The standardized estimated </a:t>
            </a:r>
            <a:r>
              <a:rPr lang="en-US" dirty="0" err="1"/>
              <a:t>prevalences</a:t>
            </a:r>
            <a:r>
              <a:rPr lang="en-US" dirty="0"/>
              <a:t> of eosinophilic gastritis, gastroenteritis, and colitis were 6.3/100,000, 8.4/100,000, and 3.3/100,000, respectively. The prevalence of eosinophilic gastroenteritis was the highest among children age &lt; 5 years, whereas eosinophilic gastritis was more prevalent among older age groups. We observed no age differences for eosinophilic colitis. Among affected patients, there was a high proportion of coexisting allergic conditions, 38.5% for eosinophilic gastritis, 45.6% for gastroenteritis, and 41.8% for colitis. Concomitant allergic disease was most commonly identified in pediatric patients. </a:t>
            </a:r>
          </a:p>
          <a:p>
            <a:r>
              <a:rPr lang="en-US" b="1" dirty="0"/>
              <a:t>Conclusions: </a:t>
            </a:r>
            <a:r>
              <a:rPr lang="en-US" dirty="0"/>
              <a:t>The prevalence of non-</a:t>
            </a:r>
            <a:r>
              <a:rPr lang="en-US" dirty="0" err="1"/>
              <a:t>EoE</a:t>
            </a:r>
            <a:r>
              <a:rPr lang="en-US" dirty="0"/>
              <a:t> EGIDs remains rare in the United States, with &lt; 50,000 total patients affected. There appears to be a female predominance and a high co-occurrence of atopic comorbidities.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73339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err="1"/>
              <a:t>Anche</a:t>
            </a:r>
            <a:r>
              <a:rPr lang="en-US" dirty="0"/>
              <a:t> AFP</a:t>
            </a:r>
          </a:p>
          <a:p>
            <a:r>
              <a:rPr lang="en-US" dirty="0"/>
              <a:t>Review</a:t>
            </a:r>
          </a:p>
          <a:p>
            <a:r>
              <a:rPr lang="en-US" dirty="0"/>
              <a:t>JGH Open . 2022 Jan 20;6(2):100-111. </a:t>
            </a:r>
          </a:p>
          <a:p>
            <a:r>
              <a:rPr lang="en-US" dirty="0" err="1"/>
              <a:t>doi</a:t>
            </a:r>
            <a:r>
              <a:rPr lang="en-US" dirty="0"/>
              <a:t>: 10.1002/jgh3.12706. </a:t>
            </a:r>
            <a:r>
              <a:rPr lang="en-US" dirty="0" err="1"/>
              <a:t>eCollection</a:t>
            </a:r>
            <a:r>
              <a:rPr lang="en-US" dirty="0"/>
              <a:t> 2022 Feb. </a:t>
            </a:r>
          </a:p>
          <a:p>
            <a:r>
              <a:rPr lang="en-US" b="1" dirty="0"/>
              <a:t>Immune-mediated inflammatory diseases of the gastrointestinal tract: Beyond Crohn's disease and ulcerative colitis </a:t>
            </a:r>
          </a:p>
          <a:p>
            <a:r>
              <a:rPr lang="en-US" dirty="0">
                <a:hlinkClick r:id="rId3"/>
              </a:rPr>
              <a:t>Sudheer K </a:t>
            </a:r>
            <a:r>
              <a:rPr lang="en-US" dirty="0" err="1">
                <a:hlinkClick r:id="rId3"/>
              </a:rPr>
              <a:t>Vuyyuru</a:t>
            </a:r>
            <a:r>
              <a:rPr lang="en-US" baseline="30000" dirty="0"/>
              <a:t> </a:t>
            </a:r>
            <a:r>
              <a:rPr lang="en-US" baseline="30000" dirty="0">
                <a:hlinkClick r:id="rId4" tooltip="Department of Gastroenterology All India Institute of Medical Sciences New Delhi India."/>
              </a:rPr>
              <a:t> 1 </a:t>
            </a:r>
            <a:r>
              <a:rPr lang="en-US" dirty="0"/>
              <a:t>, </a:t>
            </a:r>
            <a:r>
              <a:rPr lang="en-US" dirty="0">
                <a:hlinkClick r:id="rId5"/>
              </a:rPr>
              <a:t>Saurabh </a:t>
            </a:r>
            <a:r>
              <a:rPr lang="en-US" dirty="0" err="1">
                <a:hlinkClick r:id="rId5"/>
              </a:rPr>
              <a:t>Kedia</a:t>
            </a:r>
            <a:r>
              <a:rPr lang="en-US" baseline="30000" dirty="0"/>
              <a:t> </a:t>
            </a:r>
            <a:r>
              <a:rPr lang="en-US" baseline="30000" dirty="0">
                <a:hlinkClick r:id="rId4" tooltip="Department of Gastroenterology All India Institute of Medical Sciences New Delhi India."/>
              </a:rPr>
              <a:t> 1 </a:t>
            </a:r>
            <a:r>
              <a:rPr lang="en-US" dirty="0"/>
              <a:t>, </a:t>
            </a:r>
            <a:r>
              <a:rPr lang="en-US" dirty="0" err="1">
                <a:hlinkClick r:id="rId6"/>
              </a:rPr>
              <a:t>Pabitra</a:t>
            </a:r>
            <a:r>
              <a:rPr lang="en-US" dirty="0">
                <a:hlinkClick r:id="rId6"/>
              </a:rPr>
              <a:t> </a:t>
            </a:r>
            <a:r>
              <a:rPr lang="en-US" dirty="0" err="1">
                <a:hlinkClick r:id="rId6"/>
              </a:rPr>
              <a:t>Sahu</a:t>
            </a:r>
            <a:r>
              <a:rPr lang="en-US" baseline="30000" dirty="0"/>
              <a:t> </a:t>
            </a:r>
            <a:r>
              <a:rPr lang="en-US" baseline="30000" dirty="0">
                <a:hlinkClick r:id="rId4" tooltip="Department of Gastroenterology All India Institute of Medical Sciences New Delhi India."/>
              </a:rPr>
              <a:t> 1 </a:t>
            </a:r>
            <a:r>
              <a:rPr lang="en-US" dirty="0"/>
              <a:t>, </a:t>
            </a:r>
            <a:r>
              <a:rPr lang="en-US" dirty="0">
                <a:hlinkClick r:id="rId7"/>
              </a:rPr>
              <a:t>Vineet Ahuja</a:t>
            </a:r>
            <a:r>
              <a:rPr lang="en-US" baseline="30000" dirty="0"/>
              <a:t> </a:t>
            </a:r>
            <a:r>
              <a:rPr lang="en-US" baseline="30000" dirty="0">
                <a:hlinkClick r:id="rId4" tooltip="Department of Gastroenterology All India Institute of Medical Sciences New Delhi India."/>
              </a:rPr>
              <a:t> 1 </a:t>
            </a:r>
            <a:endParaRPr lang="en-US" dirty="0"/>
          </a:p>
          <a:p>
            <a:r>
              <a:rPr lang="en-US" dirty="0"/>
              <a:t>Affiliations </a:t>
            </a:r>
          </a:p>
          <a:p>
            <a:r>
              <a:rPr lang="en-US" dirty="0"/>
              <a:t>PMID: </a:t>
            </a:r>
            <a:r>
              <a:rPr lang="en-US" b="1" dirty="0"/>
              <a:t>35155819</a:t>
            </a:r>
            <a:r>
              <a:rPr lang="en-US" dirty="0"/>
              <a:t> </a:t>
            </a:r>
          </a:p>
          <a:p>
            <a:r>
              <a:rPr lang="en-US" dirty="0"/>
              <a:t>PMCID: </a:t>
            </a:r>
            <a:r>
              <a:rPr lang="en-US" dirty="0">
                <a:hlinkClick r:id="rId8"/>
              </a:rPr>
              <a:t>PMC8829105 </a:t>
            </a:r>
            <a:endParaRPr lang="en-US" dirty="0"/>
          </a:p>
          <a:p>
            <a:r>
              <a:rPr lang="en-US" dirty="0"/>
              <a:t>DOI: </a:t>
            </a:r>
            <a:r>
              <a:rPr lang="en-US" dirty="0">
                <a:hlinkClick r:id="rId9"/>
              </a:rPr>
              <a:t>10.1002/jgh3.12706 </a:t>
            </a:r>
            <a:endParaRPr lang="en-US" dirty="0"/>
          </a:p>
          <a:p>
            <a:r>
              <a:rPr lang="en-US" b="1" dirty="0"/>
              <a:t>Abstract </a:t>
            </a:r>
          </a:p>
          <a:p>
            <a:r>
              <a:rPr lang="en-US" dirty="0"/>
              <a:t>Immune-mediated inflammatory diseases (IMIDs) are a diverse group of complex inflammatory diseases that result from dysregulated immune pathways and can involve any system of the human body. Inflammatory bowel disease (IBD) is one such disease involving the gastrointestinal (GI) system. With high prevalence in the West and increasing incidence in newly industrialized countries, IBD poses a significant burden on health care. IMIDs of the GI system other than IBD can have similar clinical features, causing diagnostic and therapeutic challenges. Although these disorders share a common pathophysiology, the defects can occur anywhere in the complex network of cytokines, inflammatory mediators, and innate and adaptive systems, leading to unregulated inflammation. Precise knowledge about them will help determine the possible targeted therapy. Thus, it is essential to distinguish these disorders from IBD. This review describes various IMIDs of the GI tract that mimic IBD. </a:t>
            </a:r>
          </a:p>
          <a:p>
            <a:r>
              <a:rPr lang="en-US" b="1" dirty="0"/>
              <a:t>Keywords: </a:t>
            </a:r>
            <a:r>
              <a:rPr lang="en-US" dirty="0"/>
              <a:t>Crohn's disease; monogenic disorders; ulcerative colitis.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19506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Mod </a:t>
            </a:r>
            <a:r>
              <a:rPr lang="en-US" dirty="0" err="1"/>
              <a:t>Pathol</a:t>
            </a:r>
            <a:r>
              <a:rPr lang="en-US" dirty="0"/>
              <a:t> . 2011 Apr;24(4):556-63. </a:t>
            </a:r>
          </a:p>
          <a:p>
            <a:r>
              <a:rPr lang="en-US" dirty="0" err="1"/>
              <a:t>doi</a:t>
            </a:r>
            <a:r>
              <a:rPr lang="en-US" dirty="0"/>
              <a:t>: 10.1038/modpathol.2010.221. </a:t>
            </a:r>
            <a:r>
              <a:rPr lang="en-US" dirty="0" err="1"/>
              <a:t>Epub</a:t>
            </a:r>
            <a:r>
              <a:rPr lang="en-US" dirty="0"/>
              <a:t> 2010 Dec 17. </a:t>
            </a:r>
          </a:p>
          <a:p>
            <a:r>
              <a:rPr lang="en-US" b="1" dirty="0"/>
              <a:t>Eosinophilic gastritis: histopathological characterization and quantification of the normal gastric eosinophil content </a:t>
            </a:r>
          </a:p>
          <a:p>
            <a:r>
              <a:rPr lang="en-US" dirty="0" err="1">
                <a:hlinkClick r:id="rId3"/>
              </a:rPr>
              <a:t>Thida</a:t>
            </a:r>
            <a:r>
              <a:rPr lang="en-US" dirty="0">
                <a:hlinkClick r:id="rId3"/>
              </a:rPr>
              <a:t> Lwin</a:t>
            </a:r>
            <a:r>
              <a:rPr lang="en-US" baseline="30000" dirty="0"/>
              <a:t> </a:t>
            </a:r>
            <a:r>
              <a:rPr lang="en-US" baseline="30000" dirty="0">
                <a:hlinkClick r:id="rId4" tooltip="Division of Gastrointestinal Pathology, Caris Research Institute, Caris Life Sciences, Irving, TX 75039, USA."/>
              </a:rPr>
              <a:t> 1 </a:t>
            </a:r>
            <a:r>
              <a:rPr lang="en-US" dirty="0"/>
              <a:t>, </a:t>
            </a:r>
            <a:r>
              <a:rPr lang="en-US" dirty="0">
                <a:hlinkClick r:id="rId5"/>
              </a:rPr>
              <a:t>Shelby D Melton</a:t>
            </a:r>
            <a:r>
              <a:rPr lang="en-US" dirty="0"/>
              <a:t>, </a:t>
            </a:r>
            <a:r>
              <a:rPr lang="en-US" dirty="0">
                <a:hlinkClick r:id="rId6"/>
              </a:rPr>
              <a:t>Robert M </a:t>
            </a:r>
            <a:r>
              <a:rPr lang="en-US" dirty="0" err="1">
                <a:hlinkClick r:id="rId6"/>
              </a:rPr>
              <a:t>Genta</a:t>
            </a:r>
            <a:r>
              <a:rPr lang="en-US" dirty="0"/>
              <a:t> </a:t>
            </a:r>
          </a:p>
          <a:p>
            <a:r>
              <a:rPr lang="en-US" dirty="0"/>
              <a:t>Affiliations </a:t>
            </a:r>
          </a:p>
          <a:p>
            <a:r>
              <a:rPr lang="en-US" dirty="0"/>
              <a:t>PMID: </a:t>
            </a:r>
            <a:r>
              <a:rPr lang="en-US" b="1" dirty="0"/>
              <a:t>21169993</a:t>
            </a:r>
            <a:r>
              <a:rPr lang="en-US" dirty="0"/>
              <a:t> </a:t>
            </a:r>
          </a:p>
          <a:p>
            <a:r>
              <a:rPr lang="en-US" dirty="0"/>
              <a:t>DOI: </a:t>
            </a:r>
            <a:r>
              <a:rPr lang="en-US" dirty="0">
                <a:hlinkClick r:id="rId7"/>
              </a:rPr>
              <a:t>10.1038/modpathol.2010.221 </a:t>
            </a:r>
            <a:endParaRPr lang="en-US" dirty="0"/>
          </a:p>
          <a:p>
            <a:r>
              <a:rPr lang="en-US" dirty="0"/>
              <a:t>Free article </a:t>
            </a:r>
          </a:p>
          <a:p>
            <a:r>
              <a:rPr lang="en-US" b="1" dirty="0"/>
              <a:t>Abstract </a:t>
            </a:r>
          </a:p>
          <a:p>
            <a:r>
              <a:rPr lang="en-US" dirty="0"/>
              <a:t>There is limited information about normal eosinophil counts in the gastric mucosa. The purpose of this study was to evaluate the histopathology of 60 patients whose biopsies showed increased eosinophils in the gastric mucosa. We also investigated the eosinophil content in gastric biopsies from normal controls (matched for age, sex, and zip code), from patients with Helicobacter pylori gastritis, and patients with Crohn's disease. Eosinophils were counted in five random high-power fields (HPFs) and reported in eosinophils/mm(2). Involvement of the muscularis mucosae or submucosa, sheets of eosinophils, and infiltration of the gastric epithelium were also evaluated. The median eosinophil count in the study patients was 539 eosinophils/mm(2); </a:t>
            </a:r>
            <a:r>
              <a:rPr lang="en-US" dirty="0" err="1"/>
              <a:t>mean±SD</a:t>
            </a:r>
            <a:r>
              <a:rPr lang="en-US" dirty="0"/>
              <a:t>=653±418 eosinophils/mm(2); range 127-2108. Sheets of eosinophils were seen in 38 patients, 27 showed involvement of the muscularis mucosae or submucosa. There were 7 patients without epithelial infiltration by eosinophils, whereas 34 were tallied as rare and 19 were scored as abundant. No study patient had no evidence of H. pylori. The mean eosinophil count for the 135 normal controls was 15.5±16.8 SD eosinophils/mm(2) (range 0-110); in the 93 controls with H. pylori gastritis the mean eosinophil count was 25±32.6 SD eosinophils/mm(2) (range 0-219); and for the 53 controls with Crohn's disease it was 31.4±44.4 SD eosinophils/mm(2) (range 0-203). There were no significant differences between the counts in biopsies from the antrum and corpus, and no significant variations by age, geographic location, or season. This study confirms that, in the United States population, the normal gastric eosinophilic counts are usually &lt;38 eosinophils/mm(2). We recommend 'histological eosinophilic gastritis' for the diagnosis of gastric biopsies that show an average density ≥127 eosinophils/mm(2) (or ≥30 eosinophils per HPF) in at least five HPFs in the absence of known associated causes of eosinophilia.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39726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err="1"/>
              <a:t>Editorial</a:t>
            </a:r>
            <a:endParaRPr lang="it-IT" dirty="0"/>
          </a:p>
          <a:p>
            <a:r>
              <a:rPr lang="it-IT" dirty="0"/>
              <a:t>J </a:t>
            </a:r>
            <a:r>
              <a:rPr lang="it-IT" dirty="0" err="1"/>
              <a:t>Allergy</a:t>
            </a:r>
            <a:r>
              <a:rPr lang="it-IT" dirty="0"/>
              <a:t> </a:t>
            </a:r>
            <a:r>
              <a:rPr lang="it-IT" dirty="0" err="1"/>
              <a:t>Clin</a:t>
            </a:r>
            <a:r>
              <a:rPr lang="it-IT" dirty="0"/>
              <a:t> </a:t>
            </a:r>
            <a:r>
              <a:rPr lang="it-IT" dirty="0" err="1"/>
              <a:t>Immunol</a:t>
            </a:r>
            <a:r>
              <a:rPr lang="it-IT" dirty="0"/>
              <a:t> . 2022 Aug;150(2):291-293. </a:t>
            </a:r>
          </a:p>
          <a:p>
            <a:r>
              <a:rPr lang="it-IT" dirty="0" err="1"/>
              <a:t>doi</a:t>
            </a:r>
            <a:r>
              <a:rPr lang="it-IT" dirty="0"/>
              <a:t>: 10.1016/j.jaci.2022.05.012. </a:t>
            </a:r>
            <a:r>
              <a:rPr lang="it-IT" dirty="0" err="1"/>
              <a:t>Epub</a:t>
            </a:r>
            <a:r>
              <a:rPr lang="it-IT" dirty="0"/>
              <a:t> 2022 </a:t>
            </a:r>
            <a:r>
              <a:rPr lang="it-IT" dirty="0" err="1"/>
              <a:t>May</a:t>
            </a:r>
            <a:r>
              <a:rPr lang="it-IT" dirty="0"/>
              <a:t> 29. </a:t>
            </a:r>
          </a:p>
          <a:p>
            <a:r>
              <a:rPr lang="it-IT" b="1" dirty="0" err="1"/>
              <a:t>Eosinophilic</a:t>
            </a:r>
            <a:r>
              <a:rPr lang="it-IT" b="1" dirty="0"/>
              <a:t> </a:t>
            </a:r>
            <a:r>
              <a:rPr lang="it-IT" b="1" dirty="0" err="1"/>
              <a:t>gastrointestinal</a:t>
            </a:r>
            <a:r>
              <a:rPr lang="it-IT" b="1" dirty="0"/>
              <a:t> </a:t>
            </a:r>
            <a:r>
              <a:rPr lang="it-IT" b="1" dirty="0" err="1"/>
              <a:t>diseases</a:t>
            </a:r>
            <a:r>
              <a:rPr lang="it-IT" b="1" dirty="0"/>
              <a:t> make a name for </a:t>
            </a:r>
            <a:r>
              <a:rPr lang="it-IT" b="1" dirty="0" err="1"/>
              <a:t>themselves</a:t>
            </a:r>
            <a:r>
              <a:rPr lang="it-IT" b="1" dirty="0"/>
              <a:t>: A new consensus statement with </a:t>
            </a:r>
            <a:r>
              <a:rPr lang="it-IT" b="1" dirty="0" err="1"/>
              <a:t>updated</a:t>
            </a:r>
            <a:r>
              <a:rPr lang="it-IT" b="1" dirty="0"/>
              <a:t> nomenclature </a:t>
            </a:r>
          </a:p>
          <a:p>
            <a:r>
              <a:rPr lang="it-IT" dirty="0">
                <a:hlinkClick r:id="rId3"/>
              </a:rPr>
              <a:t>Benjamin L Wright</a:t>
            </a:r>
            <a:r>
              <a:rPr lang="it-IT" baseline="30000" dirty="0"/>
              <a:t> </a:t>
            </a:r>
            <a:r>
              <a:rPr lang="it-IT" baseline="30000" dirty="0">
                <a:hlinkClick r:id="rId4" tooltip="Division of Allergy, Asthma and Clinical Immunology, Department of Medicine, Mayo Clinic Arizona, Scottsdale, Ariz; Section of Allergy and Immunology, Division of Pulmonology, Phoenix Children's Hospital, Phoenix, Ariz. Electronic address: wright.benjamin@mayo.edu."/>
              </a:rPr>
              <a:t> 1 </a:t>
            </a:r>
            <a:r>
              <a:rPr lang="it-IT" dirty="0"/>
              <a:t>, </a:t>
            </a:r>
            <a:r>
              <a:rPr lang="it-IT" dirty="0">
                <a:hlinkClick r:id="rId5"/>
              </a:rPr>
              <a:t>Justin T </a:t>
            </a:r>
            <a:r>
              <a:rPr lang="it-IT" dirty="0" err="1">
                <a:hlinkClick r:id="rId5"/>
              </a:rPr>
              <a:t>Schwartz</a:t>
            </a:r>
            <a:r>
              <a:rPr lang="it-IT" baseline="30000" dirty="0"/>
              <a:t> </a:t>
            </a:r>
            <a:r>
              <a:rPr lang="it-IT" baseline="30000" dirty="0">
                <a:hlinkClick r:id="rId6" tooltip="Division of Allergy and Immunology, Cincinnati Children's Hospital Medical Center, Philadelphia, Pa; Department of Pediatrics, University of Cincinnati, Cincinnati, Ohio."/>
              </a:rPr>
              <a:t> 2 </a:t>
            </a:r>
            <a:r>
              <a:rPr lang="it-IT" dirty="0"/>
              <a:t>, </a:t>
            </a:r>
            <a:r>
              <a:rPr lang="it-IT" dirty="0">
                <a:hlinkClick r:id="rId7"/>
              </a:rPr>
              <a:t>Melanie A </a:t>
            </a:r>
            <a:r>
              <a:rPr lang="it-IT" dirty="0" err="1">
                <a:hlinkClick r:id="rId7"/>
              </a:rPr>
              <a:t>Ruffner</a:t>
            </a:r>
            <a:r>
              <a:rPr lang="it-IT" baseline="30000" dirty="0"/>
              <a:t> </a:t>
            </a:r>
            <a:r>
              <a:rPr lang="it-IT" baseline="30000" dirty="0">
                <a:hlinkClick r:id="rId8" tooltip="Department of Pediatrics, Perelman School of Medicine, University of Pennsylvania, Philadelphia, Pa; Division of Allergy and Immunology, Children's Hospital of Philadelphia, Pa."/>
              </a:rPr>
              <a:t> 3 </a:t>
            </a:r>
            <a:r>
              <a:rPr lang="it-IT" dirty="0"/>
              <a:t>, </a:t>
            </a:r>
            <a:r>
              <a:rPr lang="it-IT" dirty="0">
                <a:hlinkClick r:id="rId9"/>
              </a:rPr>
              <a:t>Glenn T </a:t>
            </a:r>
            <a:r>
              <a:rPr lang="it-IT" dirty="0" err="1">
                <a:hlinkClick r:id="rId9"/>
              </a:rPr>
              <a:t>Furuta</a:t>
            </a:r>
            <a:r>
              <a:rPr lang="it-IT" baseline="30000" dirty="0"/>
              <a:t> </a:t>
            </a:r>
            <a:r>
              <a:rPr lang="it-IT" baseline="30000" dirty="0">
                <a:hlinkClick r:id="rId10" tooltip="Digestive Health Institute, Section of Pediatric Gastroenterology, Hepatology and Nutrition, Children's Hospital Colorado, Aurora, Colo; Gastrointestinal Eosinophilic Diseases Program, Department of Pediatrics, Mucosal Inflammation Program, University of Colorado School of Medicine, Aurora, Colo."/>
              </a:rPr>
              <a:t> 4 </a:t>
            </a:r>
            <a:r>
              <a:rPr lang="it-IT" dirty="0"/>
              <a:t>, </a:t>
            </a:r>
            <a:r>
              <a:rPr lang="it-IT" dirty="0" err="1">
                <a:hlinkClick r:id="rId11"/>
              </a:rPr>
              <a:t>Nirmala</a:t>
            </a:r>
            <a:r>
              <a:rPr lang="it-IT" dirty="0">
                <a:hlinkClick r:id="rId11"/>
              </a:rPr>
              <a:t> </a:t>
            </a:r>
            <a:r>
              <a:rPr lang="it-IT" dirty="0" err="1">
                <a:hlinkClick r:id="rId11"/>
              </a:rPr>
              <a:t>Gonsalves</a:t>
            </a:r>
            <a:r>
              <a:rPr lang="it-IT" baseline="30000" dirty="0"/>
              <a:t> </a:t>
            </a:r>
            <a:r>
              <a:rPr lang="it-IT" baseline="30000" dirty="0">
                <a:hlinkClick r:id="rId12" tooltip="Division of Gastroenterology and Hepatology, Northwestern University, Feinberg School of Medicine, Chicago, Ill."/>
              </a:rPr>
              <a:t> 5 </a:t>
            </a:r>
            <a:r>
              <a:rPr lang="it-IT" dirty="0"/>
              <a:t>, </a:t>
            </a:r>
            <a:r>
              <a:rPr lang="it-IT" dirty="0" err="1">
                <a:hlinkClick r:id="rId13"/>
              </a:rPr>
              <a:t>Evan</a:t>
            </a:r>
            <a:r>
              <a:rPr lang="it-IT" dirty="0">
                <a:hlinkClick r:id="rId13"/>
              </a:rPr>
              <a:t> S </a:t>
            </a:r>
            <a:r>
              <a:rPr lang="it-IT" dirty="0" err="1">
                <a:hlinkClick r:id="rId13"/>
              </a:rPr>
              <a:t>Dellon</a:t>
            </a:r>
            <a:r>
              <a:rPr lang="it-IT" baseline="30000" dirty="0"/>
              <a:t> </a:t>
            </a:r>
            <a:r>
              <a:rPr lang="it-IT" baseline="30000" dirty="0">
                <a:hlinkClick r:id="rId14" tooltip="Division of Gastroenterology and Hepatology, University of North Carolina School of Medicine, Chapel Hill, NC."/>
              </a:rPr>
              <a:t> 6 </a:t>
            </a:r>
            <a:r>
              <a:rPr lang="it-IT" dirty="0"/>
              <a:t>, </a:t>
            </a:r>
            <a:r>
              <a:rPr lang="it-IT" dirty="0" err="1">
                <a:hlinkClick r:id="rId15"/>
              </a:rPr>
              <a:t>Seema</a:t>
            </a:r>
            <a:r>
              <a:rPr lang="it-IT" dirty="0">
                <a:hlinkClick r:id="rId15"/>
              </a:rPr>
              <a:t> S </a:t>
            </a:r>
            <a:r>
              <a:rPr lang="it-IT" dirty="0" err="1">
                <a:hlinkClick r:id="rId15"/>
              </a:rPr>
              <a:t>Aceves</a:t>
            </a:r>
            <a:r>
              <a:rPr lang="it-IT" baseline="30000" dirty="0"/>
              <a:t> </a:t>
            </a:r>
            <a:r>
              <a:rPr lang="it-IT" baseline="30000" dirty="0">
                <a:hlinkClick r:id="rId16" tooltip="Division of Allergy and Immunology, Department of Pediatrics and Medicine, University of California, San Diego, Calif; Rady Children's Hospital, San Diego, Calif."/>
              </a:rPr>
              <a:t> 7 </a:t>
            </a:r>
            <a:endParaRPr lang="it-IT" dirty="0"/>
          </a:p>
          <a:p>
            <a:r>
              <a:rPr lang="it-IT" dirty="0" err="1"/>
              <a:t>Affiliations</a:t>
            </a:r>
            <a:r>
              <a:rPr lang="it-IT" dirty="0"/>
              <a:t> </a:t>
            </a:r>
          </a:p>
          <a:p>
            <a:r>
              <a:rPr lang="it-IT" dirty="0"/>
              <a:t>PMID: </a:t>
            </a:r>
            <a:r>
              <a:rPr lang="it-IT" b="1" dirty="0"/>
              <a:t>35649464</a:t>
            </a:r>
            <a:r>
              <a:rPr lang="it-IT" dirty="0"/>
              <a:t> </a:t>
            </a:r>
          </a:p>
          <a:p>
            <a:r>
              <a:rPr lang="it-IT" dirty="0"/>
              <a:t>PMCID: </a:t>
            </a:r>
            <a:r>
              <a:rPr lang="it-IT" dirty="0">
                <a:hlinkClick r:id="rId17"/>
              </a:rPr>
              <a:t>PMC9378528 </a:t>
            </a:r>
            <a:endParaRPr lang="it-IT" dirty="0"/>
          </a:p>
          <a:p>
            <a:r>
              <a:rPr lang="it-IT" dirty="0"/>
              <a:t>DOI: </a:t>
            </a:r>
            <a:r>
              <a:rPr lang="it-IT" dirty="0">
                <a:hlinkClick r:id="rId18"/>
              </a:rPr>
              <a:t>10.1016/j.jaci.2022.05.012 </a:t>
            </a:r>
            <a:endParaRPr lang="it-IT" dirty="0"/>
          </a:p>
        </p:txBody>
      </p:sp>
      <p:sp>
        <p:nvSpPr>
          <p:cNvPr id="4" name="Slide Number Placeholder 3"/>
          <p:cNvSpPr>
            <a:spLocks noGrp="1"/>
          </p:cNvSpPr>
          <p:nvPr>
            <p:ph type="sldNum" sz="quarter" idx="5"/>
          </p:nvPr>
        </p:nvSpPr>
        <p:spPr/>
        <p:txBody>
          <a:bodyPr/>
          <a:lstStyle/>
          <a:p>
            <a:fld id="{0F7BD887-B077-9846-A6AD-38DDEF3EF2D2}" type="slidenum">
              <a:rPr lang="en-US" smtClean="0"/>
              <a:t>3</a:t>
            </a:fld>
            <a:endParaRPr lang="en-US"/>
          </a:p>
        </p:txBody>
      </p:sp>
    </p:spTree>
    <p:extLst>
      <p:ext uri="{BB962C8B-B14F-4D97-AF65-F5344CB8AC3E}">
        <p14:creationId xmlns:p14="http://schemas.microsoft.com/office/powerpoint/2010/main" val="3121464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Multicenter Study</a:t>
            </a:r>
          </a:p>
          <a:p>
            <a:r>
              <a:rPr lang="en-US" dirty="0"/>
              <a:t>Am J Gastroenterol . 2019 Jun;114(6):984-994. </a:t>
            </a:r>
          </a:p>
          <a:p>
            <a:r>
              <a:rPr lang="en-US" dirty="0" err="1"/>
              <a:t>doi</a:t>
            </a:r>
            <a:r>
              <a:rPr lang="en-US" dirty="0"/>
              <a:t>: 10.14309/ajg.0000000000000228. </a:t>
            </a:r>
          </a:p>
          <a:p>
            <a:r>
              <a:rPr lang="en-US" b="1" dirty="0"/>
              <a:t>Increasing Rates of Diagnosis, Substantial Co-Occurrence, and Variable Treatment Patterns of Eosinophilic Gastritis, Gastroenteritis, and Colitis Based on 10-Year Data Across a Multicenter Consortium </a:t>
            </a:r>
          </a:p>
          <a:p>
            <a:r>
              <a:rPr lang="en-US" dirty="0">
                <a:hlinkClick r:id="rId3"/>
              </a:rPr>
              <a:t>Robert D </a:t>
            </a:r>
            <a:r>
              <a:rPr lang="en-US" dirty="0" err="1">
                <a:hlinkClick r:id="rId3"/>
              </a:rPr>
              <a:t>Pesek</a:t>
            </a:r>
            <a:r>
              <a:rPr lang="en-US" baseline="30000" dirty="0"/>
              <a:t> </a:t>
            </a:r>
            <a:r>
              <a:rPr lang="en-US" baseline="30000" dirty="0">
                <a:hlinkClick r:id="rId4" tooltip="Division of Allergy/Immunology, Department of Pediatrics, University of Arkansas for Medical Sciences and Arkansas Children's Hospital, Little Rock, Arkansas, USA."/>
              </a:rPr>
              <a:t> 1 </a:t>
            </a:r>
            <a:r>
              <a:rPr lang="en-US" dirty="0"/>
              <a:t>, </a:t>
            </a:r>
            <a:r>
              <a:rPr lang="en-US" dirty="0">
                <a:hlinkClick r:id="rId5"/>
              </a:rPr>
              <a:t>Craig C Reed</a:t>
            </a:r>
            <a:r>
              <a:rPr lang="en-US" baseline="30000" dirty="0"/>
              <a:t> </a:t>
            </a:r>
            <a:r>
              <a:rPr lang="en-US" baseline="30000" dirty="0">
                <a:hlinkClick r:id="rId6" tooltip="Center for Esophageal Diseases and Swallowing and Center for Gastrointestinal Biology and Disease, Division of Gastroenterology and Hepatology, Department of Medicine, University of North Carolina School of Medicine, Chapel Hill, North Carolina, USA."/>
              </a:rPr>
              <a:t> 2 </a:t>
            </a:r>
            <a:r>
              <a:rPr lang="en-US" dirty="0"/>
              <a:t>, </a:t>
            </a:r>
            <a:r>
              <a:rPr lang="en-US" dirty="0">
                <a:hlinkClick r:id="rId7"/>
              </a:rPr>
              <a:t>Amanda B Muir</a:t>
            </a:r>
            <a:r>
              <a:rPr lang="en-US" baseline="30000" dirty="0"/>
              <a:t> </a:t>
            </a:r>
            <a:r>
              <a:rPr lang="en-US" baseline="30000" dirty="0">
                <a:hlinkClick r:id="rId8" tooltip="Division of Pediatric Gastroenterology, Hepatology, and Nutrition, Department of Pediatrics, Children's Hospital of Philadelphia, Philadelphia, Pennsylvania, USA."/>
              </a:rPr>
              <a:t> 3 </a:t>
            </a:r>
            <a:r>
              <a:rPr lang="en-US" dirty="0"/>
              <a:t>, </a:t>
            </a:r>
            <a:r>
              <a:rPr lang="en-US" dirty="0">
                <a:hlinkClick r:id="rId9"/>
              </a:rPr>
              <a:t>Patricia C Fulkerson</a:t>
            </a:r>
            <a:r>
              <a:rPr lang="en-US" baseline="30000" dirty="0"/>
              <a:t> </a:t>
            </a:r>
            <a:r>
              <a:rPr lang="en-US" baseline="30000" dirty="0">
                <a:hlinkClick r:id="rId10" tooltip="Division of Allergy/Immunology, Department of Pediatrics, Cincinnati Children's Hospital Medical Center and the University of Cincinnati College of Medicine, Cincinnati, Ohio, USA."/>
              </a:rPr>
              <a:t> 4 </a:t>
            </a:r>
            <a:r>
              <a:rPr lang="en-US" dirty="0"/>
              <a:t>, </a:t>
            </a:r>
            <a:r>
              <a:rPr lang="en-US" dirty="0" err="1">
                <a:hlinkClick r:id="rId11"/>
              </a:rPr>
              <a:t>Calies</a:t>
            </a:r>
            <a:r>
              <a:rPr lang="en-US" dirty="0">
                <a:hlinkClick r:id="rId11"/>
              </a:rPr>
              <a:t> Menard-</a:t>
            </a:r>
            <a:r>
              <a:rPr lang="en-US" dirty="0" err="1">
                <a:hlinkClick r:id="rId11"/>
              </a:rPr>
              <a:t>Katcher</a:t>
            </a:r>
            <a:r>
              <a:rPr lang="en-US" baseline="30000" dirty="0"/>
              <a:t> </a:t>
            </a:r>
            <a:r>
              <a:rPr lang="en-US" baseline="30000" dirty="0">
                <a:hlinkClick r:id="rId12" tooltip="Division of Gastroenterology, Department of Pediatrics, Children's Hospital Colorado, Denver, Colorado, USA."/>
              </a:rPr>
              <a:t> 5 </a:t>
            </a:r>
            <a:r>
              <a:rPr lang="en-US" dirty="0"/>
              <a:t>, </a:t>
            </a:r>
            <a:r>
              <a:rPr lang="en-US" dirty="0">
                <a:hlinkClick r:id="rId13"/>
              </a:rPr>
              <a:t>Gary W Falk</a:t>
            </a:r>
            <a:r>
              <a:rPr lang="en-US" baseline="30000" dirty="0"/>
              <a:t> </a:t>
            </a:r>
            <a:r>
              <a:rPr lang="en-US" baseline="30000" dirty="0">
                <a:hlinkClick r:id="rId14" tooltip="Division of Gastroenterology, Department of Medicine, Perelman School of Medicine, University of Pennsylvania, Philadelphia, Pennsylvania, USA."/>
              </a:rPr>
              <a:t> 6 </a:t>
            </a:r>
            <a:r>
              <a:rPr lang="en-US" dirty="0"/>
              <a:t>, </a:t>
            </a:r>
            <a:r>
              <a:rPr lang="en-US" dirty="0">
                <a:hlinkClick r:id="rId15"/>
              </a:rPr>
              <a:t>Jonathan Kuhl</a:t>
            </a:r>
            <a:r>
              <a:rPr lang="en-US" baseline="30000" dirty="0"/>
              <a:t> </a:t>
            </a:r>
            <a:r>
              <a:rPr lang="en-US" baseline="30000" dirty="0">
                <a:hlinkClick r:id="rId10" tooltip="Division of Allergy/Immunology, Department of Pediatrics, Cincinnati Children's Hospital Medical Center and the University of Cincinnati College of Medicine, Cincinnati, Ohio, USA."/>
              </a:rPr>
              <a:t> 4 </a:t>
            </a:r>
            <a:r>
              <a:rPr lang="en-US" dirty="0"/>
              <a:t>, </a:t>
            </a:r>
            <a:r>
              <a:rPr lang="en-US" dirty="0">
                <a:hlinkClick r:id="rId16"/>
              </a:rPr>
              <a:t>Ellen K Martin</a:t>
            </a:r>
            <a:r>
              <a:rPr lang="en-US" baseline="30000" dirty="0"/>
              <a:t> </a:t>
            </a:r>
            <a:r>
              <a:rPr lang="en-US" baseline="30000" dirty="0">
                <a:hlinkClick r:id="rId4" tooltip="Division of Allergy/Immunology, Department of Pediatrics, University of Arkansas for Medical Sciences and Arkansas Children's Hospital, Little Rock, Arkansas, USA."/>
              </a:rPr>
              <a:t> 1 </a:t>
            </a:r>
            <a:r>
              <a:rPr lang="en-US" dirty="0"/>
              <a:t>, </a:t>
            </a:r>
            <a:r>
              <a:rPr lang="en-US" dirty="0">
                <a:hlinkClick r:id="rId17"/>
              </a:rPr>
              <a:t>Adam Z </a:t>
            </a:r>
            <a:r>
              <a:rPr lang="en-US" dirty="0" err="1">
                <a:hlinkClick r:id="rId17"/>
              </a:rPr>
              <a:t>Magier</a:t>
            </a:r>
            <a:r>
              <a:rPr lang="en-US" baseline="30000" dirty="0"/>
              <a:t> </a:t>
            </a:r>
            <a:r>
              <a:rPr lang="en-US" baseline="30000" dirty="0">
                <a:hlinkClick r:id="rId10" tooltip="Division of Allergy/Immunology, Department of Pediatrics, Cincinnati Children's Hospital Medical Center and the University of Cincinnati College of Medicine, Cincinnati, Ohio, USA."/>
              </a:rPr>
              <a:t> 4 </a:t>
            </a:r>
            <a:r>
              <a:rPr lang="en-US" dirty="0"/>
              <a:t>, </a:t>
            </a:r>
            <a:r>
              <a:rPr lang="en-US" dirty="0" err="1">
                <a:hlinkClick r:id="rId18"/>
              </a:rPr>
              <a:t>Faria</a:t>
            </a:r>
            <a:r>
              <a:rPr lang="en-US" dirty="0">
                <a:hlinkClick r:id="rId18"/>
              </a:rPr>
              <a:t> Ahmed</a:t>
            </a:r>
            <a:r>
              <a:rPr lang="en-US" baseline="30000" dirty="0"/>
              <a:t> </a:t>
            </a:r>
            <a:r>
              <a:rPr lang="en-US" baseline="30000" dirty="0">
                <a:hlinkClick r:id="rId12" tooltip="Division of Gastroenterology, Department of Pediatrics, Children's Hospital Colorado, Denver, Colorado, USA."/>
              </a:rPr>
              <a:t> 5 </a:t>
            </a:r>
            <a:r>
              <a:rPr lang="en-US" dirty="0"/>
              <a:t>, </a:t>
            </a:r>
            <a:r>
              <a:rPr lang="en-US" dirty="0">
                <a:hlinkClick r:id="rId19"/>
              </a:rPr>
              <a:t>Maureen </a:t>
            </a:r>
            <a:r>
              <a:rPr lang="en-US" dirty="0" err="1">
                <a:hlinkClick r:id="rId19"/>
              </a:rPr>
              <a:t>Demarshall</a:t>
            </a:r>
            <a:r>
              <a:rPr lang="en-US" baseline="30000" dirty="0"/>
              <a:t> </a:t>
            </a:r>
            <a:r>
              <a:rPr lang="en-US" baseline="30000" dirty="0">
                <a:hlinkClick r:id="rId14" tooltip="Division of Gastroenterology, Department of Medicine, Perelman School of Medicine, University of Pennsylvania, Philadelphia, Pennsylvania, USA."/>
              </a:rPr>
              <a:t> 6 </a:t>
            </a:r>
            <a:r>
              <a:rPr lang="en-US" dirty="0"/>
              <a:t>, </a:t>
            </a:r>
            <a:r>
              <a:rPr lang="en-US" dirty="0">
                <a:hlinkClick r:id="rId20"/>
              </a:rPr>
              <a:t>Ankur Gupta</a:t>
            </a:r>
            <a:r>
              <a:rPr lang="en-US" baseline="30000" dirty="0"/>
              <a:t> </a:t>
            </a:r>
            <a:r>
              <a:rPr lang="en-US" baseline="30000" dirty="0">
                <a:hlinkClick r:id="rId8" tooltip="Division of Pediatric Gastroenterology, Hepatology, and Nutrition, Department of Pediatrics, Children's Hospital of Philadelphia, Philadelphia, Pennsylvania, USA."/>
              </a:rPr>
              <a:t> 3 </a:t>
            </a:r>
            <a:r>
              <a:rPr lang="en-US" dirty="0"/>
              <a:t>, </a:t>
            </a:r>
            <a:r>
              <a:rPr lang="en-US" dirty="0">
                <a:hlinkClick r:id="rId21"/>
              </a:rPr>
              <a:t>Jonathan Gross</a:t>
            </a:r>
            <a:r>
              <a:rPr lang="en-US" baseline="30000" dirty="0"/>
              <a:t> </a:t>
            </a:r>
            <a:r>
              <a:rPr lang="en-US" baseline="30000" dirty="0">
                <a:hlinkClick r:id="rId8" tooltip="Division of Pediatric Gastroenterology, Hepatology, and Nutrition, Department of Pediatrics, Children's Hospital of Philadelphia, Philadelphia, Pennsylvania, USA."/>
              </a:rPr>
              <a:t> 3 </a:t>
            </a:r>
            <a:r>
              <a:rPr lang="en-US" dirty="0"/>
              <a:t>, </a:t>
            </a:r>
            <a:r>
              <a:rPr lang="en-US" dirty="0">
                <a:hlinkClick r:id="rId22"/>
              </a:rPr>
              <a:t>Tokunbo </a:t>
            </a:r>
            <a:r>
              <a:rPr lang="en-US" dirty="0" err="1">
                <a:hlinkClick r:id="rId22"/>
              </a:rPr>
              <a:t>Ashorobi</a:t>
            </a:r>
            <a:r>
              <a:rPr lang="en-US" baseline="30000" dirty="0"/>
              <a:t> </a:t>
            </a:r>
            <a:r>
              <a:rPr lang="en-US" baseline="30000" dirty="0">
                <a:hlinkClick r:id="rId8" tooltip="Division of Pediatric Gastroenterology, Hepatology, and Nutrition, Department of Pediatrics, Children's Hospital of Philadelphia, Philadelphia, Pennsylvania, USA."/>
              </a:rPr>
              <a:t> 3 </a:t>
            </a:r>
            <a:r>
              <a:rPr lang="en-US" dirty="0"/>
              <a:t>, </a:t>
            </a:r>
            <a:r>
              <a:rPr lang="en-US" dirty="0">
                <a:hlinkClick r:id="rId23"/>
              </a:rPr>
              <a:t>Christina L Carpenter</a:t>
            </a:r>
            <a:r>
              <a:rPr lang="en-US" baseline="30000" dirty="0"/>
              <a:t> </a:t>
            </a:r>
            <a:r>
              <a:rPr lang="en-US" baseline="30000" dirty="0">
                <a:hlinkClick r:id="rId24" tooltip="Rare Disease Clinical Research Network Data Coordinating Center, Health Informatics Institute, University of South Florida, Tampa, Florida, USA."/>
              </a:rPr>
              <a:t> 7 </a:t>
            </a:r>
            <a:r>
              <a:rPr lang="en-US" dirty="0"/>
              <a:t>, </a:t>
            </a:r>
            <a:r>
              <a:rPr lang="en-US" dirty="0">
                <a:hlinkClick r:id="rId25"/>
              </a:rPr>
              <a:t>Jeffrey P </a:t>
            </a:r>
            <a:r>
              <a:rPr lang="en-US" dirty="0" err="1">
                <a:hlinkClick r:id="rId25"/>
              </a:rPr>
              <a:t>Krischer</a:t>
            </a:r>
            <a:r>
              <a:rPr lang="en-US" baseline="30000" dirty="0"/>
              <a:t> </a:t>
            </a:r>
            <a:r>
              <a:rPr lang="en-US" baseline="30000" dirty="0">
                <a:hlinkClick r:id="rId24" tooltip="Rare Disease Clinical Research Network Data Coordinating Center, Health Informatics Institute, University of South Florida, Tampa, Florida, USA."/>
              </a:rPr>
              <a:t> 7 </a:t>
            </a:r>
            <a:r>
              <a:rPr lang="en-US" dirty="0"/>
              <a:t>, </a:t>
            </a:r>
            <a:r>
              <a:rPr lang="en-US" dirty="0">
                <a:hlinkClick r:id="rId26"/>
              </a:rPr>
              <a:t>Nirmala </a:t>
            </a:r>
            <a:r>
              <a:rPr lang="en-US" dirty="0" err="1">
                <a:hlinkClick r:id="rId26"/>
              </a:rPr>
              <a:t>Gonsalves</a:t>
            </a:r>
            <a:r>
              <a:rPr lang="en-US" baseline="30000" dirty="0"/>
              <a:t> </a:t>
            </a:r>
            <a:r>
              <a:rPr lang="en-US" baseline="30000" dirty="0">
                <a:hlinkClick r:id="rId27" tooltip="Division of Gastroenterology and Hepatology, Feinberg School of Medicine, Northwestern University, Chicago, Illinois, USA."/>
              </a:rPr>
              <a:t> 8 </a:t>
            </a:r>
            <a:r>
              <a:rPr lang="en-US" dirty="0"/>
              <a:t>, </a:t>
            </a:r>
            <a:r>
              <a:rPr lang="en-US" dirty="0">
                <a:hlinkClick r:id="rId28"/>
              </a:rPr>
              <a:t>Jonathan M </a:t>
            </a:r>
            <a:r>
              <a:rPr lang="en-US" dirty="0" err="1">
                <a:hlinkClick r:id="rId28"/>
              </a:rPr>
              <a:t>Spergel</a:t>
            </a:r>
            <a:r>
              <a:rPr lang="en-US" baseline="30000" dirty="0"/>
              <a:t> </a:t>
            </a:r>
            <a:r>
              <a:rPr lang="en-US" baseline="30000" dirty="0">
                <a:hlinkClick r:id="rId29" tooltip="Division of Allergy and Immunology, The Children's Hospital of Philadelphia, Department of Pediatrics, Perelman School of Medicine of University of Pennsylvania, Philadelphia, Pennsylvania, USA."/>
              </a:rPr>
              <a:t> 9 </a:t>
            </a:r>
            <a:r>
              <a:rPr lang="en-US" dirty="0"/>
              <a:t>, </a:t>
            </a:r>
            <a:r>
              <a:rPr lang="en-US" dirty="0">
                <a:hlinkClick r:id="rId30"/>
              </a:rPr>
              <a:t>Sandeep K Gupta</a:t>
            </a:r>
            <a:r>
              <a:rPr lang="en-US" baseline="30000" dirty="0"/>
              <a:t> </a:t>
            </a:r>
            <a:r>
              <a:rPr lang="en-US" baseline="30000" dirty="0">
                <a:hlinkClick r:id="rId31" tooltip="Division of Pediatric Gastroenterology, Hepatology and Nutrition, Children's Hospital of Illinois and the University of Illinois College of Medicine, Peoria, Illinois, USA."/>
              </a:rPr>
              <a:t> 10 </a:t>
            </a:r>
            <a:r>
              <a:rPr lang="en-US" dirty="0"/>
              <a:t>, </a:t>
            </a:r>
            <a:r>
              <a:rPr lang="en-US" dirty="0">
                <a:hlinkClick r:id="rId32"/>
              </a:rPr>
              <a:t>Glenn T </a:t>
            </a:r>
            <a:r>
              <a:rPr lang="en-US" dirty="0" err="1">
                <a:hlinkClick r:id="rId32"/>
              </a:rPr>
              <a:t>Furuta</a:t>
            </a:r>
            <a:r>
              <a:rPr lang="en-US" baseline="30000" dirty="0"/>
              <a:t> </a:t>
            </a:r>
            <a:r>
              <a:rPr lang="en-US" baseline="30000" dirty="0">
                <a:hlinkClick r:id="rId12" tooltip="Division of Gastroenterology, Department of Pediatrics, Children's Hospital Colorado, Denver, Colorado, USA."/>
              </a:rPr>
              <a:t> 5 </a:t>
            </a:r>
            <a:r>
              <a:rPr lang="en-US" dirty="0"/>
              <a:t>, </a:t>
            </a:r>
            <a:r>
              <a:rPr lang="en-US" dirty="0">
                <a:hlinkClick r:id="rId33"/>
              </a:rPr>
              <a:t>Marc E Rothenberg</a:t>
            </a:r>
            <a:r>
              <a:rPr lang="en-US" baseline="30000" dirty="0"/>
              <a:t> </a:t>
            </a:r>
            <a:r>
              <a:rPr lang="en-US" baseline="30000" dirty="0">
                <a:hlinkClick r:id="rId10" tooltip="Division of Allergy/Immunology, Department of Pediatrics, Cincinnati Children's Hospital Medical Center and the University of Cincinnati College of Medicine, Cincinnati, Ohio, USA."/>
              </a:rPr>
              <a:t> 4 </a:t>
            </a:r>
            <a:r>
              <a:rPr lang="en-US" dirty="0"/>
              <a:t>, </a:t>
            </a:r>
            <a:r>
              <a:rPr lang="en-US" dirty="0">
                <a:hlinkClick r:id="rId34"/>
              </a:rPr>
              <a:t>Evan S </a:t>
            </a:r>
            <a:r>
              <a:rPr lang="en-US" dirty="0" err="1">
                <a:hlinkClick r:id="rId34"/>
              </a:rPr>
              <a:t>Dellon</a:t>
            </a:r>
            <a:r>
              <a:rPr lang="en-US" baseline="30000" dirty="0"/>
              <a:t> </a:t>
            </a:r>
            <a:r>
              <a:rPr lang="en-US" baseline="30000" dirty="0">
                <a:hlinkClick r:id="rId6" tooltip="Center for Esophageal Diseases and Swallowing and Center for Gastrointestinal Biology and Disease, Division of Gastroenterology and Hepatology, Department of Medicine, University of North Carolina School of Medicine, Chapel Hill, North Carolina, USA."/>
              </a:rPr>
              <a:t> 2 </a:t>
            </a:r>
            <a:r>
              <a:rPr lang="en-US" dirty="0"/>
              <a:t>; </a:t>
            </a:r>
            <a:r>
              <a:rPr lang="en-US" dirty="0">
                <a:hlinkClick r:id="rId35"/>
              </a:rPr>
              <a:t>Consortium of Eosinophilic Gastrointestinal Disease Researchers (CEGIR)</a:t>
            </a:r>
            <a:r>
              <a:rPr lang="en-US" dirty="0"/>
              <a:t> </a:t>
            </a:r>
          </a:p>
          <a:p>
            <a:r>
              <a:rPr lang="en-US" dirty="0"/>
              <a:t>Affiliations </a:t>
            </a:r>
          </a:p>
          <a:p>
            <a:r>
              <a:rPr lang="en-US" dirty="0"/>
              <a:t>PMID: </a:t>
            </a:r>
            <a:r>
              <a:rPr lang="en-US" b="1" dirty="0"/>
              <a:t>31008735</a:t>
            </a:r>
            <a:r>
              <a:rPr lang="en-US" dirty="0"/>
              <a:t> </a:t>
            </a:r>
          </a:p>
          <a:p>
            <a:r>
              <a:rPr lang="en-US" dirty="0"/>
              <a:t>PMCID: </a:t>
            </a:r>
            <a:r>
              <a:rPr lang="en-US" dirty="0">
                <a:hlinkClick r:id="rId36"/>
              </a:rPr>
              <a:t>PMC6554065 </a:t>
            </a:r>
            <a:endParaRPr lang="en-US" dirty="0"/>
          </a:p>
          <a:p>
            <a:r>
              <a:rPr lang="en-US" dirty="0"/>
              <a:t>DOI: </a:t>
            </a:r>
            <a:r>
              <a:rPr lang="en-US" dirty="0">
                <a:hlinkClick r:id="rId37"/>
              </a:rPr>
              <a:t>10.14309/ajg.0000000000000228 </a:t>
            </a:r>
            <a:endParaRPr lang="en-US" dirty="0"/>
          </a:p>
          <a:p>
            <a:r>
              <a:rPr lang="en-US" b="1" dirty="0"/>
              <a:t>Abstract </a:t>
            </a:r>
          </a:p>
          <a:p>
            <a:r>
              <a:rPr lang="en-US" b="1" dirty="0"/>
              <a:t>Objectives: </a:t>
            </a:r>
            <a:r>
              <a:rPr lang="en-US" dirty="0"/>
              <a:t>The literature related to eosinophilic gastritis (EG), gastroenteritis (EGE), and colitis (EC) is limited. We aimed to characterize rates of diagnosis, clinical features, and initial treatments for patients with EG, EGE, and EC. </a:t>
            </a:r>
          </a:p>
          <a:p>
            <a:r>
              <a:rPr lang="en-US" b="1" dirty="0"/>
              <a:t>Methods: </a:t>
            </a:r>
            <a:r>
              <a:rPr lang="en-US" dirty="0"/>
              <a:t>In this retrospective study, data were collected from 6 centers in the Consortium of Eosinophilic Gastrointestinal Researchers from 2005 to 2016. We analyzed demographics, time trends in diagnosis, medical history, presenting symptoms, disease overlap, and initial treatment patterns/responses. </a:t>
            </a:r>
          </a:p>
          <a:p>
            <a:r>
              <a:rPr lang="en-US" b="1" dirty="0"/>
              <a:t>Results: </a:t>
            </a:r>
            <a:r>
              <a:rPr lang="en-US" dirty="0"/>
              <a:t>Of 373 subjects (317 children and 56 adults), 38% had EG, 33% EGE, and 29% EC. Rates of diagnosis of all diseases increased over time. There was no male predominance, and the majority of subjects had atopy. Presenting symptoms were similar between diseases with nausea/vomiting and abdominal pain, the most common. One hundred fifty-four subjects (41%) had eosinophilic inflammation outside of their primary disease location with the esophagus the second most common gastrointestinal (GI) segment involved. Multisite inflammation was more common in children than in adults (68% vs 37%; P &lt; 0.001). Initial treatment patterns varied highly between centers. One hundred-nine subjects (29%) had follow-up within 6 months, and the majority had clinical, endoscopic, and histologic improvements. </a:t>
            </a:r>
          </a:p>
          <a:p>
            <a:r>
              <a:rPr lang="en-US" b="1" dirty="0"/>
              <a:t>Conclusions: </a:t>
            </a:r>
            <a:r>
              <a:rPr lang="en-US" dirty="0"/>
              <a:t>In this cohort, EG, EGE, and EC were diagnosed more frequently over time, and inflammation of GI segments outside the primary disease site co-occurrence of atopy was common with a lack of male predominance. Symptoms were similar between diseases, and initial treatment strategies were highly variable. Future investigation should assess the cause of the increased prevalence of eosinophilic GI disorders and prospectively assess outcomes to establish treatment algorithms. </a:t>
            </a:r>
          </a:p>
          <a:p>
            <a:endParaRPr lang="it-IT" dirty="0"/>
          </a:p>
        </p:txBody>
      </p:sp>
      <p:sp>
        <p:nvSpPr>
          <p:cNvPr id="4" name="Segnaposto numero diapositiva 3"/>
          <p:cNvSpPr>
            <a:spLocks noGrp="1"/>
          </p:cNvSpPr>
          <p:nvPr>
            <p:ph type="sldNum" sz="quarter" idx="10"/>
          </p:nvPr>
        </p:nvSpPr>
        <p:spPr/>
        <p:txBody>
          <a:bodyPr/>
          <a:lstStyle/>
          <a:p>
            <a:fld id="{543B7531-624A-4C8D-88A1-31B516AEBCF8}" type="slidenum">
              <a:rPr lang="it-IT" smtClean="0"/>
              <a:t>22</a:t>
            </a:fld>
            <a:endParaRPr lang="it-IT"/>
          </a:p>
        </p:txBody>
      </p:sp>
    </p:spTree>
    <p:extLst>
      <p:ext uri="{BB962C8B-B14F-4D97-AF65-F5344CB8AC3E}">
        <p14:creationId xmlns:p14="http://schemas.microsoft.com/office/powerpoint/2010/main" val="3204586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Am</a:t>
            </a:r>
            <a:r>
              <a:rPr lang="it-IT" dirty="0"/>
              <a:t> J </a:t>
            </a:r>
            <a:r>
              <a:rPr lang="it-IT" dirty="0" err="1"/>
              <a:t>Gastroenterol</a:t>
            </a:r>
            <a:r>
              <a:rPr lang="it-IT" dirty="0"/>
              <a:t> . 2022 Mar 1;117(3):413-423. </a:t>
            </a:r>
          </a:p>
          <a:p>
            <a:r>
              <a:rPr lang="it-IT" dirty="0" err="1"/>
              <a:t>doi</a:t>
            </a:r>
            <a:r>
              <a:rPr lang="it-IT" dirty="0"/>
              <a:t>: 10.14309/ajg.0000000000001625. </a:t>
            </a:r>
          </a:p>
          <a:p>
            <a:r>
              <a:rPr lang="it-IT" b="1" dirty="0" err="1"/>
              <a:t>Prospective</a:t>
            </a:r>
            <a:r>
              <a:rPr lang="it-IT" b="1" dirty="0"/>
              <a:t> </a:t>
            </a:r>
            <a:r>
              <a:rPr lang="it-IT" b="1" dirty="0" err="1"/>
              <a:t>Endoscopic</a:t>
            </a:r>
            <a:r>
              <a:rPr lang="it-IT" b="1" dirty="0"/>
              <a:t> Activity </a:t>
            </a:r>
            <a:r>
              <a:rPr lang="it-IT" b="1" dirty="0" err="1"/>
              <a:t>Assessment</a:t>
            </a:r>
            <a:r>
              <a:rPr lang="it-IT" b="1" dirty="0"/>
              <a:t> for </a:t>
            </a:r>
            <a:r>
              <a:rPr lang="it-IT" b="1" dirty="0" err="1"/>
              <a:t>Eosinophilic</a:t>
            </a:r>
            <a:r>
              <a:rPr lang="it-IT" b="1" dirty="0"/>
              <a:t> </a:t>
            </a:r>
            <a:r>
              <a:rPr lang="it-IT" b="1" dirty="0" err="1"/>
              <a:t>Gastritis</a:t>
            </a:r>
            <a:r>
              <a:rPr lang="it-IT" b="1" dirty="0"/>
              <a:t> in a </a:t>
            </a:r>
            <a:r>
              <a:rPr lang="it-IT" b="1" dirty="0" err="1"/>
              <a:t>Multisite</a:t>
            </a:r>
            <a:r>
              <a:rPr lang="it-IT" b="1" dirty="0"/>
              <a:t> </a:t>
            </a:r>
            <a:r>
              <a:rPr lang="it-IT" b="1" dirty="0" err="1"/>
              <a:t>Cohort</a:t>
            </a:r>
            <a:r>
              <a:rPr lang="it-IT" b="1" dirty="0"/>
              <a:t> </a:t>
            </a:r>
          </a:p>
          <a:p>
            <a:r>
              <a:rPr lang="it-IT" dirty="0" err="1">
                <a:hlinkClick r:id="rId3"/>
              </a:rPr>
              <a:t>Ikuo</a:t>
            </a:r>
            <a:r>
              <a:rPr lang="it-IT" dirty="0">
                <a:hlinkClick r:id="rId3"/>
              </a:rPr>
              <a:t> </a:t>
            </a:r>
            <a:r>
              <a:rPr lang="it-IT" dirty="0" err="1">
                <a:hlinkClick r:id="rId3"/>
              </a:rPr>
              <a:t>Hirano</a:t>
            </a:r>
            <a:r>
              <a:rPr lang="it-IT" baseline="30000" dirty="0"/>
              <a:t> </a:t>
            </a:r>
            <a:r>
              <a:rPr lang="it-IT" baseline="30000" dirty="0">
                <a:hlinkClick r:id="rId4" tooltip="Division of Gastroenterology &amp; Hepatology, Northwestern University Feinberg School of Medicine, Chicago, Illinois, USA."/>
              </a:rPr>
              <a:t> 1 </a:t>
            </a:r>
            <a:r>
              <a:rPr lang="it-IT" dirty="0"/>
              <a:t>, </a:t>
            </a:r>
            <a:r>
              <a:rPr lang="it-IT" dirty="0">
                <a:hlinkClick r:id="rId5"/>
              </a:rPr>
              <a:t>Margaret H Collins</a:t>
            </a:r>
            <a:r>
              <a:rPr lang="it-IT" baseline="30000" dirty="0"/>
              <a:t> </a:t>
            </a:r>
            <a:r>
              <a:rPr lang="it-IT" baseline="30000" dirty="0">
                <a:hlinkClick r:id="rId6" tooltip="Department of Pathology, Cincinnati Children's Hospital Medical Center, Cincinnati, Ohio, USA."/>
              </a:rPr>
              <a:t> 2 </a:t>
            </a:r>
            <a:r>
              <a:rPr lang="it-IT" dirty="0"/>
              <a:t>, </a:t>
            </a:r>
            <a:r>
              <a:rPr lang="it-IT" dirty="0">
                <a:hlinkClick r:id="rId7"/>
              </a:rPr>
              <a:t>Eileen King</a:t>
            </a:r>
            <a:r>
              <a:rPr lang="it-IT" baseline="30000" dirty="0"/>
              <a:t> </a:t>
            </a:r>
            <a:r>
              <a:rPr lang="it-IT" baseline="30000" dirty="0">
                <a:hlinkClick r:id="rId8" tooltip="Division of Biostatistics and Epidemiology, Cincinnati Children's Hospital Medical Center, University of Cincinnati College of Medicine, Cincinnati, Ohio, USA."/>
              </a:rPr>
              <a:t> 3 </a:t>
            </a:r>
            <a:r>
              <a:rPr lang="it-IT" dirty="0"/>
              <a:t>, </a:t>
            </a:r>
            <a:r>
              <a:rPr lang="it-IT" dirty="0" err="1">
                <a:hlinkClick r:id="rId9"/>
              </a:rPr>
              <a:t>Qin</a:t>
            </a:r>
            <a:r>
              <a:rPr lang="it-IT" dirty="0">
                <a:hlinkClick r:id="rId9"/>
              </a:rPr>
              <a:t> </a:t>
            </a:r>
            <a:r>
              <a:rPr lang="it-IT" dirty="0" err="1">
                <a:hlinkClick r:id="rId9"/>
              </a:rPr>
              <a:t>Sun</a:t>
            </a:r>
            <a:r>
              <a:rPr lang="it-IT" baseline="30000" dirty="0"/>
              <a:t> </a:t>
            </a:r>
            <a:r>
              <a:rPr lang="it-IT" baseline="30000" dirty="0">
                <a:hlinkClick r:id="rId8" tooltip="Division of Biostatistics and Epidemiology, Cincinnati Children's Hospital Medical Center, University of Cincinnati College of Medicine, Cincinnati, Ohio, USA."/>
              </a:rPr>
              <a:t> 3 </a:t>
            </a:r>
            <a:r>
              <a:rPr lang="it-IT" dirty="0"/>
              <a:t>, </a:t>
            </a:r>
            <a:r>
              <a:rPr lang="it-IT" dirty="0">
                <a:hlinkClick r:id="rId10"/>
              </a:rPr>
              <a:t>Mirna </a:t>
            </a:r>
            <a:r>
              <a:rPr lang="it-IT" dirty="0" err="1">
                <a:hlinkClick r:id="rId10"/>
              </a:rPr>
              <a:t>Chehade</a:t>
            </a:r>
            <a:r>
              <a:rPr lang="it-IT" baseline="30000" dirty="0"/>
              <a:t> </a:t>
            </a:r>
            <a:r>
              <a:rPr lang="it-IT" baseline="30000" dirty="0">
                <a:hlinkClick r:id="rId11" tooltip="Mount Sinai Center for Eosinophilic Disorders, Icahn School of Medicine at Mount Sinai, New York, New York, USA."/>
              </a:rPr>
              <a:t> 4 </a:t>
            </a:r>
            <a:r>
              <a:rPr lang="it-IT" dirty="0"/>
              <a:t>, </a:t>
            </a:r>
            <a:r>
              <a:rPr lang="it-IT" dirty="0">
                <a:hlinkClick r:id="rId12"/>
              </a:rPr>
              <a:t>J Pablo </a:t>
            </a:r>
            <a:r>
              <a:rPr lang="it-IT" dirty="0" err="1">
                <a:hlinkClick r:id="rId12"/>
              </a:rPr>
              <a:t>Abonia</a:t>
            </a:r>
            <a:r>
              <a:rPr lang="it-IT" baseline="30000" dirty="0"/>
              <a:t> </a:t>
            </a:r>
            <a:r>
              <a:rPr lang="it-IT" baseline="30000" dirty="0">
                <a:hlinkClick r:id="rId8" tooltip="Division of Biostatistics and Epidemiology, Cincinnati Children's Hospital Medical Center, University of Cincinnati College of Medicine, Cincinnati, Ohio, USA."/>
              </a:rPr>
              <a:t> 3 </a:t>
            </a:r>
            <a:r>
              <a:rPr lang="it-IT" baseline="30000" dirty="0"/>
              <a:t> </a:t>
            </a:r>
            <a:r>
              <a:rPr lang="it-IT" baseline="30000" dirty="0">
                <a:hlinkClick r:id="rId13" tooltip="Division of Allergy and Immunology, University of Cincinnati College of Medicine and Cincinnati Children's Hospital Medical Center, Cincinnati, Ohio, USA."/>
              </a:rPr>
              <a:t> 5 </a:t>
            </a:r>
            <a:r>
              <a:rPr lang="it-IT" dirty="0"/>
              <a:t>, </a:t>
            </a:r>
            <a:r>
              <a:rPr lang="it-IT" dirty="0">
                <a:hlinkClick r:id="rId14"/>
              </a:rPr>
              <a:t>Peter A </a:t>
            </a:r>
            <a:r>
              <a:rPr lang="it-IT" dirty="0" err="1">
                <a:hlinkClick r:id="rId14"/>
              </a:rPr>
              <a:t>Bonis</a:t>
            </a:r>
            <a:r>
              <a:rPr lang="it-IT" baseline="30000" dirty="0"/>
              <a:t> </a:t>
            </a:r>
            <a:r>
              <a:rPr lang="it-IT" baseline="30000" dirty="0">
                <a:hlinkClick r:id="rId15" tooltip="Division of Gastroenterology, Tufts Medical Center, Boston, Massachusetts, USA."/>
              </a:rPr>
              <a:t> 6 </a:t>
            </a:r>
            <a:r>
              <a:rPr lang="it-IT" dirty="0"/>
              <a:t>, </a:t>
            </a:r>
            <a:r>
              <a:rPr lang="it-IT" dirty="0">
                <a:hlinkClick r:id="rId16"/>
              </a:rPr>
              <a:t>Kelly E Capocelli</a:t>
            </a:r>
            <a:r>
              <a:rPr lang="it-IT" baseline="30000" dirty="0"/>
              <a:t> </a:t>
            </a:r>
            <a:r>
              <a:rPr lang="it-IT" baseline="30000" dirty="0">
                <a:hlinkClick r:id="rId17" tooltip="Digestive Health Institute, Children's Hospital of Colorado, Gastrointestinal Eosinophilic Diseases Program, Section of Pediatric Gastroenterology, Hepatology and Nutrition, University of Colorado School of Medicine, Aurora, CO, USA."/>
              </a:rPr>
              <a:t> 7 </a:t>
            </a:r>
            <a:r>
              <a:rPr lang="it-IT" dirty="0"/>
              <a:t>, </a:t>
            </a:r>
            <a:r>
              <a:rPr lang="it-IT" dirty="0" err="1">
                <a:hlinkClick r:id="rId18"/>
              </a:rPr>
              <a:t>Evan</a:t>
            </a:r>
            <a:r>
              <a:rPr lang="it-IT" dirty="0">
                <a:hlinkClick r:id="rId18"/>
              </a:rPr>
              <a:t> S </a:t>
            </a:r>
            <a:r>
              <a:rPr lang="it-IT" dirty="0" err="1">
                <a:hlinkClick r:id="rId18"/>
              </a:rPr>
              <a:t>Dellon</a:t>
            </a:r>
            <a:r>
              <a:rPr lang="it-IT" baseline="30000" dirty="0"/>
              <a:t> </a:t>
            </a:r>
            <a:r>
              <a:rPr lang="it-IT" baseline="30000" dirty="0">
                <a:hlinkClick r:id="rId19" tooltip="University of North Carolina at Chapel Hill School of Medicine, Chapel Hill, North Carolina, USA."/>
              </a:rPr>
              <a:t> 8 </a:t>
            </a:r>
            <a:r>
              <a:rPr lang="it-IT" dirty="0"/>
              <a:t>, </a:t>
            </a:r>
            <a:r>
              <a:rPr lang="it-IT" dirty="0">
                <a:hlinkClick r:id="rId20"/>
              </a:rPr>
              <a:t>Gary W Falk</a:t>
            </a:r>
            <a:r>
              <a:rPr lang="it-IT" baseline="30000" dirty="0"/>
              <a:t> </a:t>
            </a:r>
            <a:r>
              <a:rPr lang="it-IT" baseline="30000" dirty="0">
                <a:hlinkClick r:id="rId21" tooltip="Division of Gastroenterology, Perelman School of Medicine at the University of Pennsylvania, Philadelphia, Pennsylvania, USA."/>
              </a:rPr>
              <a:t> 9 </a:t>
            </a:r>
            <a:r>
              <a:rPr lang="it-IT" dirty="0"/>
              <a:t>, </a:t>
            </a:r>
            <a:r>
              <a:rPr lang="it-IT" dirty="0" err="1">
                <a:hlinkClick r:id="rId22"/>
              </a:rPr>
              <a:t>Nirmala</a:t>
            </a:r>
            <a:r>
              <a:rPr lang="it-IT" dirty="0">
                <a:hlinkClick r:id="rId22"/>
              </a:rPr>
              <a:t> </a:t>
            </a:r>
            <a:r>
              <a:rPr lang="it-IT" dirty="0" err="1">
                <a:hlinkClick r:id="rId22"/>
              </a:rPr>
              <a:t>Gonsalves</a:t>
            </a:r>
            <a:r>
              <a:rPr lang="it-IT" baseline="30000" dirty="0"/>
              <a:t> </a:t>
            </a:r>
            <a:r>
              <a:rPr lang="it-IT" baseline="30000" dirty="0">
                <a:hlinkClick r:id="rId4" tooltip="Division of Gastroenterology &amp; Hepatology, Northwestern University Feinberg School of Medicine, Chicago, Illinois, USA."/>
              </a:rPr>
              <a:t> 1 </a:t>
            </a:r>
            <a:r>
              <a:rPr lang="it-IT" dirty="0"/>
              <a:t>, </a:t>
            </a:r>
            <a:r>
              <a:rPr lang="it-IT" dirty="0" err="1">
                <a:hlinkClick r:id="rId23"/>
              </a:rPr>
              <a:t>Sandeep</a:t>
            </a:r>
            <a:r>
              <a:rPr lang="it-IT" dirty="0">
                <a:hlinkClick r:id="rId23"/>
              </a:rPr>
              <a:t> K </a:t>
            </a:r>
            <a:r>
              <a:rPr lang="it-IT" dirty="0" err="1">
                <a:hlinkClick r:id="rId23"/>
              </a:rPr>
              <a:t>Gupta</a:t>
            </a:r>
            <a:r>
              <a:rPr lang="it-IT" baseline="30000" dirty="0"/>
              <a:t> </a:t>
            </a:r>
            <a:r>
              <a:rPr lang="it-IT" baseline="30000" dirty="0">
                <a:hlinkClick r:id="rId24" tooltip="Division of Pediatric Gastroenterology, Hepatology and Nutrition, Riley Hospital for Children/Indiana University School of Medicine, and Community Health Network, Indianapolis, IN, USA."/>
              </a:rPr>
              <a:t> 10 </a:t>
            </a:r>
            <a:r>
              <a:rPr lang="it-IT" dirty="0"/>
              <a:t>, </a:t>
            </a:r>
            <a:r>
              <a:rPr lang="it-IT" dirty="0">
                <a:hlinkClick r:id="rId25"/>
              </a:rPr>
              <a:t>John </a:t>
            </a:r>
            <a:r>
              <a:rPr lang="it-IT" dirty="0" err="1">
                <a:hlinkClick r:id="rId25"/>
              </a:rPr>
              <a:t>Leung</a:t>
            </a:r>
            <a:r>
              <a:rPr lang="it-IT" baseline="30000" dirty="0"/>
              <a:t> </a:t>
            </a:r>
            <a:r>
              <a:rPr lang="it-IT" baseline="30000" dirty="0">
                <a:hlinkClick r:id="rId15" tooltip="Division of Gastroenterology, Tufts Medical Center, Boston, Massachusetts, USA."/>
              </a:rPr>
              <a:t> 6 </a:t>
            </a:r>
            <a:r>
              <a:rPr lang="it-IT" dirty="0"/>
              <a:t>, </a:t>
            </a:r>
            <a:r>
              <a:rPr lang="it-IT" dirty="0">
                <a:hlinkClick r:id="rId26"/>
              </a:rPr>
              <a:t>David </a:t>
            </a:r>
            <a:r>
              <a:rPr lang="it-IT" dirty="0" err="1">
                <a:hlinkClick r:id="rId26"/>
              </a:rPr>
              <a:t>Katzka</a:t>
            </a:r>
            <a:r>
              <a:rPr lang="it-IT" baseline="30000" dirty="0"/>
              <a:t> </a:t>
            </a:r>
            <a:r>
              <a:rPr lang="it-IT" baseline="30000" dirty="0">
                <a:hlinkClick r:id="rId27" tooltip="Division of Gastroenterology, Mayo Clinic, Rochester, Minnesota, USA."/>
              </a:rPr>
              <a:t> 11 </a:t>
            </a:r>
            <a:r>
              <a:rPr lang="it-IT" dirty="0"/>
              <a:t>, </a:t>
            </a:r>
            <a:r>
              <a:rPr lang="it-IT" dirty="0">
                <a:hlinkClick r:id="rId28"/>
              </a:rPr>
              <a:t>Paul </a:t>
            </a:r>
            <a:r>
              <a:rPr lang="it-IT" dirty="0" err="1">
                <a:hlinkClick r:id="rId28"/>
              </a:rPr>
              <a:t>Menard-Katcher</a:t>
            </a:r>
            <a:r>
              <a:rPr lang="it-IT" baseline="30000" dirty="0"/>
              <a:t> </a:t>
            </a:r>
            <a:r>
              <a:rPr lang="it-IT" baseline="30000" dirty="0">
                <a:hlinkClick r:id="rId29" tooltip="Division of Gastroenterology, University of Colorado, Denver, Colorado, USA."/>
              </a:rPr>
              <a:t> 12 </a:t>
            </a:r>
            <a:r>
              <a:rPr lang="it-IT" dirty="0"/>
              <a:t>, </a:t>
            </a:r>
            <a:r>
              <a:rPr lang="it-IT" dirty="0" err="1">
                <a:hlinkClick r:id="rId30"/>
              </a:rPr>
              <a:t>Paneez</a:t>
            </a:r>
            <a:r>
              <a:rPr lang="it-IT" dirty="0">
                <a:hlinkClick r:id="rId30"/>
              </a:rPr>
              <a:t> </a:t>
            </a:r>
            <a:r>
              <a:rPr lang="it-IT" dirty="0" err="1">
                <a:hlinkClick r:id="rId30"/>
              </a:rPr>
              <a:t>Khoury</a:t>
            </a:r>
            <a:r>
              <a:rPr lang="it-IT" baseline="30000" dirty="0"/>
              <a:t> </a:t>
            </a:r>
            <a:r>
              <a:rPr lang="it-IT" baseline="30000" dirty="0">
                <a:hlinkClick r:id="rId31" tooltip="Laboratory of Parasitic Diseases, National Institutes of Health, Bethesda, Maryland, USA."/>
              </a:rPr>
              <a:t> 13 </a:t>
            </a:r>
            <a:r>
              <a:rPr lang="it-IT" dirty="0"/>
              <a:t>, </a:t>
            </a:r>
            <a:r>
              <a:rPr lang="it-IT" dirty="0" err="1">
                <a:hlinkClick r:id="rId32"/>
              </a:rPr>
              <a:t>Amy</a:t>
            </a:r>
            <a:r>
              <a:rPr lang="it-IT" dirty="0">
                <a:hlinkClick r:id="rId32"/>
              </a:rPr>
              <a:t> </a:t>
            </a:r>
            <a:r>
              <a:rPr lang="it-IT" dirty="0" err="1">
                <a:hlinkClick r:id="rId32"/>
              </a:rPr>
              <a:t>Klion</a:t>
            </a:r>
            <a:r>
              <a:rPr lang="it-IT" baseline="30000" dirty="0"/>
              <a:t> </a:t>
            </a:r>
            <a:r>
              <a:rPr lang="it-IT" baseline="30000" dirty="0">
                <a:hlinkClick r:id="rId33" tooltip="Division of Pediatric Gastroenterology, Hepatology and Nutrition, Department of Pediatrics, University of Cincinnati College of Medicine, Cincinnati Children's Hospital Medical Center, Cincinnati, Ohio, USA."/>
              </a:rPr>
              <a:t> 14 </a:t>
            </a:r>
            <a:r>
              <a:rPr lang="it-IT" dirty="0"/>
              <a:t>, </a:t>
            </a:r>
            <a:r>
              <a:rPr lang="it-IT" dirty="0">
                <a:hlinkClick r:id="rId34"/>
              </a:rPr>
              <a:t>Vincent A </a:t>
            </a:r>
            <a:r>
              <a:rPr lang="it-IT" dirty="0" err="1">
                <a:hlinkClick r:id="rId34"/>
              </a:rPr>
              <a:t>Mukkada</a:t>
            </a:r>
            <a:r>
              <a:rPr lang="it-IT" baseline="30000" dirty="0"/>
              <a:t> </a:t>
            </a:r>
            <a:r>
              <a:rPr lang="it-IT" baseline="30000" dirty="0">
                <a:hlinkClick r:id="rId35" tooltip="Department of Gastroenterology, University of Utah Health Sciences Center, Salt Lake City, Utah, USA."/>
              </a:rPr>
              <a:t> 15 </a:t>
            </a:r>
            <a:r>
              <a:rPr lang="it-IT" dirty="0"/>
              <a:t>, </a:t>
            </a:r>
            <a:r>
              <a:rPr lang="it-IT" dirty="0" err="1">
                <a:hlinkClick r:id="rId36"/>
              </a:rPr>
              <a:t>Kathryn</a:t>
            </a:r>
            <a:r>
              <a:rPr lang="it-IT" dirty="0">
                <a:hlinkClick r:id="rId36"/>
              </a:rPr>
              <a:t> Peterson</a:t>
            </a:r>
            <a:r>
              <a:rPr lang="it-IT" baseline="30000" dirty="0"/>
              <a:t> </a:t>
            </a:r>
            <a:r>
              <a:rPr lang="it-IT" baseline="30000" dirty="0">
                <a:hlinkClick r:id="rId35" tooltip="Department of Gastroenterology, University of Utah Health Sciences Center, Salt Lake City, Utah, USA."/>
              </a:rPr>
              <a:t> 15 </a:t>
            </a:r>
            <a:r>
              <a:rPr lang="it-IT" dirty="0"/>
              <a:t>, </a:t>
            </a:r>
            <a:r>
              <a:rPr lang="it-IT" dirty="0" err="1">
                <a:hlinkClick r:id="rId37"/>
              </a:rPr>
              <a:t>Tetsuo</a:t>
            </a:r>
            <a:r>
              <a:rPr lang="it-IT" dirty="0">
                <a:hlinkClick r:id="rId37"/>
              </a:rPr>
              <a:t> </a:t>
            </a:r>
            <a:r>
              <a:rPr lang="it-IT" dirty="0" err="1">
                <a:hlinkClick r:id="rId37"/>
              </a:rPr>
              <a:t>Shoda</a:t>
            </a:r>
            <a:r>
              <a:rPr lang="it-IT" baseline="30000" dirty="0"/>
              <a:t> </a:t>
            </a:r>
            <a:r>
              <a:rPr lang="it-IT" baseline="30000" dirty="0">
                <a:hlinkClick r:id="rId13" tooltip="Division of Allergy and Immunology, University of Cincinnati College of Medicine and Cincinnati Children's Hospital Medical Center, Cincinnati, Ohio, USA."/>
              </a:rPr>
              <a:t> 5 </a:t>
            </a:r>
            <a:r>
              <a:rPr lang="it-IT" dirty="0"/>
              <a:t>, </a:t>
            </a:r>
            <a:r>
              <a:rPr lang="it-IT" dirty="0">
                <a:hlinkClick r:id="rId38"/>
              </a:rPr>
              <a:t>Amanda K </a:t>
            </a:r>
            <a:r>
              <a:rPr lang="it-IT" dirty="0" err="1">
                <a:hlinkClick r:id="rId38"/>
              </a:rPr>
              <a:t>Rudman-Spergel</a:t>
            </a:r>
            <a:r>
              <a:rPr lang="it-IT" baseline="30000" dirty="0"/>
              <a:t> </a:t>
            </a:r>
            <a:r>
              <a:rPr lang="it-IT" baseline="30000" dirty="0">
                <a:hlinkClick r:id="rId39" tooltip="Division of Allergy, Immunology, and Transplantation, National Institute of Allergy and Infectious Diseases, NIH, Bethesda, MD, USA."/>
              </a:rPr>
              <a:t> 16 </a:t>
            </a:r>
            <a:r>
              <a:rPr lang="it-IT" dirty="0"/>
              <a:t>, </a:t>
            </a:r>
            <a:r>
              <a:rPr lang="it-IT" dirty="0">
                <a:hlinkClick r:id="rId40"/>
              </a:rPr>
              <a:t>Jonathan A </a:t>
            </a:r>
            <a:r>
              <a:rPr lang="it-IT" dirty="0" err="1">
                <a:hlinkClick r:id="rId40"/>
              </a:rPr>
              <a:t>Spergel</a:t>
            </a:r>
            <a:r>
              <a:rPr lang="it-IT" baseline="30000" dirty="0"/>
              <a:t> </a:t>
            </a:r>
            <a:r>
              <a:rPr lang="it-IT" baseline="30000" dirty="0">
                <a:hlinkClick r:id="rId41" tooltip="Division of Allergy and Immunology, The Children's Hospital of Philadelphia, Department of Pediatrics, Perelman School of Medicine of University of Pennsylvania, Philadelphia, PA, USA."/>
              </a:rPr>
              <a:t> 17 </a:t>
            </a:r>
            <a:r>
              <a:rPr lang="it-IT" dirty="0"/>
              <a:t>, </a:t>
            </a:r>
            <a:r>
              <a:rPr lang="it-IT" dirty="0">
                <a:hlinkClick r:id="rId42"/>
              </a:rPr>
              <a:t>Guang-</a:t>
            </a:r>
            <a:r>
              <a:rPr lang="it-IT" dirty="0" err="1">
                <a:hlinkClick r:id="rId42"/>
              </a:rPr>
              <a:t>Yu</a:t>
            </a:r>
            <a:r>
              <a:rPr lang="it-IT" dirty="0">
                <a:hlinkClick r:id="rId42"/>
              </a:rPr>
              <a:t> Yang</a:t>
            </a:r>
            <a:r>
              <a:rPr lang="it-IT" baseline="30000" dirty="0"/>
              <a:t> </a:t>
            </a:r>
            <a:r>
              <a:rPr lang="it-IT" baseline="30000" dirty="0">
                <a:hlinkClick r:id="rId4" tooltip="Division of Gastroenterology &amp; Hepatology, Northwestern University Feinberg School of Medicine, Chicago, Illinois, USA."/>
              </a:rPr>
              <a:t> 1 </a:t>
            </a:r>
            <a:r>
              <a:rPr lang="it-IT" baseline="30000" dirty="0"/>
              <a:t> </a:t>
            </a:r>
            <a:r>
              <a:rPr lang="it-IT" baseline="30000" dirty="0">
                <a:hlinkClick r:id="rId43" tooltip="Division of Pathology, Northwestern University Feinberg School of Medicine, Chicago, Illinois, USA."/>
              </a:rPr>
              <a:t> 18 </a:t>
            </a:r>
            <a:r>
              <a:rPr lang="it-IT" dirty="0"/>
              <a:t>, </a:t>
            </a:r>
            <a:r>
              <a:rPr lang="it-IT" dirty="0">
                <a:hlinkClick r:id="rId44"/>
              </a:rPr>
              <a:t>Marc E </a:t>
            </a:r>
            <a:r>
              <a:rPr lang="it-IT" dirty="0" err="1">
                <a:hlinkClick r:id="rId44"/>
              </a:rPr>
              <a:t>Rothenberg</a:t>
            </a:r>
            <a:r>
              <a:rPr lang="it-IT" baseline="30000" dirty="0"/>
              <a:t> </a:t>
            </a:r>
            <a:r>
              <a:rPr lang="it-IT" baseline="30000" dirty="0">
                <a:hlinkClick r:id="rId8" tooltip="Division of Biostatistics and Epidemiology, Cincinnati Children's Hospital Medical Center, University of Cincinnati College of Medicine, Cincinnati, Ohio, USA."/>
              </a:rPr>
              <a:t> 3 </a:t>
            </a:r>
            <a:r>
              <a:rPr lang="it-IT" baseline="30000" dirty="0"/>
              <a:t> </a:t>
            </a:r>
            <a:r>
              <a:rPr lang="it-IT" baseline="30000" dirty="0">
                <a:hlinkClick r:id="rId13" tooltip="Division of Allergy and Immunology, University of Cincinnati College of Medicine and Cincinnati Children's Hospital Medical Center, Cincinnati, Ohio, USA."/>
              </a:rPr>
              <a:t> 5 </a:t>
            </a:r>
            <a:r>
              <a:rPr lang="it-IT" dirty="0"/>
              <a:t>, </a:t>
            </a:r>
            <a:r>
              <a:rPr lang="it-IT" dirty="0" err="1">
                <a:hlinkClick r:id="rId45"/>
              </a:rPr>
              <a:t>Seema</a:t>
            </a:r>
            <a:r>
              <a:rPr lang="it-IT" dirty="0">
                <a:hlinkClick r:id="rId45"/>
              </a:rPr>
              <a:t> S </a:t>
            </a:r>
            <a:r>
              <a:rPr lang="it-IT" dirty="0" err="1">
                <a:hlinkClick r:id="rId45"/>
              </a:rPr>
              <a:t>Aceves</a:t>
            </a:r>
            <a:r>
              <a:rPr lang="it-IT" baseline="30000" dirty="0"/>
              <a:t> </a:t>
            </a:r>
            <a:r>
              <a:rPr lang="it-IT" baseline="30000" dirty="0">
                <a:hlinkClick r:id="rId46" tooltip="Department of Pediatrics and Medicine, University of California San Diego, San Diego, California, USA."/>
              </a:rPr>
              <a:t> 19 </a:t>
            </a:r>
            <a:r>
              <a:rPr lang="it-IT" dirty="0"/>
              <a:t>, </a:t>
            </a:r>
            <a:r>
              <a:rPr lang="it-IT" dirty="0">
                <a:hlinkClick r:id="rId47"/>
              </a:rPr>
              <a:t>Glenn T </a:t>
            </a:r>
            <a:r>
              <a:rPr lang="it-IT" dirty="0" err="1">
                <a:hlinkClick r:id="rId47"/>
              </a:rPr>
              <a:t>Furuta</a:t>
            </a:r>
            <a:r>
              <a:rPr lang="it-IT" baseline="30000" dirty="0"/>
              <a:t> </a:t>
            </a:r>
            <a:r>
              <a:rPr lang="it-IT" baseline="30000" dirty="0">
                <a:hlinkClick r:id="rId17" tooltip="Digestive Health Institute, Children's Hospital of Colorado, Gastrointestinal Eosinophilic Diseases Program, Section of Pediatric Gastroenterology, Hepatology and Nutrition, University of Colorado School of Medicine, Aurora, CO, USA."/>
              </a:rPr>
              <a:t> 7 </a:t>
            </a:r>
            <a:r>
              <a:rPr lang="it-IT" dirty="0"/>
              <a:t>; </a:t>
            </a:r>
            <a:r>
              <a:rPr lang="it-IT" dirty="0">
                <a:hlinkClick r:id="rId48"/>
              </a:rPr>
              <a:t>CEGIR </a:t>
            </a:r>
            <a:r>
              <a:rPr lang="it-IT" dirty="0" err="1">
                <a:hlinkClick r:id="rId48"/>
              </a:rPr>
              <a:t>investigators</a:t>
            </a:r>
            <a:r>
              <a:rPr lang="it-IT" dirty="0"/>
              <a:t> </a:t>
            </a:r>
          </a:p>
          <a:p>
            <a:r>
              <a:rPr lang="it-IT" dirty="0" err="1"/>
              <a:t>Affiliations</a:t>
            </a:r>
            <a:r>
              <a:rPr lang="it-IT" dirty="0"/>
              <a:t> </a:t>
            </a:r>
          </a:p>
          <a:p>
            <a:r>
              <a:rPr lang="it-IT" dirty="0"/>
              <a:t>PMID: </a:t>
            </a:r>
            <a:r>
              <a:rPr lang="it-IT" b="1" dirty="0"/>
              <a:t>35080202</a:t>
            </a:r>
            <a:r>
              <a:rPr lang="it-IT" dirty="0"/>
              <a:t> </a:t>
            </a:r>
          </a:p>
          <a:p>
            <a:r>
              <a:rPr lang="it-IT" dirty="0"/>
              <a:t>PMCID: </a:t>
            </a:r>
            <a:r>
              <a:rPr lang="it-IT" dirty="0">
                <a:hlinkClick r:id="rId49"/>
              </a:rPr>
              <a:t>PMC8897269 </a:t>
            </a:r>
            <a:endParaRPr lang="it-IT" dirty="0"/>
          </a:p>
          <a:p>
            <a:r>
              <a:rPr lang="it-IT" dirty="0"/>
              <a:t>DOI: </a:t>
            </a:r>
            <a:r>
              <a:rPr lang="it-IT" dirty="0">
                <a:hlinkClick r:id="rId50"/>
              </a:rPr>
              <a:t>10.14309/ajg.0000000000001625 </a:t>
            </a:r>
            <a:endParaRPr lang="it-IT" dirty="0"/>
          </a:p>
          <a:p>
            <a:r>
              <a:rPr lang="it-IT" b="1" dirty="0"/>
              <a:t>Abstract </a:t>
            </a:r>
          </a:p>
          <a:p>
            <a:r>
              <a:rPr lang="it-IT" b="1" dirty="0" err="1"/>
              <a:t>Introduction</a:t>
            </a:r>
            <a:r>
              <a:rPr lang="it-IT" b="1" dirty="0"/>
              <a:t>: </a:t>
            </a:r>
            <a:r>
              <a:rPr lang="it-IT" dirty="0" err="1"/>
              <a:t>Eosinophilic</a:t>
            </a:r>
            <a:r>
              <a:rPr lang="it-IT" dirty="0"/>
              <a:t> </a:t>
            </a:r>
            <a:r>
              <a:rPr lang="it-IT" dirty="0" err="1"/>
              <a:t>gastritis</a:t>
            </a:r>
            <a:r>
              <a:rPr lang="it-IT" dirty="0"/>
              <a:t> (EG) </a:t>
            </a:r>
            <a:r>
              <a:rPr lang="it-IT" dirty="0" err="1"/>
              <a:t>is</a:t>
            </a:r>
            <a:r>
              <a:rPr lang="it-IT" dirty="0"/>
              <a:t> a </a:t>
            </a:r>
            <a:r>
              <a:rPr lang="it-IT" dirty="0" err="1"/>
              <a:t>chronic</a:t>
            </a:r>
            <a:r>
              <a:rPr lang="it-IT" dirty="0"/>
              <a:t> </a:t>
            </a:r>
            <a:r>
              <a:rPr lang="it-IT" dirty="0" err="1"/>
              <a:t>inflammatory</a:t>
            </a:r>
            <a:r>
              <a:rPr lang="it-IT" dirty="0"/>
              <a:t> disease of the </a:t>
            </a:r>
            <a:r>
              <a:rPr lang="it-IT" dirty="0" err="1"/>
              <a:t>stomach</a:t>
            </a:r>
            <a:r>
              <a:rPr lang="it-IT" dirty="0"/>
              <a:t> </a:t>
            </a:r>
            <a:r>
              <a:rPr lang="it-IT" dirty="0" err="1"/>
              <a:t>characterized</a:t>
            </a:r>
            <a:r>
              <a:rPr lang="it-IT" dirty="0"/>
              <a:t> by </a:t>
            </a:r>
            <a:r>
              <a:rPr lang="it-IT" dirty="0" err="1"/>
              <a:t>eosinophil-predominant</a:t>
            </a:r>
            <a:r>
              <a:rPr lang="it-IT" dirty="0"/>
              <a:t> </a:t>
            </a:r>
            <a:r>
              <a:rPr lang="it-IT" dirty="0" err="1"/>
              <a:t>gastric</a:t>
            </a:r>
            <a:r>
              <a:rPr lang="it-IT" dirty="0"/>
              <a:t> </a:t>
            </a:r>
            <a:r>
              <a:rPr lang="it-IT" dirty="0" err="1"/>
              <a:t>mucosal</a:t>
            </a:r>
            <a:r>
              <a:rPr lang="it-IT" dirty="0"/>
              <a:t> </a:t>
            </a:r>
            <a:r>
              <a:rPr lang="it-IT" dirty="0" err="1"/>
              <a:t>inflammation</a:t>
            </a:r>
            <a:r>
              <a:rPr lang="it-IT" dirty="0"/>
              <a:t> and </a:t>
            </a:r>
            <a:r>
              <a:rPr lang="it-IT" dirty="0" err="1"/>
              <a:t>gastrointestinal</a:t>
            </a:r>
            <a:r>
              <a:rPr lang="it-IT" dirty="0"/>
              <a:t> </a:t>
            </a:r>
            <a:r>
              <a:rPr lang="it-IT" dirty="0" err="1"/>
              <a:t>symptoms</a:t>
            </a:r>
            <a:r>
              <a:rPr lang="it-IT" dirty="0"/>
              <a:t>. The </a:t>
            </a:r>
            <a:r>
              <a:rPr lang="it-IT" dirty="0" err="1"/>
              <a:t>aim</a:t>
            </a:r>
            <a:r>
              <a:rPr lang="it-IT" dirty="0"/>
              <a:t> of </a:t>
            </a:r>
            <a:r>
              <a:rPr lang="it-IT" dirty="0" err="1"/>
              <a:t>this</a:t>
            </a:r>
            <a:r>
              <a:rPr lang="it-IT" dirty="0"/>
              <a:t> study </a:t>
            </a:r>
            <a:r>
              <a:rPr lang="it-IT" dirty="0" err="1"/>
              <a:t>was</a:t>
            </a:r>
            <a:r>
              <a:rPr lang="it-IT" dirty="0"/>
              <a:t> to </a:t>
            </a:r>
            <a:r>
              <a:rPr lang="it-IT" dirty="0" err="1"/>
              <a:t>prospectively</a:t>
            </a:r>
            <a:r>
              <a:rPr lang="it-IT" dirty="0"/>
              <a:t> </a:t>
            </a:r>
            <a:r>
              <a:rPr lang="it-IT" dirty="0" err="1"/>
              <a:t>evaluate</a:t>
            </a:r>
            <a:r>
              <a:rPr lang="it-IT" dirty="0"/>
              <a:t> </a:t>
            </a:r>
            <a:r>
              <a:rPr lang="it-IT" dirty="0" err="1"/>
              <a:t>endoscopic</a:t>
            </a:r>
            <a:r>
              <a:rPr lang="it-IT" dirty="0"/>
              <a:t> features in a large </a:t>
            </a:r>
            <a:r>
              <a:rPr lang="it-IT" dirty="0" err="1"/>
              <a:t>series</a:t>
            </a:r>
            <a:r>
              <a:rPr lang="it-IT" dirty="0"/>
              <a:t> of </a:t>
            </a:r>
            <a:r>
              <a:rPr lang="it-IT" dirty="0" err="1"/>
              <a:t>children</a:t>
            </a:r>
            <a:r>
              <a:rPr lang="it-IT" dirty="0"/>
              <a:t> and </a:t>
            </a:r>
            <a:r>
              <a:rPr lang="it-IT" dirty="0" err="1"/>
              <a:t>adults</a:t>
            </a:r>
            <a:r>
              <a:rPr lang="it-IT" dirty="0"/>
              <a:t> with EG to better </a:t>
            </a:r>
            <a:r>
              <a:rPr lang="it-IT" dirty="0" err="1"/>
              <a:t>understand</a:t>
            </a:r>
            <a:r>
              <a:rPr lang="it-IT" dirty="0"/>
              <a:t> the </a:t>
            </a:r>
            <a:r>
              <a:rPr lang="it-IT" dirty="0" err="1"/>
              <a:t>endoscopic</a:t>
            </a:r>
            <a:r>
              <a:rPr lang="it-IT" dirty="0"/>
              <a:t> </a:t>
            </a:r>
            <a:r>
              <a:rPr lang="it-IT" dirty="0" err="1"/>
              <a:t>manifestations</a:t>
            </a:r>
            <a:r>
              <a:rPr lang="it-IT" dirty="0"/>
              <a:t> and </a:t>
            </a:r>
            <a:r>
              <a:rPr lang="it-IT" dirty="0" err="1"/>
              <a:t>develop</a:t>
            </a:r>
            <a:r>
              <a:rPr lang="it-IT" dirty="0"/>
              <a:t> a </a:t>
            </a:r>
            <a:r>
              <a:rPr lang="it-IT" dirty="0" err="1"/>
              <a:t>standardized</a:t>
            </a:r>
            <a:r>
              <a:rPr lang="it-IT" dirty="0"/>
              <a:t> instrument for </a:t>
            </a:r>
            <a:r>
              <a:rPr lang="it-IT" dirty="0" err="1"/>
              <a:t>investigations</a:t>
            </a:r>
            <a:r>
              <a:rPr lang="it-IT" dirty="0"/>
              <a:t>. </a:t>
            </a:r>
          </a:p>
          <a:p>
            <a:r>
              <a:rPr lang="it-IT" b="1" dirty="0"/>
              <a:t>Methods: </a:t>
            </a:r>
            <a:r>
              <a:rPr lang="it-IT" dirty="0"/>
              <a:t>Data </a:t>
            </a:r>
            <a:r>
              <a:rPr lang="it-IT" dirty="0" err="1"/>
              <a:t>were</a:t>
            </a:r>
            <a:r>
              <a:rPr lang="it-IT" dirty="0"/>
              <a:t> </a:t>
            </a:r>
            <a:r>
              <a:rPr lang="it-IT" dirty="0" err="1"/>
              <a:t>prospectively</a:t>
            </a:r>
            <a:r>
              <a:rPr lang="it-IT" dirty="0"/>
              <a:t> </a:t>
            </a:r>
            <a:r>
              <a:rPr lang="it-IT" dirty="0" err="1"/>
              <a:t>collected</a:t>
            </a:r>
            <a:r>
              <a:rPr lang="it-IT" dirty="0"/>
              <a:t> </a:t>
            </a:r>
            <a:r>
              <a:rPr lang="it-IT" dirty="0" err="1"/>
              <a:t>as</a:t>
            </a:r>
            <a:r>
              <a:rPr lang="it-IT" dirty="0"/>
              <a:t> part of the Consortium for </a:t>
            </a:r>
            <a:r>
              <a:rPr lang="it-IT" dirty="0" err="1"/>
              <a:t>Eosinophilic</a:t>
            </a:r>
            <a:r>
              <a:rPr lang="it-IT" dirty="0"/>
              <a:t> </a:t>
            </a:r>
            <a:r>
              <a:rPr lang="it-IT" dirty="0" err="1"/>
              <a:t>Gastrointestinal</a:t>
            </a:r>
            <a:r>
              <a:rPr lang="it-IT" dirty="0"/>
              <a:t> Disease </a:t>
            </a:r>
            <a:r>
              <a:rPr lang="it-IT" dirty="0" err="1"/>
              <a:t>Researchers</a:t>
            </a:r>
            <a:r>
              <a:rPr lang="it-IT" dirty="0"/>
              <a:t>, a </a:t>
            </a:r>
            <a:r>
              <a:rPr lang="it-IT" dirty="0" err="1"/>
              <a:t>national</a:t>
            </a:r>
            <a:r>
              <a:rPr lang="it-IT" dirty="0"/>
              <a:t> collaborative network. </a:t>
            </a:r>
            <a:r>
              <a:rPr lang="it-IT" dirty="0" err="1"/>
              <a:t>Endoscopic</a:t>
            </a:r>
            <a:r>
              <a:rPr lang="it-IT" dirty="0"/>
              <a:t> features </a:t>
            </a:r>
            <a:r>
              <a:rPr lang="it-IT" dirty="0" err="1"/>
              <a:t>were</a:t>
            </a:r>
            <a:r>
              <a:rPr lang="it-IT" dirty="0"/>
              <a:t> </a:t>
            </a:r>
            <a:r>
              <a:rPr lang="it-IT" dirty="0" err="1"/>
              <a:t>prospectively</a:t>
            </a:r>
            <a:r>
              <a:rPr lang="it-IT" dirty="0"/>
              <a:t> </a:t>
            </a:r>
            <a:r>
              <a:rPr lang="it-IT" dirty="0" err="1"/>
              <a:t>recorded</a:t>
            </a:r>
            <a:r>
              <a:rPr lang="it-IT" dirty="0"/>
              <a:t> </a:t>
            </a:r>
            <a:r>
              <a:rPr lang="it-IT" dirty="0" err="1"/>
              <a:t>using</a:t>
            </a:r>
            <a:r>
              <a:rPr lang="it-IT" dirty="0"/>
              <a:t> a system </a:t>
            </a:r>
            <a:r>
              <a:rPr lang="it-IT" dirty="0" err="1"/>
              <a:t>specifically</a:t>
            </a:r>
            <a:r>
              <a:rPr lang="it-IT" dirty="0"/>
              <a:t> </a:t>
            </a:r>
            <a:r>
              <a:rPr lang="it-IT" dirty="0" err="1"/>
              <a:t>developed</a:t>
            </a:r>
            <a:r>
              <a:rPr lang="it-IT" dirty="0"/>
              <a:t> for EG, the EG </a:t>
            </a:r>
            <a:r>
              <a:rPr lang="it-IT" dirty="0" err="1"/>
              <a:t>Endoscopic</a:t>
            </a:r>
            <a:r>
              <a:rPr lang="it-IT" dirty="0"/>
              <a:t> Reference System (EG-REFS). </a:t>
            </a:r>
            <a:r>
              <a:rPr lang="it-IT" dirty="0" err="1"/>
              <a:t>Correlations</a:t>
            </a:r>
            <a:r>
              <a:rPr lang="it-IT" dirty="0"/>
              <a:t> </a:t>
            </a:r>
            <a:r>
              <a:rPr lang="it-IT" dirty="0" err="1"/>
              <a:t>were</a:t>
            </a:r>
            <a:r>
              <a:rPr lang="it-IT" dirty="0"/>
              <a:t> made </a:t>
            </a:r>
            <a:r>
              <a:rPr lang="it-IT" dirty="0" err="1"/>
              <a:t>between</a:t>
            </a:r>
            <a:r>
              <a:rPr lang="it-IT" dirty="0"/>
              <a:t> EG-REFS and </a:t>
            </a:r>
            <a:r>
              <a:rPr lang="it-IT" dirty="0" err="1"/>
              <a:t>clinical</a:t>
            </a:r>
            <a:r>
              <a:rPr lang="it-IT" dirty="0"/>
              <a:t> and </a:t>
            </a:r>
            <a:r>
              <a:rPr lang="it-IT" dirty="0" err="1"/>
              <a:t>histologic</a:t>
            </a:r>
            <a:r>
              <a:rPr lang="it-IT" dirty="0"/>
              <a:t> features. </a:t>
            </a:r>
          </a:p>
          <a:p>
            <a:r>
              <a:rPr lang="it-IT" b="1" dirty="0"/>
              <a:t>Results: </a:t>
            </a:r>
            <a:r>
              <a:rPr lang="it-IT" dirty="0"/>
              <a:t>Of 98 </a:t>
            </a:r>
            <a:r>
              <a:rPr lang="it-IT" dirty="0" err="1"/>
              <a:t>patients</a:t>
            </a:r>
            <a:r>
              <a:rPr lang="it-IT" dirty="0"/>
              <a:t> with EG, 65 </a:t>
            </a:r>
            <a:r>
              <a:rPr lang="it-IT" dirty="0" err="1"/>
              <a:t>underwent</a:t>
            </a:r>
            <a:r>
              <a:rPr lang="it-IT" dirty="0"/>
              <a:t> </a:t>
            </a:r>
            <a:r>
              <a:rPr lang="it-IT" dirty="0" err="1"/>
              <a:t>assessments</a:t>
            </a:r>
            <a:r>
              <a:rPr lang="it-IT" dirty="0"/>
              <a:t> </a:t>
            </a:r>
            <a:r>
              <a:rPr lang="it-IT" dirty="0" err="1"/>
              <a:t>using</a:t>
            </a:r>
            <a:r>
              <a:rPr lang="it-IT" dirty="0"/>
              <a:t> EG-REFS. The </a:t>
            </a:r>
            <a:r>
              <a:rPr lang="it-IT" dirty="0" err="1"/>
              <a:t>most</a:t>
            </a:r>
            <a:r>
              <a:rPr lang="it-IT" dirty="0"/>
              <a:t> common </a:t>
            </a:r>
            <a:r>
              <a:rPr lang="it-IT" dirty="0" err="1"/>
              <a:t>findings</a:t>
            </a:r>
            <a:r>
              <a:rPr lang="it-IT" dirty="0"/>
              <a:t> </a:t>
            </a:r>
            <a:r>
              <a:rPr lang="it-IT" dirty="0" err="1"/>
              <a:t>were</a:t>
            </a:r>
            <a:r>
              <a:rPr lang="it-IT" dirty="0"/>
              <a:t> </a:t>
            </a:r>
            <a:r>
              <a:rPr lang="it-IT" dirty="0" err="1"/>
              <a:t>erythema</a:t>
            </a:r>
            <a:r>
              <a:rPr lang="it-IT" dirty="0"/>
              <a:t> (72%), </a:t>
            </a:r>
            <a:r>
              <a:rPr lang="it-IT" dirty="0" err="1"/>
              <a:t>raised</a:t>
            </a:r>
            <a:r>
              <a:rPr lang="it-IT" dirty="0"/>
              <a:t> </a:t>
            </a:r>
            <a:r>
              <a:rPr lang="it-IT" dirty="0" err="1"/>
              <a:t>lesions</a:t>
            </a:r>
            <a:r>
              <a:rPr lang="it-IT" dirty="0"/>
              <a:t> (49%), </a:t>
            </a:r>
            <a:r>
              <a:rPr lang="it-IT" dirty="0" err="1"/>
              <a:t>erosions</a:t>
            </a:r>
            <a:r>
              <a:rPr lang="it-IT" dirty="0"/>
              <a:t> (46%), and </a:t>
            </a:r>
            <a:r>
              <a:rPr lang="it-IT" dirty="0" err="1"/>
              <a:t>granularity</a:t>
            </a:r>
            <a:r>
              <a:rPr lang="it-IT" dirty="0"/>
              <a:t> (35%); </a:t>
            </a:r>
            <a:r>
              <a:rPr lang="it-IT" dirty="0" err="1"/>
              <a:t>only</a:t>
            </a:r>
            <a:r>
              <a:rPr lang="it-IT" dirty="0"/>
              <a:t> 8% of </a:t>
            </a:r>
            <a:r>
              <a:rPr lang="it-IT" dirty="0" err="1"/>
              <a:t>patients</a:t>
            </a:r>
            <a:r>
              <a:rPr lang="it-IT" dirty="0"/>
              <a:t> with </a:t>
            </a:r>
            <a:r>
              <a:rPr lang="it-IT" dirty="0" err="1"/>
              <a:t>active</a:t>
            </a:r>
            <a:r>
              <a:rPr lang="it-IT" dirty="0"/>
              <a:t> </a:t>
            </a:r>
            <a:r>
              <a:rPr lang="it-IT" dirty="0" err="1"/>
              <a:t>histology</a:t>
            </a:r>
            <a:r>
              <a:rPr lang="it-IT" dirty="0"/>
              <a:t> (≥30 </a:t>
            </a:r>
            <a:r>
              <a:rPr lang="it-IT" dirty="0" err="1"/>
              <a:t>eosinophils</a:t>
            </a:r>
            <a:r>
              <a:rPr lang="it-IT" dirty="0"/>
              <a:t>/high-power field) </a:t>
            </a:r>
            <a:r>
              <a:rPr lang="it-IT" dirty="0" err="1"/>
              <a:t>exhibited</a:t>
            </a:r>
            <a:r>
              <a:rPr lang="it-IT" dirty="0"/>
              <a:t> no </a:t>
            </a:r>
            <a:r>
              <a:rPr lang="it-IT" dirty="0" err="1"/>
              <a:t>endoscopic</a:t>
            </a:r>
            <a:r>
              <a:rPr lang="it-IT" dirty="0"/>
              <a:t> </a:t>
            </a:r>
            <a:r>
              <a:rPr lang="it-IT" dirty="0" err="1"/>
              <a:t>findings</a:t>
            </a:r>
            <a:r>
              <a:rPr lang="it-IT" dirty="0"/>
              <a:t>. A strong </a:t>
            </a:r>
            <a:r>
              <a:rPr lang="it-IT" dirty="0" err="1"/>
              <a:t>correlation</a:t>
            </a:r>
            <a:r>
              <a:rPr lang="it-IT" dirty="0"/>
              <a:t> </a:t>
            </a:r>
            <a:r>
              <a:rPr lang="it-IT" dirty="0" err="1"/>
              <a:t>between</a:t>
            </a:r>
            <a:r>
              <a:rPr lang="it-IT" dirty="0"/>
              <a:t> EG-REFS </a:t>
            </a:r>
            <a:r>
              <a:rPr lang="it-IT" dirty="0" err="1"/>
              <a:t>scores</a:t>
            </a:r>
            <a:r>
              <a:rPr lang="it-IT" dirty="0"/>
              <a:t> and </a:t>
            </a:r>
            <a:r>
              <a:rPr lang="it-IT" dirty="0" err="1"/>
              <a:t>physician</a:t>
            </a:r>
            <a:r>
              <a:rPr lang="it-IT" dirty="0"/>
              <a:t> global </a:t>
            </a:r>
            <a:r>
              <a:rPr lang="it-IT" dirty="0" err="1"/>
              <a:t>assessment</a:t>
            </a:r>
            <a:r>
              <a:rPr lang="it-IT" dirty="0"/>
              <a:t> of </a:t>
            </a:r>
            <a:r>
              <a:rPr lang="it-IT" dirty="0" err="1"/>
              <a:t>endoscopy</a:t>
            </a:r>
            <a:r>
              <a:rPr lang="it-IT" dirty="0"/>
              <a:t> </a:t>
            </a:r>
            <a:r>
              <a:rPr lang="it-IT" dirty="0" err="1"/>
              <a:t>severity</a:t>
            </a:r>
            <a:r>
              <a:rPr lang="it-IT" dirty="0"/>
              <a:t> </a:t>
            </a:r>
            <a:r>
              <a:rPr lang="it-IT" dirty="0" err="1"/>
              <a:t>was</a:t>
            </a:r>
            <a:r>
              <a:rPr lang="it-IT" dirty="0"/>
              <a:t> </a:t>
            </a:r>
            <a:r>
              <a:rPr lang="it-IT" dirty="0" err="1"/>
              <a:t>demonstrated</a:t>
            </a:r>
            <a:r>
              <a:rPr lang="it-IT" dirty="0"/>
              <a:t> (</a:t>
            </a:r>
            <a:r>
              <a:rPr lang="it-IT" dirty="0" err="1"/>
              <a:t>Spearman</a:t>
            </a:r>
            <a:r>
              <a:rPr lang="it-IT" dirty="0"/>
              <a:t> r = 0.84, P &lt; 0.0001). The </a:t>
            </a:r>
            <a:r>
              <a:rPr lang="it-IT" dirty="0" err="1"/>
              <a:t>overall</a:t>
            </a:r>
            <a:r>
              <a:rPr lang="it-IT" dirty="0"/>
              <a:t> score and </a:t>
            </a:r>
            <a:r>
              <a:rPr lang="it-IT" dirty="0" err="1"/>
              <a:t>specific</a:t>
            </a:r>
            <a:r>
              <a:rPr lang="it-IT" dirty="0"/>
              <a:t> </a:t>
            </a:r>
            <a:r>
              <a:rPr lang="it-IT" dirty="0" err="1"/>
              <a:t>components</a:t>
            </a:r>
            <a:r>
              <a:rPr lang="it-IT" dirty="0"/>
              <a:t> of EG-REFS </a:t>
            </a:r>
            <a:r>
              <a:rPr lang="it-IT" dirty="0" err="1"/>
              <a:t>were</a:t>
            </a:r>
            <a:r>
              <a:rPr lang="it-IT" dirty="0"/>
              <a:t> more common in the </a:t>
            </a:r>
            <a:r>
              <a:rPr lang="it-IT" dirty="0" err="1"/>
              <a:t>antrum</a:t>
            </a:r>
            <a:r>
              <a:rPr lang="it-IT" dirty="0"/>
              <a:t> </a:t>
            </a:r>
            <a:r>
              <a:rPr lang="it-IT" dirty="0" err="1"/>
              <a:t>than</a:t>
            </a:r>
            <a:r>
              <a:rPr lang="it-IT" dirty="0"/>
              <a:t> in the </a:t>
            </a:r>
            <a:r>
              <a:rPr lang="it-IT" dirty="0" err="1"/>
              <a:t>fundus</a:t>
            </a:r>
            <a:r>
              <a:rPr lang="it-IT" dirty="0"/>
              <a:t> or body. EG-REFS </a:t>
            </a:r>
            <a:r>
              <a:rPr lang="it-IT" dirty="0" err="1"/>
              <a:t>severity</a:t>
            </a:r>
            <a:r>
              <a:rPr lang="it-IT" dirty="0"/>
              <a:t> </a:t>
            </a:r>
            <a:r>
              <a:rPr lang="it-IT" dirty="0" err="1"/>
              <a:t>was</a:t>
            </a:r>
            <a:r>
              <a:rPr lang="it-IT" dirty="0"/>
              <a:t> </a:t>
            </a:r>
            <a:r>
              <a:rPr lang="it-IT" dirty="0" err="1"/>
              <a:t>significantly</a:t>
            </a:r>
            <a:r>
              <a:rPr lang="it-IT" dirty="0"/>
              <a:t> </a:t>
            </a:r>
            <a:r>
              <a:rPr lang="it-IT" dirty="0" err="1"/>
              <a:t>correlated</a:t>
            </a:r>
            <a:r>
              <a:rPr lang="it-IT" dirty="0"/>
              <a:t> with </a:t>
            </a:r>
            <a:r>
              <a:rPr lang="it-IT" dirty="0" err="1"/>
              <a:t>active</a:t>
            </a:r>
            <a:r>
              <a:rPr lang="it-IT" dirty="0"/>
              <a:t> </a:t>
            </a:r>
            <a:r>
              <a:rPr lang="it-IT" dirty="0" err="1"/>
              <a:t>histology</a:t>
            </a:r>
            <a:r>
              <a:rPr lang="it-IT" dirty="0"/>
              <a:t>, </a:t>
            </a:r>
            <a:r>
              <a:rPr lang="it-IT" dirty="0" err="1"/>
              <a:t>defined</a:t>
            </a:r>
            <a:r>
              <a:rPr lang="it-IT" dirty="0"/>
              <a:t> by a </a:t>
            </a:r>
            <a:r>
              <a:rPr lang="it-IT" dirty="0" err="1"/>
              <a:t>threshold</a:t>
            </a:r>
            <a:r>
              <a:rPr lang="it-IT" dirty="0"/>
              <a:t> of ≥30 </a:t>
            </a:r>
            <a:r>
              <a:rPr lang="it-IT" dirty="0" err="1"/>
              <a:t>eosinophils</a:t>
            </a:r>
            <a:r>
              <a:rPr lang="it-IT" dirty="0"/>
              <a:t>/high-power field (P = 0.0002). </a:t>
            </a:r>
          </a:p>
          <a:p>
            <a:r>
              <a:rPr lang="it-IT" b="1" dirty="0" err="1"/>
              <a:t>Discussion</a:t>
            </a:r>
            <a:r>
              <a:rPr lang="it-IT" b="1" dirty="0"/>
              <a:t>: </a:t>
            </a:r>
            <a:r>
              <a:rPr lang="it-IT" dirty="0" err="1"/>
              <a:t>Prospective</a:t>
            </a:r>
            <a:r>
              <a:rPr lang="it-IT" dirty="0"/>
              <a:t> application of EG-REFS </a:t>
            </a:r>
            <a:r>
              <a:rPr lang="it-IT" dirty="0" err="1"/>
              <a:t>identified</a:t>
            </a:r>
            <a:r>
              <a:rPr lang="it-IT" dirty="0"/>
              <a:t> </a:t>
            </a:r>
            <a:r>
              <a:rPr lang="it-IT" dirty="0" err="1"/>
              <a:t>gastric</a:t>
            </a:r>
            <a:r>
              <a:rPr lang="it-IT" dirty="0"/>
              <a:t> features with a strong </a:t>
            </a:r>
            <a:r>
              <a:rPr lang="it-IT" dirty="0" err="1"/>
              <a:t>correlation</a:t>
            </a:r>
            <a:r>
              <a:rPr lang="it-IT" dirty="0"/>
              <a:t> with </a:t>
            </a:r>
            <a:r>
              <a:rPr lang="it-IT" dirty="0" err="1"/>
              <a:t>physician</a:t>
            </a:r>
            <a:r>
              <a:rPr lang="it-IT" dirty="0"/>
              <a:t> global </a:t>
            </a:r>
            <a:r>
              <a:rPr lang="it-IT" dirty="0" err="1"/>
              <a:t>assessment</a:t>
            </a:r>
            <a:r>
              <a:rPr lang="it-IT" dirty="0"/>
              <a:t> of </a:t>
            </a:r>
            <a:r>
              <a:rPr lang="it-IT" dirty="0" err="1"/>
              <a:t>endoscopic</a:t>
            </a:r>
            <a:r>
              <a:rPr lang="it-IT" dirty="0"/>
              <a:t> activity in EG. </a:t>
            </a:r>
            <a:r>
              <a:rPr lang="it-IT" dirty="0" err="1"/>
              <a:t>Endoscopic</a:t>
            </a:r>
            <a:r>
              <a:rPr lang="it-IT" dirty="0"/>
              <a:t> features </a:t>
            </a:r>
            <a:r>
              <a:rPr lang="it-IT" dirty="0" err="1"/>
              <a:t>demonstrated</a:t>
            </a:r>
            <a:r>
              <a:rPr lang="it-IT" dirty="0"/>
              <a:t> </a:t>
            </a:r>
            <a:r>
              <a:rPr lang="it-IT" dirty="0" err="1"/>
              <a:t>greater</a:t>
            </a:r>
            <a:r>
              <a:rPr lang="it-IT" dirty="0"/>
              <a:t> </a:t>
            </a:r>
            <a:r>
              <a:rPr lang="it-IT" dirty="0" err="1"/>
              <a:t>severity</a:t>
            </a:r>
            <a:r>
              <a:rPr lang="it-IT" dirty="0"/>
              <a:t> in </a:t>
            </a:r>
            <a:r>
              <a:rPr lang="it-IT" dirty="0" err="1"/>
              <a:t>patients</a:t>
            </a:r>
            <a:r>
              <a:rPr lang="it-IT" dirty="0"/>
              <a:t> with </a:t>
            </a:r>
            <a:r>
              <a:rPr lang="it-IT" dirty="0" err="1"/>
              <a:t>active</a:t>
            </a:r>
            <a:r>
              <a:rPr lang="it-IT" dirty="0"/>
              <a:t> </a:t>
            </a:r>
            <a:r>
              <a:rPr lang="it-IT" dirty="0" err="1"/>
              <a:t>histology</a:t>
            </a:r>
            <a:r>
              <a:rPr lang="it-IT" dirty="0"/>
              <a:t> and a </a:t>
            </a:r>
            <a:r>
              <a:rPr lang="it-IT" dirty="0" err="1"/>
              <a:t>predilection</a:t>
            </a:r>
            <a:r>
              <a:rPr lang="it-IT" dirty="0"/>
              <a:t> for the </a:t>
            </a:r>
            <a:r>
              <a:rPr lang="it-IT" dirty="0" err="1"/>
              <a:t>gastric</a:t>
            </a:r>
            <a:r>
              <a:rPr lang="it-IT" dirty="0"/>
              <a:t> </a:t>
            </a:r>
            <a:r>
              <a:rPr lang="it-IT" dirty="0" err="1"/>
              <a:t>antrum</a:t>
            </a:r>
            <a:r>
              <a:rPr lang="it-IT" dirty="0"/>
              <a:t>. </a:t>
            </a:r>
            <a:r>
              <a:rPr lang="it-IT" dirty="0" err="1"/>
              <a:t>Further</a:t>
            </a:r>
            <a:r>
              <a:rPr lang="it-IT" dirty="0"/>
              <a:t> </a:t>
            </a:r>
            <a:r>
              <a:rPr lang="it-IT" dirty="0" err="1"/>
              <a:t>development</a:t>
            </a:r>
            <a:r>
              <a:rPr lang="it-IT" dirty="0"/>
              <a:t> of EG-REFS </a:t>
            </a:r>
            <a:r>
              <a:rPr lang="it-IT" dirty="0" err="1"/>
              <a:t>should</a:t>
            </a:r>
            <a:r>
              <a:rPr lang="it-IT" dirty="0"/>
              <a:t> </a:t>
            </a:r>
            <a:r>
              <a:rPr lang="it-IT" dirty="0" err="1"/>
              <a:t>improve</a:t>
            </a:r>
            <a:r>
              <a:rPr lang="it-IT" dirty="0"/>
              <a:t> </a:t>
            </a:r>
            <a:r>
              <a:rPr lang="it-IT" dirty="0" err="1"/>
              <a:t>its</a:t>
            </a:r>
            <a:r>
              <a:rPr lang="it-IT" dirty="0"/>
              <a:t> utility in </a:t>
            </a:r>
            <a:r>
              <a:rPr lang="it-IT" dirty="0" err="1"/>
              <a:t>clinical</a:t>
            </a:r>
            <a:r>
              <a:rPr lang="it-IT" dirty="0"/>
              <a:t> studies.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39043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Randomized</a:t>
            </a:r>
            <a:r>
              <a:rPr lang="it-IT" dirty="0"/>
              <a:t> </a:t>
            </a:r>
            <a:r>
              <a:rPr lang="it-IT" dirty="0" err="1"/>
              <a:t>Controlled</a:t>
            </a:r>
            <a:r>
              <a:rPr lang="it-IT" dirty="0"/>
              <a:t> Trial</a:t>
            </a:r>
          </a:p>
          <a:p>
            <a:r>
              <a:rPr lang="it-IT" dirty="0" err="1"/>
              <a:t>Clin</a:t>
            </a:r>
            <a:r>
              <a:rPr lang="it-IT" dirty="0"/>
              <a:t> </a:t>
            </a:r>
            <a:r>
              <a:rPr lang="it-IT" dirty="0" err="1"/>
              <a:t>Gastroenterol</a:t>
            </a:r>
            <a:r>
              <a:rPr lang="it-IT" dirty="0"/>
              <a:t> </a:t>
            </a:r>
            <a:r>
              <a:rPr lang="it-IT" dirty="0" err="1"/>
              <a:t>Hepatol</a:t>
            </a:r>
            <a:r>
              <a:rPr lang="it-IT" dirty="0"/>
              <a:t> . 2022 Mar;20(3):535-545.e15. </a:t>
            </a:r>
          </a:p>
          <a:p>
            <a:r>
              <a:rPr lang="it-IT" dirty="0" err="1"/>
              <a:t>doi</a:t>
            </a:r>
            <a:r>
              <a:rPr lang="it-IT" dirty="0"/>
              <a:t>: 10.1016/j.cgh.2021.05.053. </a:t>
            </a:r>
            <a:r>
              <a:rPr lang="it-IT" dirty="0" err="1"/>
              <a:t>Epub</a:t>
            </a:r>
            <a:r>
              <a:rPr lang="it-IT" dirty="0"/>
              <a:t> 2021 </a:t>
            </a:r>
            <a:r>
              <a:rPr lang="it-IT" dirty="0" err="1"/>
              <a:t>Jun</a:t>
            </a:r>
            <a:r>
              <a:rPr lang="it-IT" dirty="0"/>
              <a:t> 2. </a:t>
            </a:r>
          </a:p>
          <a:p>
            <a:r>
              <a:rPr lang="it-IT" b="1" dirty="0" err="1"/>
              <a:t>Determination</a:t>
            </a:r>
            <a:r>
              <a:rPr lang="it-IT" b="1" dirty="0"/>
              <a:t> of </a:t>
            </a:r>
            <a:r>
              <a:rPr lang="it-IT" b="1" dirty="0" err="1"/>
              <a:t>Biopsy</a:t>
            </a:r>
            <a:r>
              <a:rPr lang="it-IT" b="1" dirty="0"/>
              <a:t> Yield </a:t>
            </a:r>
            <a:r>
              <a:rPr lang="it-IT" b="1" dirty="0" err="1"/>
              <a:t>That</a:t>
            </a:r>
            <a:r>
              <a:rPr lang="it-IT" b="1" dirty="0"/>
              <a:t> </a:t>
            </a:r>
            <a:r>
              <a:rPr lang="it-IT" b="1" dirty="0" err="1"/>
              <a:t>Optimally</a:t>
            </a:r>
            <a:r>
              <a:rPr lang="it-IT" b="1" dirty="0"/>
              <a:t> </a:t>
            </a:r>
            <a:r>
              <a:rPr lang="it-IT" b="1" dirty="0" err="1"/>
              <a:t>Detects</a:t>
            </a:r>
            <a:r>
              <a:rPr lang="it-IT" b="1" dirty="0"/>
              <a:t> </a:t>
            </a:r>
            <a:r>
              <a:rPr lang="it-IT" b="1" dirty="0" err="1"/>
              <a:t>Eosinophilic</a:t>
            </a:r>
            <a:r>
              <a:rPr lang="it-IT" b="1" dirty="0"/>
              <a:t> </a:t>
            </a:r>
            <a:r>
              <a:rPr lang="it-IT" b="1" dirty="0" err="1"/>
              <a:t>Gastritis</a:t>
            </a:r>
            <a:r>
              <a:rPr lang="it-IT" b="1" dirty="0"/>
              <a:t> and/or </a:t>
            </a:r>
            <a:r>
              <a:rPr lang="it-IT" b="1" dirty="0" err="1"/>
              <a:t>Duodenitis</a:t>
            </a:r>
            <a:r>
              <a:rPr lang="it-IT" b="1" dirty="0"/>
              <a:t> in a </a:t>
            </a:r>
            <a:r>
              <a:rPr lang="it-IT" b="1" dirty="0" err="1"/>
              <a:t>Randomized</a:t>
            </a:r>
            <a:r>
              <a:rPr lang="it-IT" b="1" dirty="0"/>
              <a:t> Trial of </a:t>
            </a:r>
            <a:r>
              <a:rPr lang="it-IT" b="1" dirty="0" err="1"/>
              <a:t>Lirentelimab</a:t>
            </a:r>
            <a:r>
              <a:rPr lang="it-IT" b="1" dirty="0"/>
              <a:t> </a:t>
            </a:r>
          </a:p>
          <a:p>
            <a:r>
              <a:rPr lang="it-IT" dirty="0" err="1">
                <a:hlinkClick r:id="rId3"/>
              </a:rPr>
              <a:t>Evan</a:t>
            </a:r>
            <a:r>
              <a:rPr lang="it-IT" dirty="0">
                <a:hlinkClick r:id="rId3"/>
              </a:rPr>
              <a:t> S </a:t>
            </a:r>
            <a:r>
              <a:rPr lang="it-IT" dirty="0" err="1">
                <a:hlinkClick r:id="rId3"/>
              </a:rPr>
              <a:t>Dellon</a:t>
            </a:r>
            <a:r>
              <a:rPr lang="it-IT" baseline="30000" dirty="0"/>
              <a:t> </a:t>
            </a:r>
            <a:r>
              <a:rPr lang="it-IT" baseline="30000" dirty="0">
                <a:hlinkClick r:id="rId4" tooltip="University of North Carolina, Chapel Hill, North Carolina. Electronic address: edellon@med.unc.edu."/>
              </a:rPr>
              <a:t> 1 </a:t>
            </a:r>
            <a:r>
              <a:rPr lang="it-IT" dirty="0"/>
              <a:t>, </a:t>
            </a:r>
            <a:r>
              <a:rPr lang="it-IT" dirty="0" err="1">
                <a:hlinkClick r:id="rId5"/>
              </a:rPr>
              <a:t>Nirmala</a:t>
            </a:r>
            <a:r>
              <a:rPr lang="it-IT" dirty="0">
                <a:hlinkClick r:id="rId5"/>
              </a:rPr>
              <a:t> Gonsalves</a:t>
            </a:r>
            <a:r>
              <a:rPr lang="it-IT" baseline="30000" dirty="0"/>
              <a:t> </a:t>
            </a:r>
            <a:r>
              <a:rPr lang="it-IT" baseline="30000" dirty="0">
                <a:hlinkClick r:id="rId6" tooltip="Division of Gastroenterology and Hepatology, Northwestern University Feinberg School of Medicine, Chicago, Illinois."/>
              </a:rPr>
              <a:t> 2 </a:t>
            </a:r>
            <a:r>
              <a:rPr lang="it-IT" dirty="0"/>
              <a:t>, </a:t>
            </a:r>
            <a:r>
              <a:rPr lang="it-IT" dirty="0">
                <a:hlinkClick r:id="rId7"/>
              </a:rPr>
              <a:t>Marc E </a:t>
            </a:r>
            <a:r>
              <a:rPr lang="it-IT" dirty="0" err="1">
                <a:hlinkClick r:id="rId7"/>
              </a:rPr>
              <a:t>Rothenberg</a:t>
            </a:r>
            <a:r>
              <a:rPr lang="it-IT" baseline="30000" dirty="0"/>
              <a:t> </a:t>
            </a:r>
            <a:r>
              <a:rPr lang="it-IT" baseline="30000" dirty="0">
                <a:hlinkClick r:id="rId8" tooltip="Division of Allergy and Immunology, Cincinnati Children's Hospital Medical Center, Department of Pediatrics, University of Cincinnati College of Medicine, Cincinnati, Ohio."/>
              </a:rPr>
              <a:t> 3 </a:t>
            </a:r>
            <a:r>
              <a:rPr lang="it-IT" dirty="0"/>
              <a:t>, </a:t>
            </a:r>
            <a:r>
              <a:rPr lang="it-IT" dirty="0" err="1">
                <a:hlinkClick r:id="rId9"/>
              </a:rPr>
              <a:t>Ikuo</a:t>
            </a:r>
            <a:r>
              <a:rPr lang="it-IT" dirty="0">
                <a:hlinkClick r:id="rId9"/>
              </a:rPr>
              <a:t> </a:t>
            </a:r>
            <a:r>
              <a:rPr lang="it-IT" dirty="0" err="1">
                <a:hlinkClick r:id="rId9"/>
              </a:rPr>
              <a:t>Hirano</a:t>
            </a:r>
            <a:r>
              <a:rPr lang="it-IT" baseline="30000" dirty="0"/>
              <a:t> </a:t>
            </a:r>
            <a:r>
              <a:rPr lang="it-IT" baseline="30000" dirty="0">
                <a:hlinkClick r:id="rId6" tooltip="Division of Gastroenterology and Hepatology, Northwestern University Feinberg School of Medicine, Chicago, Illinois."/>
              </a:rPr>
              <a:t> 2 </a:t>
            </a:r>
            <a:r>
              <a:rPr lang="it-IT" dirty="0"/>
              <a:t>, </a:t>
            </a:r>
            <a:r>
              <a:rPr lang="it-IT" dirty="0">
                <a:hlinkClick r:id="rId10"/>
              </a:rPr>
              <a:t>Mirna </a:t>
            </a:r>
            <a:r>
              <a:rPr lang="it-IT" dirty="0" err="1">
                <a:hlinkClick r:id="rId10"/>
              </a:rPr>
              <a:t>Chehade</a:t>
            </a:r>
            <a:r>
              <a:rPr lang="it-IT" baseline="30000" dirty="0"/>
              <a:t> </a:t>
            </a:r>
            <a:r>
              <a:rPr lang="it-IT" baseline="30000" dirty="0">
                <a:hlinkClick r:id="rId11" tooltip="Icahn School of Medicine at Mount Sinai, New York, New York."/>
              </a:rPr>
              <a:t> 4 </a:t>
            </a:r>
            <a:r>
              <a:rPr lang="it-IT" dirty="0"/>
              <a:t>, </a:t>
            </a:r>
            <a:r>
              <a:rPr lang="it-IT" dirty="0">
                <a:hlinkClick r:id="rId12"/>
              </a:rPr>
              <a:t>Kathryn A Peterson</a:t>
            </a:r>
            <a:r>
              <a:rPr lang="it-IT" baseline="30000" dirty="0"/>
              <a:t> </a:t>
            </a:r>
            <a:r>
              <a:rPr lang="it-IT" baseline="30000" dirty="0">
                <a:hlinkClick r:id="rId13" tooltip="University of Utah, Salt Lake City, Utah."/>
              </a:rPr>
              <a:t> 5 </a:t>
            </a:r>
            <a:r>
              <a:rPr lang="it-IT" dirty="0"/>
              <a:t>, </a:t>
            </a:r>
            <a:r>
              <a:rPr lang="it-IT" dirty="0">
                <a:hlinkClick r:id="rId14"/>
              </a:rPr>
              <a:t>Gary W Falk</a:t>
            </a:r>
            <a:r>
              <a:rPr lang="it-IT" baseline="30000" dirty="0"/>
              <a:t> </a:t>
            </a:r>
            <a:r>
              <a:rPr lang="it-IT" baseline="30000" dirty="0">
                <a:hlinkClick r:id="rId15" tooltip="University of Pennsylvania Perelman School of Medicine, Philadelphia, Pennsylvania."/>
              </a:rPr>
              <a:t> 6 </a:t>
            </a:r>
            <a:r>
              <a:rPr lang="it-IT" dirty="0"/>
              <a:t>, </a:t>
            </a:r>
            <a:r>
              <a:rPr lang="it-IT" dirty="0">
                <a:hlinkClick r:id="rId16"/>
              </a:rPr>
              <a:t>Joseph A Murray</a:t>
            </a:r>
            <a:r>
              <a:rPr lang="it-IT" baseline="30000" dirty="0"/>
              <a:t> </a:t>
            </a:r>
            <a:r>
              <a:rPr lang="it-IT" baseline="30000" dirty="0">
                <a:hlinkClick r:id="rId17" tooltip="Mayo Clinic Rochester, Rochester, Minnesota."/>
              </a:rPr>
              <a:t> 7 </a:t>
            </a:r>
            <a:r>
              <a:rPr lang="it-IT" dirty="0"/>
              <a:t>, </a:t>
            </a:r>
            <a:r>
              <a:rPr lang="it-IT" dirty="0">
                <a:hlinkClick r:id="rId18"/>
              </a:rPr>
              <a:t>Lauren T </a:t>
            </a:r>
            <a:r>
              <a:rPr lang="it-IT" dirty="0" err="1">
                <a:hlinkClick r:id="rId18"/>
              </a:rPr>
              <a:t>Gehman</a:t>
            </a:r>
            <a:r>
              <a:rPr lang="it-IT" baseline="30000" dirty="0"/>
              <a:t> </a:t>
            </a:r>
            <a:r>
              <a:rPr lang="it-IT" baseline="30000" dirty="0">
                <a:hlinkClick r:id="rId19" tooltip="Allakos, Inc, Redwood City, California."/>
              </a:rPr>
              <a:t> 8 </a:t>
            </a:r>
            <a:r>
              <a:rPr lang="it-IT" dirty="0"/>
              <a:t>, </a:t>
            </a:r>
            <a:r>
              <a:rPr lang="it-IT" dirty="0">
                <a:hlinkClick r:id="rId20"/>
              </a:rPr>
              <a:t>Alan T Chang</a:t>
            </a:r>
            <a:r>
              <a:rPr lang="it-IT" baseline="30000" dirty="0"/>
              <a:t> </a:t>
            </a:r>
            <a:r>
              <a:rPr lang="it-IT" baseline="30000" dirty="0">
                <a:hlinkClick r:id="rId19" tooltip="Allakos, Inc, Redwood City, California."/>
              </a:rPr>
              <a:t> 8 </a:t>
            </a:r>
            <a:r>
              <a:rPr lang="it-IT" dirty="0"/>
              <a:t>, </a:t>
            </a:r>
            <a:r>
              <a:rPr lang="it-IT" dirty="0" err="1">
                <a:hlinkClick r:id="rId21"/>
              </a:rPr>
              <a:t>Bhupinder</a:t>
            </a:r>
            <a:r>
              <a:rPr lang="it-IT" dirty="0">
                <a:hlinkClick r:id="rId21"/>
              </a:rPr>
              <a:t> Singh</a:t>
            </a:r>
            <a:r>
              <a:rPr lang="it-IT" baseline="30000" dirty="0"/>
              <a:t> </a:t>
            </a:r>
            <a:r>
              <a:rPr lang="it-IT" baseline="30000" dirty="0">
                <a:hlinkClick r:id="rId19" tooltip="Allakos, Inc, Redwood City, California."/>
              </a:rPr>
              <a:t> 8 </a:t>
            </a:r>
            <a:r>
              <a:rPr lang="it-IT" dirty="0"/>
              <a:t>, </a:t>
            </a:r>
            <a:r>
              <a:rPr lang="it-IT" dirty="0">
                <a:hlinkClick r:id="rId22"/>
              </a:rPr>
              <a:t>Henrik S Rasmussen</a:t>
            </a:r>
            <a:r>
              <a:rPr lang="it-IT" baseline="30000" dirty="0"/>
              <a:t> </a:t>
            </a:r>
            <a:r>
              <a:rPr lang="it-IT" baseline="30000" dirty="0">
                <a:hlinkClick r:id="rId19" tooltip="Allakos, Inc, Redwood City, California."/>
              </a:rPr>
              <a:t> 8 </a:t>
            </a:r>
            <a:r>
              <a:rPr lang="it-IT" dirty="0"/>
              <a:t>, </a:t>
            </a:r>
            <a:r>
              <a:rPr lang="it-IT" dirty="0">
                <a:hlinkClick r:id="rId23"/>
              </a:rPr>
              <a:t>Robert M Genta</a:t>
            </a:r>
            <a:r>
              <a:rPr lang="it-IT" baseline="30000" dirty="0"/>
              <a:t> </a:t>
            </a:r>
            <a:r>
              <a:rPr lang="it-IT" baseline="30000" dirty="0">
                <a:hlinkClick r:id="rId24" tooltip="Baylor College of Medicine, Houston, Texas."/>
              </a:rPr>
              <a:t> 9 </a:t>
            </a:r>
            <a:endParaRPr lang="it-IT" dirty="0"/>
          </a:p>
          <a:p>
            <a:r>
              <a:rPr lang="it-IT" dirty="0" err="1"/>
              <a:t>Affiliations</a:t>
            </a:r>
            <a:r>
              <a:rPr lang="it-IT" dirty="0"/>
              <a:t> </a:t>
            </a:r>
          </a:p>
          <a:p>
            <a:pPr>
              <a:buFont typeface="Arial" panose="020B0604020202020204" pitchFamily="34" charset="0"/>
              <a:buChar char="•"/>
            </a:pPr>
            <a:r>
              <a:rPr lang="it-IT" dirty="0"/>
              <a:t>PMID: </a:t>
            </a:r>
            <a:r>
              <a:rPr lang="it-IT" b="1" dirty="0"/>
              <a:t>34089846</a:t>
            </a:r>
            <a:r>
              <a:rPr lang="it-IT" dirty="0"/>
              <a:t> </a:t>
            </a:r>
          </a:p>
          <a:p>
            <a:pPr>
              <a:buFont typeface="Arial" panose="020B0604020202020204" pitchFamily="34" charset="0"/>
              <a:buChar char="•"/>
            </a:pPr>
            <a:r>
              <a:rPr lang="it-IT" dirty="0"/>
              <a:t>PMCID: </a:t>
            </a:r>
            <a:r>
              <a:rPr lang="it-IT" dirty="0">
                <a:hlinkClick r:id="rId25"/>
              </a:rPr>
              <a:t>PMC8636525 </a:t>
            </a:r>
            <a:endParaRPr lang="it-IT" dirty="0"/>
          </a:p>
          <a:p>
            <a:pPr>
              <a:buFont typeface="Arial" panose="020B0604020202020204" pitchFamily="34" charset="0"/>
              <a:buChar char="•"/>
            </a:pPr>
            <a:r>
              <a:rPr lang="it-IT" dirty="0"/>
              <a:t>DOI: </a:t>
            </a:r>
            <a:r>
              <a:rPr lang="it-IT" dirty="0">
                <a:hlinkClick r:id="rId26"/>
              </a:rPr>
              <a:t>10.1016/j.cgh.2021.05.053 </a:t>
            </a:r>
            <a:endParaRPr lang="it-IT" dirty="0"/>
          </a:p>
          <a:p>
            <a:r>
              <a:rPr lang="it-IT" b="1" dirty="0"/>
              <a:t>Abstract </a:t>
            </a:r>
          </a:p>
          <a:p>
            <a:r>
              <a:rPr lang="it-IT" b="1" dirty="0"/>
              <a:t>Background &amp; </a:t>
            </a:r>
            <a:r>
              <a:rPr lang="it-IT" b="1" dirty="0" err="1"/>
              <a:t>aims</a:t>
            </a:r>
            <a:r>
              <a:rPr lang="it-IT" b="1" dirty="0"/>
              <a:t>: </a:t>
            </a:r>
            <a:r>
              <a:rPr lang="it-IT" dirty="0" err="1"/>
              <a:t>Eosinophilic</a:t>
            </a:r>
            <a:r>
              <a:rPr lang="it-IT" dirty="0"/>
              <a:t> </a:t>
            </a:r>
            <a:r>
              <a:rPr lang="it-IT" dirty="0" err="1"/>
              <a:t>gastritis</a:t>
            </a:r>
            <a:r>
              <a:rPr lang="it-IT" dirty="0"/>
              <a:t> (EG) and </a:t>
            </a:r>
            <a:r>
              <a:rPr lang="it-IT" dirty="0" err="1"/>
              <a:t>eosinophilic</a:t>
            </a:r>
            <a:r>
              <a:rPr lang="it-IT" dirty="0"/>
              <a:t> </a:t>
            </a:r>
            <a:r>
              <a:rPr lang="it-IT" dirty="0" err="1"/>
              <a:t>duodenitis</a:t>
            </a:r>
            <a:r>
              <a:rPr lang="it-IT" dirty="0"/>
              <a:t> (</a:t>
            </a:r>
            <a:r>
              <a:rPr lang="it-IT" dirty="0" err="1"/>
              <a:t>EoD</a:t>
            </a:r>
            <a:r>
              <a:rPr lang="it-IT" dirty="0"/>
              <a:t>), </a:t>
            </a:r>
            <a:r>
              <a:rPr lang="it-IT" dirty="0" err="1"/>
              <a:t>characterized</a:t>
            </a:r>
            <a:r>
              <a:rPr lang="it-IT" dirty="0"/>
              <a:t> by </a:t>
            </a:r>
            <a:r>
              <a:rPr lang="it-IT" dirty="0" err="1"/>
              <a:t>chronic</a:t>
            </a:r>
            <a:r>
              <a:rPr lang="it-IT" dirty="0"/>
              <a:t> </a:t>
            </a:r>
            <a:r>
              <a:rPr lang="it-IT" dirty="0" err="1"/>
              <a:t>gastrointestinal</a:t>
            </a:r>
            <a:r>
              <a:rPr lang="it-IT" dirty="0"/>
              <a:t> (GI) </a:t>
            </a:r>
            <a:r>
              <a:rPr lang="it-IT" dirty="0" err="1"/>
              <a:t>symptoms</a:t>
            </a:r>
            <a:r>
              <a:rPr lang="it-IT" dirty="0"/>
              <a:t> and </a:t>
            </a:r>
            <a:r>
              <a:rPr lang="it-IT" dirty="0" err="1"/>
              <a:t>increased</a:t>
            </a:r>
            <a:r>
              <a:rPr lang="it-IT" dirty="0"/>
              <a:t> </a:t>
            </a:r>
            <a:r>
              <a:rPr lang="it-IT" dirty="0" err="1"/>
              <a:t>numbers</a:t>
            </a:r>
            <a:r>
              <a:rPr lang="it-IT" dirty="0"/>
              <a:t> or activation of </a:t>
            </a:r>
            <a:r>
              <a:rPr lang="it-IT" dirty="0" err="1"/>
              <a:t>eosinophils</a:t>
            </a:r>
            <a:r>
              <a:rPr lang="it-IT" dirty="0"/>
              <a:t> and </a:t>
            </a:r>
            <a:r>
              <a:rPr lang="it-IT" dirty="0" err="1"/>
              <a:t>mast</a:t>
            </a:r>
            <a:r>
              <a:rPr lang="it-IT" dirty="0"/>
              <a:t> </a:t>
            </a:r>
            <a:r>
              <a:rPr lang="it-IT" dirty="0" err="1"/>
              <a:t>cells</a:t>
            </a:r>
            <a:r>
              <a:rPr lang="it-IT" dirty="0"/>
              <a:t> in the GI </a:t>
            </a:r>
            <a:r>
              <a:rPr lang="it-IT" dirty="0" err="1"/>
              <a:t>tract</a:t>
            </a:r>
            <a:r>
              <a:rPr lang="it-IT" dirty="0"/>
              <a:t>, are </a:t>
            </a:r>
            <a:r>
              <a:rPr lang="it-IT" dirty="0" err="1"/>
              <a:t>likely</a:t>
            </a:r>
            <a:r>
              <a:rPr lang="it-IT" dirty="0"/>
              <a:t> </a:t>
            </a:r>
            <a:r>
              <a:rPr lang="it-IT" dirty="0" err="1"/>
              <a:t>underdiagnosed</a:t>
            </a:r>
            <a:r>
              <a:rPr lang="it-IT" dirty="0"/>
              <a:t>. </a:t>
            </a:r>
            <a:r>
              <a:rPr lang="it-IT" dirty="0" err="1"/>
              <a:t>We</a:t>
            </a:r>
            <a:r>
              <a:rPr lang="it-IT" dirty="0"/>
              <a:t> </a:t>
            </a:r>
            <a:r>
              <a:rPr lang="it-IT" dirty="0" err="1"/>
              <a:t>aimed</a:t>
            </a:r>
            <a:r>
              <a:rPr lang="it-IT" dirty="0"/>
              <a:t> to </a:t>
            </a:r>
            <a:r>
              <a:rPr lang="it-IT" dirty="0" err="1"/>
              <a:t>determine</a:t>
            </a:r>
            <a:r>
              <a:rPr lang="it-IT" dirty="0"/>
              <a:t> rates of EG and </a:t>
            </a:r>
            <a:r>
              <a:rPr lang="it-IT" dirty="0" err="1"/>
              <a:t>EoD</a:t>
            </a:r>
            <a:r>
              <a:rPr lang="it-IT" dirty="0"/>
              <a:t> and </a:t>
            </a:r>
            <a:r>
              <a:rPr lang="it-IT" dirty="0" err="1"/>
              <a:t>number</a:t>
            </a:r>
            <a:r>
              <a:rPr lang="it-IT" dirty="0"/>
              <a:t> of </a:t>
            </a:r>
            <a:r>
              <a:rPr lang="it-IT" dirty="0" err="1"/>
              <a:t>biopsies</a:t>
            </a:r>
            <a:r>
              <a:rPr lang="it-IT" dirty="0"/>
              <a:t> </a:t>
            </a:r>
            <a:r>
              <a:rPr lang="it-IT" dirty="0" err="1"/>
              <a:t>required</a:t>
            </a:r>
            <a:r>
              <a:rPr lang="it-IT" dirty="0"/>
              <a:t> to </a:t>
            </a:r>
            <a:r>
              <a:rPr lang="it-IT" dirty="0" err="1"/>
              <a:t>optimize</a:t>
            </a:r>
            <a:r>
              <a:rPr lang="it-IT" dirty="0"/>
              <a:t> </a:t>
            </a:r>
            <a:r>
              <a:rPr lang="it-IT" dirty="0" err="1"/>
              <a:t>detection</a:t>
            </a:r>
            <a:r>
              <a:rPr lang="it-IT" dirty="0"/>
              <a:t> </a:t>
            </a:r>
            <a:r>
              <a:rPr lang="it-IT" dirty="0" err="1"/>
              <a:t>using</a:t>
            </a:r>
            <a:r>
              <a:rPr lang="it-IT" dirty="0"/>
              <a:t> screening data from a </a:t>
            </a:r>
            <a:r>
              <a:rPr lang="it-IT" dirty="0" err="1"/>
              <a:t>randomized</a:t>
            </a:r>
            <a:r>
              <a:rPr lang="it-IT" dirty="0"/>
              <a:t> trial of </a:t>
            </a:r>
            <a:r>
              <a:rPr lang="it-IT" dirty="0" err="1"/>
              <a:t>lirentelimab</a:t>
            </a:r>
            <a:r>
              <a:rPr lang="it-IT" dirty="0"/>
              <a:t> (AK002), an </a:t>
            </a:r>
            <a:r>
              <a:rPr lang="it-IT" dirty="0" err="1"/>
              <a:t>antibody</a:t>
            </a:r>
            <a:r>
              <a:rPr lang="it-IT" dirty="0"/>
              <a:t> </a:t>
            </a:r>
            <a:r>
              <a:rPr lang="it-IT" dirty="0" err="1"/>
              <a:t>against</a:t>
            </a:r>
            <a:r>
              <a:rPr lang="it-IT" dirty="0"/>
              <a:t> siglec-8 </a:t>
            </a:r>
            <a:r>
              <a:rPr lang="it-IT" dirty="0" err="1"/>
              <a:t>that</a:t>
            </a:r>
            <a:r>
              <a:rPr lang="it-IT" dirty="0"/>
              <a:t> </a:t>
            </a:r>
            <a:r>
              <a:rPr lang="it-IT" dirty="0" err="1"/>
              <a:t>depletes</a:t>
            </a:r>
            <a:r>
              <a:rPr lang="it-IT" dirty="0"/>
              <a:t> </a:t>
            </a:r>
            <a:r>
              <a:rPr lang="it-IT" dirty="0" err="1"/>
              <a:t>eosinophils</a:t>
            </a:r>
            <a:r>
              <a:rPr lang="it-IT" dirty="0"/>
              <a:t> and </a:t>
            </a:r>
            <a:r>
              <a:rPr lang="it-IT" dirty="0" err="1"/>
              <a:t>inhibits</a:t>
            </a:r>
            <a:r>
              <a:rPr lang="it-IT" dirty="0"/>
              <a:t> </a:t>
            </a:r>
            <a:r>
              <a:rPr lang="it-IT" dirty="0" err="1"/>
              <a:t>mast</a:t>
            </a:r>
            <a:r>
              <a:rPr lang="it-IT" dirty="0"/>
              <a:t> </a:t>
            </a:r>
            <a:r>
              <a:rPr lang="it-IT" dirty="0" err="1"/>
              <a:t>cells</a:t>
            </a:r>
            <a:r>
              <a:rPr lang="it-IT" dirty="0"/>
              <a:t>. </a:t>
            </a:r>
            <a:r>
              <a:rPr lang="it-IT" dirty="0" err="1"/>
              <a:t>We</a:t>
            </a:r>
            <a:r>
              <a:rPr lang="it-IT" dirty="0"/>
              <a:t> </a:t>
            </a:r>
            <a:r>
              <a:rPr lang="it-IT" dirty="0" err="1"/>
              <a:t>also</a:t>
            </a:r>
            <a:r>
              <a:rPr lang="it-IT" dirty="0"/>
              <a:t> </a:t>
            </a:r>
            <a:r>
              <a:rPr lang="it-IT" dirty="0" err="1"/>
              <a:t>characterized</a:t>
            </a:r>
            <a:r>
              <a:rPr lang="it-IT" dirty="0"/>
              <a:t> </a:t>
            </a:r>
            <a:r>
              <a:rPr lang="it-IT" dirty="0" err="1"/>
              <a:t>endoscopic</a:t>
            </a:r>
            <a:r>
              <a:rPr lang="it-IT" dirty="0"/>
              <a:t> features and </a:t>
            </a:r>
            <a:r>
              <a:rPr lang="it-IT" dirty="0" err="1"/>
              <a:t>symptoms</a:t>
            </a:r>
            <a:r>
              <a:rPr lang="it-IT" dirty="0"/>
              <a:t> of EG and </a:t>
            </a:r>
            <a:r>
              <a:rPr lang="it-IT" dirty="0" err="1"/>
              <a:t>EoD</a:t>
            </a:r>
            <a:r>
              <a:rPr lang="it-IT" dirty="0"/>
              <a:t>. </a:t>
            </a:r>
          </a:p>
          <a:p>
            <a:r>
              <a:rPr lang="it-IT" b="1" dirty="0" err="1"/>
              <a:t>Methods</a:t>
            </a:r>
            <a:r>
              <a:rPr lang="it-IT" b="1" dirty="0"/>
              <a:t>: </a:t>
            </a:r>
            <a:r>
              <a:rPr lang="it-IT" dirty="0" err="1"/>
              <a:t>Subjects</a:t>
            </a:r>
            <a:r>
              <a:rPr lang="it-IT" dirty="0"/>
              <a:t> with moderate-to-severe GI </a:t>
            </a:r>
            <a:r>
              <a:rPr lang="it-IT" dirty="0" err="1"/>
              <a:t>symptoms</a:t>
            </a:r>
            <a:r>
              <a:rPr lang="it-IT" dirty="0"/>
              <a:t>, </a:t>
            </a:r>
            <a:r>
              <a:rPr lang="it-IT" dirty="0" err="1"/>
              <a:t>assessed</a:t>
            </a:r>
            <a:r>
              <a:rPr lang="it-IT" dirty="0"/>
              <a:t> </a:t>
            </a:r>
            <a:r>
              <a:rPr lang="it-IT" dirty="0" err="1"/>
              <a:t>daily</a:t>
            </a:r>
            <a:r>
              <a:rPr lang="it-IT" dirty="0"/>
              <a:t> </a:t>
            </a:r>
            <a:r>
              <a:rPr lang="it-IT" dirty="0" err="1"/>
              <a:t>through</a:t>
            </a:r>
            <a:r>
              <a:rPr lang="it-IT" dirty="0"/>
              <a:t> a </a:t>
            </a:r>
            <a:r>
              <a:rPr lang="it-IT" dirty="0" err="1"/>
              <a:t>validated</a:t>
            </a:r>
            <a:r>
              <a:rPr lang="it-IT" dirty="0"/>
              <a:t> </a:t>
            </a:r>
            <a:r>
              <a:rPr lang="it-IT" dirty="0" err="1"/>
              <a:t>patient-reported</a:t>
            </a:r>
            <a:r>
              <a:rPr lang="it-IT" dirty="0"/>
              <a:t> </a:t>
            </a:r>
            <a:r>
              <a:rPr lang="it-IT" dirty="0" err="1"/>
              <a:t>outcome</a:t>
            </a:r>
            <a:r>
              <a:rPr lang="it-IT" dirty="0"/>
              <a:t> </a:t>
            </a:r>
            <a:r>
              <a:rPr lang="it-IT" dirty="0" err="1"/>
              <a:t>questionnaire</a:t>
            </a:r>
            <a:r>
              <a:rPr lang="it-IT" dirty="0"/>
              <a:t>, </a:t>
            </a:r>
            <a:r>
              <a:rPr lang="it-IT" dirty="0" err="1"/>
              <a:t>underwent</a:t>
            </a:r>
            <a:r>
              <a:rPr lang="it-IT" dirty="0"/>
              <a:t> </a:t>
            </a:r>
            <a:r>
              <a:rPr lang="it-IT" dirty="0" err="1"/>
              <a:t>endoscopy</a:t>
            </a:r>
            <a:r>
              <a:rPr lang="it-IT" dirty="0"/>
              <a:t> with a </a:t>
            </a:r>
            <a:r>
              <a:rPr lang="it-IT" dirty="0" err="1"/>
              <a:t>systematic</a:t>
            </a:r>
            <a:r>
              <a:rPr lang="it-IT" dirty="0"/>
              <a:t> </a:t>
            </a:r>
            <a:r>
              <a:rPr lang="it-IT" dirty="0" err="1"/>
              <a:t>gastric</a:t>
            </a:r>
            <a:r>
              <a:rPr lang="it-IT" dirty="0"/>
              <a:t> and </a:t>
            </a:r>
            <a:r>
              <a:rPr lang="it-IT" dirty="0" err="1"/>
              <a:t>duodenal</a:t>
            </a:r>
            <a:r>
              <a:rPr lang="it-IT" dirty="0"/>
              <a:t> </a:t>
            </a:r>
            <a:r>
              <a:rPr lang="it-IT" dirty="0" err="1"/>
              <a:t>biopsy</a:t>
            </a:r>
            <a:r>
              <a:rPr lang="it-IT" dirty="0"/>
              <a:t> </a:t>
            </a:r>
            <a:r>
              <a:rPr lang="it-IT" dirty="0" err="1"/>
              <a:t>protocol</a:t>
            </a:r>
            <a:r>
              <a:rPr lang="it-IT" dirty="0"/>
              <a:t> and </a:t>
            </a:r>
            <a:r>
              <a:rPr lang="it-IT" dirty="0" err="1"/>
              <a:t>histopathologic</a:t>
            </a:r>
            <a:r>
              <a:rPr lang="it-IT" dirty="0"/>
              <a:t> </a:t>
            </a:r>
            <a:r>
              <a:rPr lang="it-IT" dirty="0" err="1"/>
              <a:t>evaluation</a:t>
            </a:r>
            <a:r>
              <a:rPr lang="it-IT" dirty="0"/>
              <a:t>. EG </a:t>
            </a:r>
            <a:r>
              <a:rPr lang="it-IT" dirty="0" err="1"/>
              <a:t>diagnosis</a:t>
            </a:r>
            <a:r>
              <a:rPr lang="it-IT" dirty="0"/>
              <a:t> </a:t>
            </a:r>
            <a:r>
              <a:rPr lang="it-IT" dirty="0" err="1"/>
              <a:t>required</a:t>
            </a:r>
            <a:r>
              <a:rPr lang="it-IT" dirty="0"/>
              <a:t> </a:t>
            </a:r>
            <a:r>
              <a:rPr lang="it-IT" dirty="0" err="1"/>
              <a:t>presence</a:t>
            </a:r>
            <a:r>
              <a:rPr lang="it-IT" dirty="0"/>
              <a:t> of ≥30 </a:t>
            </a:r>
            <a:r>
              <a:rPr lang="it-IT" dirty="0" err="1"/>
              <a:t>eosinophils</a:t>
            </a:r>
            <a:r>
              <a:rPr lang="it-IT" dirty="0"/>
              <a:t>/high-power field (</a:t>
            </a:r>
            <a:r>
              <a:rPr lang="it-IT" dirty="0" err="1"/>
              <a:t>eos</a:t>
            </a:r>
            <a:r>
              <a:rPr lang="it-IT" dirty="0"/>
              <a:t>/</a:t>
            </a:r>
            <a:r>
              <a:rPr lang="it-IT" dirty="0" err="1"/>
              <a:t>hpf</a:t>
            </a:r>
            <a:r>
              <a:rPr lang="it-IT" dirty="0"/>
              <a:t>) in ≥5 </a:t>
            </a:r>
            <a:r>
              <a:rPr lang="it-IT" dirty="0" err="1"/>
              <a:t>hpfs</a:t>
            </a:r>
            <a:r>
              <a:rPr lang="it-IT" dirty="0"/>
              <a:t> and </a:t>
            </a:r>
            <a:r>
              <a:rPr lang="it-IT" dirty="0" err="1"/>
              <a:t>EoD</a:t>
            </a:r>
            <a:r>
              <a:rPr lang="it-IT" dirty="0"/>
              <a:t> </a:t>
            </a:r>
            <a:r>
              <a:rPr lang="it-IT" dirty="0" err="1"/>
              <a:t>required</a:t>
            </a:r>
            <a:r>
              <a:rPr lang="it-IT" dirty="0"/>
              <a:t> ≥30 </a:t>
            </a:r>
            <a:r>
              <a:rPr lang="it-IT" dirty="0" err="1"/>
              <a:t>eos</a:t>
            </a:r>
            <a:r>
              <a:rPr lang="it-IT" dirty="0"/>
              <a:t>/</a:t>
            </a:r>
            <a:r>
              <a:rPr lang="it-IT" dirty="0" err="1"/>
              <a:t>hpf</a:t>
            </a:r>
            <a:r>
              <a:rPr lang="it-IT" dirty="0"/>
              <a:t> in ≥3 </a:t>
            </a:r>
            <a:r>
              <a:rPr lang="it-IT" dirty="0" err="1"/>
              <a:t>hpfs</a:t>
            </a:r>
            <a:r>
              <a:rPr lang="it-IT" dirty="0"/>
              <a:t>. </a:t>
            </a:r>
            <a:r>
              <a:rPr lang="it-IT" dirty="0" err="1"/>
              <a:t>We</a:t>
            </a:r>
            <a:r>
              <a:rPr lang="it-IT" dirty="0"/>
              <a:t> </a:t>
            </a:r>
            <a:r>
              <a:rPr lang="it-IT" dirty="0" err="1"/>
              <a:t>analyzed</a:t>
            </a:r>
            <a:r>
              <a:rPr lang="it-IT" dirty="0"/>
              <a:t> </a:t>
            </a:r>
            <a:r>
              <a:rPr lang="it-IT" dirty="0" err="1"/>
              <a:t>diagnostic</a:t>
            </a:r>
            <a:r>
              <a:rPr lang="it-IT" dirty="0"/>
              <a:t> yields for EG and </a:t>
            </a:r>
            <a:r>
              <a:rPr lang="it-IT" dirty="0" err="1"/>
              <a:t>EoD</a:t>
            </a:r>
            <a:r>
              <a:rPr lang="it-IT" dirty="0"/>
              <a:t> and </a:t>
            </a:r>
            <a:r>
              <a:rPr lang="it-IT" dirty="0" err="1"/>
              <a:t>histologic</a:t>
            </a:r>
            <a:r>
              <a:rPr lang="it-IT" dirty="0"/>
              <a:t>, </a:t>
            </a:r>
            <a:r>
              <a:rPr lang="it-IT" dirty="0" err="1"/>
              <a:t>endoscopic</a:t>
            </a:r>
            <a:r>
              <a:rPr lang="it-IT" dirty="0"/>
              <a:t>, and clinical </a:t>
            </a:r>
            <a:r>
              <a:rPr lang="it-IT" dirty="0" err="1"/>
              <a:t>findings</a:t>
            </a:r>
            <a:r>
              <a:rPr lang="it-IT" dirty="0"/>
              <a:t>. </a:t>
            </a:r>
          </a:p>
          <a:p>
            <a:r>
              <a:rPr lang="it-IT" b="1" dirty="0" err="1"/>
              <a:t>Results</a:t>
            </a:r>
            <a:r>
              <a:rPr lang="it-IT" b="1" dirty="0"/>
              <a:t>: </a:t>
            </a:r>
            <a:r>
              <a:rPr lang="it-IT" dirty="0"/>
              <a:t>Of 88 </a:t>
            </a:r>
            <a:r>
              <a:rPr lang="it-IT" dirty="0" err="1"/>
              <a:t>subjects</a:t>
            </a:r>
            <a:r>
              <a:rPr lang="it-IT" dirty="0"/>
              <a:t> meeting </a:t>
            </a:r>
            <a:r>
              <a:rPr lang="it-IT" dirty="0" err="1"/>
              <a:t>symptom</a:t>
            </a:r>
            <a:r>
              <a:rPr lang="it-IT" dirty="0"/>
              <a:t> </a:t>
            </a:r>
            <a:r>
              <a:rPr lang="it-IT" dirty="0" err="1"/>
              <a:t>criteria</a:t>
            </a:r>
            <a:r>
              <a:rPr lang="it-IT" dirty="0"/>
              <a:t>, 72 </a:t>
            </a:r>
            <a:r>
              <a:rPr lang="it-IT" dirty="0" err="1"/>
              <a:t>were</a:t>
            </a:r>
            <a:r>
              <a:rPr lang="it-IT" dirty="0"/>
              <a:t> </a:t>
            </a:r>
            <a:r>
              <a:rPr lang="it-IT" dirty="0" err="1"/>
              <a:t>found</a:t>
            </a:r>
            <a:r>
              <a:rPr lang="it-IT" dirty="0"/>
              <a:t> to </a:t>
            </a:r>
            <a:r>
              <a:rPr lang="it-IT" dirty="0" err="1"/>
              <a:t>have</a:t>
            </a:r>
            <a:r>
              <a:rPr lang="it-IT" dirty="0"/>
              <a:t> EG and/or </a:t>
            </a:r>
            <a:r>
              <a:rPr lang="it-IT" dirty="0" err="1"/>
              <a:t>EoD</a:t>
            </a:r>
            <a:r>
              <a:rPr lang="it-IT" dirty="0"/>
              <a:t> (EG/</a:t>
            </a:r>
            <a:r>
              <a:rPr lang="it-IT" dirty="0" err="1"/>
              <a:t>EoD</a:t>
            </a:r>
            <a:r>
              <a:rPr lang="it-IT" dirty="0"/>
              <a:t>), </a:t>
            </a:r>
            <a:r>
              <a:rPr lang="it-IT" dirty="0" err="1"/>
              <a:t>including</a:t>
            </a:r>
            <a:r>
              <a:rPr lang="it-IT" dirty="0"/>
              <a:t> </a:t>
            </a:r>
            <a:r>
              <a:rPr lang="it-IT" dirty="0" err="1"/>
              <a:t>patients</a:t>
            </a:r>
            <a:r>
              <a:rPr lang="it-IT" dirty="0"/>
              <a:t> with no </a:t>
            </a:r>
            <a:r>
              <a:rPr lang="it-IT" dirty="0" err="1"/>
              <a:t>prior</a:t>
            </a:r>
            <a:r>
              <a:rPr lang="it-IT" dirty="0"/>
              <a:t> </a:t>
            </a:r>
            <a:r>
              <a:rPr lang="it-IT" dirty="0" err="1"/>
              <a:t>diagnosis</a:t>
            </a:r>
            <a:r>
              <a:rPr lang="it-IT" dirty="0"/>
              <a:t> of EG/</a:t>
            </a:r>
            <a:r>
              <a:rPr lang="it-IT" dirty="0" err="1"/>
              <a:t>EoD</a:t>
            </a:r>
            <a:r>
              <a:rPr lang="it-IT" dirty="0"/>
              <a:t>. </a:t>
            </a:r>
            <a:r>
              <a:rPr lang="it-IT" dirty="0" err="1"/>
              <a:t>We</a:t>
            </a:r>
            <a:r>
              <a:rPr lang="it-IT" dirty="0"/>
              <a:t> </a:t>
            </a:r>
            <a:r>
              <a:rPr lang="it-IT" dirty="0" err="1"/>
              <a:t>found</a:t>
            </a:r>
            <a:r>
              <a:rPr lang="it-IT" dirty="0"/>
              <a:t> </a:t>
            </a:r>
            <a:r>
              <a:rPr lang="it-IT" dirty="0" err="1"/>
              <a:t>that</a:t>
            </a:r>
            <a:r>
              <a:rPr lang="it-IT" dirty="0"/>
              <a:t> GI </a:t>
            </a:r>
            <a:r>
              <a:rPr lang="it-IT" dirty="0" err="1"/>
              <a:t>eosinophilia</a:t>
            </a:r>
            <a:r>
              <a:rPr lang="it-IT" dirty="0"/>
              <a:t> </a:t>
            </a:r>
            <a:r>
              <a:rPr lang="it-IT" dirty="0" err="1"/>
              <a:t>was</a:t>
            </a:r>
            <a:r>
              <a:rPr lang="it-IT" dirty="0"/>
              <a:t> </a:t>
            </a:r>
            <a:r>
              <a:rPr lang="it-IT" dirty="0" err="1"/>
              <a:t>patchy</a:t>
            </a:r>
            <a:r>
              <a:rPr lang="it-IT" dirty="0"/>
              <a:t> and </a:t>
            </a:r>
            <a:r>
              <a:rPr lang="it-IT" dirty="0" err="1"/>
              <a:t>that</a:t>
            </a:r>
            <a:r>
              <a:rPr lang="it-IT" dirty="0"/>
              <a:t> </a:t>
            </a:r>
            <a:r>
              <a:rPr lang="it-IT" dirty="0" err="1"/>
              <a:t>examination</a:t>
            </a:r>
            <a:r>
              <a:rPr lang="it-IT" dirty="0"/>
              <a:t> of multiple </a:t>
            </a:r>
            <a:r>
              <a:rPr lang="it-IT" dirty="0" err="1"/>
              <a:t>biopsies</a:t>
            </a:r>
            <a:r>
              <a:rPr lang="it-IT" dirty="0"/>
              <a:t> </a:t>
            </a:r>
            <a:r>
              <a:rPr lang="it-IT" dirty="0" err="1"/>
              <a:t>was</a:t>
            </a:r>
            <a:r>
              <a:rPr lang="it-IT" dirty="0"/>
              <a:t> </a:t>
            </a:r>
            <a:r>
              <a:rPr lang="it-IT" dirty="0" err="1"/>
              <a:t>required</a:t>
            </a:r>
            <a:r>
              <a:rPr lang="it-IT" dirty="0"/>
              <a:t> for </a:t>
            </a:r>
            <a:r>
              <a:rPr lang="it-IT" dirty="0" err="1"/>
              <a:t>diagnosis</a:t>
            </a:r>
            <a:r>
              <a:rPr lang="it-IT" dirty="0"/>
              <a:t>-an </a:t>
            </a:r>
            <a:r>
              <a:rPr lang="it-IT" dirty="0" err="1"/>
              <a:t>average</a:t>
            </a:r>
            <a:r>
              <a:rPr lang="it-IT" dirty="0"/>
              <a:t> of </a:t>
            </a:r>
            <a:r>
              <a:rPr lang="it-IT" dirty="0" err="1"/>
              <a:t>only</a:t>
            </a:r>
            <a:r>
              <a:rPr lang="it-IT" dirty="0"/>
              <a:t> 2.6 per 8 </a:t>
            </a:r>
            <a:r>
              <a:rPr lang="it-IT" dirty="0" err="1"/>
              <a:t>gastric</a:t>
            </a:r>
            <a:r>
              <a:rPr lang="it-IT" dirty="0"/>
              <a:t> </a:t>
            </a:r>
            <a:r>
              <a:rPr lang="it-IT" dirty="0" err="1"/>
              <a:t>biopsies</a:t>
            </a:r>
            <a:r>
              <a:rPr lang="it-IT" dirty="0"/>
              <a:t> and 2.2 per 4 </a:t>
            </a:r>
            <a:r>
              <a:rPr lang="it-IT" dirty="0" err="1"/>
              <a:t>duodenal</a:t>
            </a:r>
            <a:r>
              <a:rPr lang="it-IT" dirty="0"/>
              <a:t> </a:t>
            </a:r>
            <a:r>
              <a:rPr lang="it-IT" dirty="0" err="1"/>
              <a:t>biopsies</a:t>
            </a:r>
            <a:r>
              <a:rPr lang="it-IT" dirty="0"/>
              <a:t> per </a:t>
            </a:r>
            <a:r>
              <a:rPr lang="it-IT" dirty="0" err="1"/>
              <a:t>subject</a:t>
            </a:r>
            <a:r>
              <a:rPr lang="it-IT" dirty="0"/>
              <a:t> </a:t>
            </a:r>
            <a:r>
              <a:rPr lang="it-IT" dirty="0" err="1"/>
              <a:t>met</a:t>
            </a:r>
            <a:r>
              <a:rPr lang="it-IT" dirty="0"/>
              <a:t> </a:t>
            </a:r>
            <a:r>
              <a:rPr lang="it-IT" dirty="0" err="1"/>
              <a:t>thresholds</a:t>
            </a:r>
            <a:r>
              <a:rPr lang="it-IT" dirty="0"/>
              <a:t> for EG/</a:t>
            </a:r>
            <a:r>
              <a:rPr lang="it-IT" dirty="0" err="1"/>
              <a:t>EoD</a:t>
            </a:r>
            <a:r>
              <a:rPr lang="it-IT" dirty="0"/>
              <a:t>. Evaluation of multiple </a:t>
            </a:r>
            <a:r>
              <a:rPr lang="it-IT" dirty="0" err="1"/>
              <a:t>nonoverlapping</a:t>
            </a:r>
            <a:r>
              <a:rPr lang="it-IT" dirty="0"/>
              <a:t> </a:t>
            </a:r>
            <a:r>
              <a:rPr lang="it-IT" dirty="0" err="1"/>
              <a:t>hpfs</a:t>
            </a:r>
            <a:r>
              <a:rPr lang="it-IT" dirty="0"/>
              <a:t> in </a:t>
            </a:r>
            <a:r>
              <a:rPr lang="it-IT" dirty="0" err="1"/>
              <a:t>each</a:t>
            </a:r>
            <a:r>
              <a:rPr lang="it-IT" dirty="0"/>
              <a:t> of 8 </a:t>
            </a:r>
            <a:r>
              <a:rPr lang="it-IT" dirty="0" err="1"/>
              <a:t>gastric</a:t>
            </a:r>
            <a:r>
              <a:rPr lang="it-IT" dirty="0"/>
              <a:t> and 4 </a:t>
            </a:r>
            <a:r>
              <a:rPr lang="it-IT" dirty="0" err="1"/>
              <a:t>duodenal</a:t>
            </a:r>
            <a:r>
              <a:rPr lang="it-IT" dirty="0"/>
              <a:t> </a:t>
            </a:r>
            <a:r>
              <a:rPr lang="it-IT" dirty="0" err="1"/>
              <a:t>biopsies</a:t>
            </a:r>
            <a:r>
              <a:rPr lang="it-IT" dirty="0"/>
              <a:t> </a:t>
            </a:r>
            <a:r>
              <a:rPr lang="it-IT" dirty="0" err="1"/>
              <a:t>was</a:t>
            </a:r>
            <a:r>
              <a:rPr lang="it-IT" dirty="0"/>
              <a:t> </a:t>
            </a:r>
            <a:r>
              <a:rPr lang="it-IT" dirty="0" err="1"/>
              <a:t>required</a:t>
            </a:r>
            <a:r>
              <a:rPr lang="it-IT" dirty="0"/>
              <a:t> to </a:t>
            </a:r>
            <a:r>
              <a:rPr lang="it-IT" dirty="0" err="1"/>
              <a:t>capture</a:t>
            </a:r>
            <a:r>
              <a:rPr lang="it-IT" dirty="0"/>
              <a:t> 100% of EG/</a:t>
            </a:r>
            <a:r>
              <a:rPr lang="it-IT" dirty="0" err="1"/>
              <a:t>EoD</a:t>
            </a:r>
            <a:r>
              <a:rPr lang="it-IT" dirty="0"/>
              <a:t> </a:t>
            </a:r>
            <a:r>
              <a:rPr lang="it-IT" dirty="0" err="1"/>
              <a:t>cases</a:t>
            </a:r>
            <a:r>
              <a:rPr lang="it-IT" dirty="0"/>
              <a:t>. </a:t>
            </a:r>
            <a:r>
              <a:rPr lang="it-IT" dirty="0" err="1"/>
              <a:t>Neither</a:t>
            </a:r>
            <a:r>
              <a:rPr lang="it-IT" dirty="0"/>
              <a:t> </a:t>
            </a:r>
            <a:r>
              <a:rPr lang="it-IT" dirty="0" err="1"/>
              <a:t>endoscopic</a:t>
            </a:r>
            <a:r>
              <a:rPr lang="it-IT" dirty="0"/>
              <a:t> </a:t>
            </a:r>
            <a:r>
              <a:rPr lang="it-IT" dirty="0" err="1"/>
              <a:t>findings</a:t>
            </a:r>
            <a:r>
              <a:rPr lang="it-IT" dirty="0"/>
              <a:t> </a:t>
            </a:r>
            <a:r>
              <a:rPr lang="it-IT" dirty="0" err="1"/>
              <a:t>nor</a:t>
            </a:r>
            <a:r>
              <a:rPr lang="it-IT" dirty="0"/>
              <a:t> </a:t>
            </a:r>
            <a:r>
              <a:rPr lang="it-IT" dirty="0" err="1"/>
              <a:t>symptom</a:t>
            </a:r>
            <a:r>
              <a:rPr lang="it-IT" dirty="0"/>
              <a:t> </a:t>
            </a:r>
            <a:r>
              <a:rPr lang="it-IT" dirty="0" err="1"/>
              <a:t>severity</a:t>
            </a:r>
            <a:r>
              <a:rPr lang="it-IT" dirty="0"/>
              <a:t> </a:t>
            </a:r>
            <a:r>
              <a:rPr lang="it-IT" dirty="0" err="1"/>
              <a:t>correlated</a:t>
            </a:r>
            <a:r>
              <a:rPr lang="it-IT" dirty="0"/>
              <a:t> with </a:t>
            </a:r>
            <a:r>
              <a:rPr lang="it-IT" dirty="0" err="1"/>
              <a:t>eosinophil</a:t>
            </a:r>
            <a:r>
              <a:rPr lang="it-IT" dirty="0"/>
              <a:t> </a:t>
            </a:r>
            <a:r>
              <a:rPr lang="it-IT" dirty="0" err="1"/>
              <a:t>counts</a:t>
            </a:r>
            <a:r>
              <a:rPr lang="it-IT" dirty="0"/>
              <a:t>. </a:t>
            </a:r>
          </a:p>
          <a:p>
            <a:r>
              <a:rPr lang="it-IT" b="1" dirty="0" err="1"/>
              <a:t>Conclusions</a:t>
            </a:r>
            <a:r>
              <a:rPr lang="it-IT" b="1" dirty="0"/>
              <a:t>: </a:t>
            </a:r>
            <a:r>
              <a:rPr lang="it-IT" dirty="0"/>
              <a:t>In an </a:t>
            </a:r>
            <a:r>
              <a:rPr lang="it-IT" dirty="0" err="1"/>
              <a:t>analysis</a:t>
            </a:r>
            <a:r>
              <a:rPr lang="it-IT" dirty="0"/>
              <a:t> of </a:t>
            </a:r>
            <a:r>
              <a:rPr lang="it-IT" dirty="0" err="1"/>
              <a:t>patients</a:t>
            </a:r>
            <a:r>
              <a:rPr lang="it-IT" dirty="0"/>
              <a:t> with moderate-to-severe GI </a:t>
            </a:r>
            <a:r>
              <a:rPr lang="it-IT" dirty="0" err="1"/>
              <a:t>symptoms</a:t>
            </a:r>
            <a:r>
              <a:rPr lang="it-IT" dirty="0"/>
              <a:t> </a:t>
            </a:r>
            <a:r>
              <a:rPr lang="it-IT" dirty="0" err="1"/>
              <a:t>participating</a:t>
            </a:r>
            <a:r>
              <a:rPr lang="it-IT" dirty="0"/>
              <a:t> in a clinical trial of </a:t>
            </a:r>
            <a:r>
              <a:rPr lang="it-IT" dirty="0" err="1"/>
              <a:t>lirentelimab</a:t>
            </a:r>
            <a:r>
              <a:rPr lang="it-IT" dirty="0"/>
              <a:t> for EG/</a:t>
            </a:r>
            <a:r>
              <a:rPr lang="it-IT" dirty="0" err="1"/>
              <a:t>EoD</a:t>
            </a:r>
            <a:r>
              <a:rPr lang="it-IT" dirty="0"/>
              <a:t>, </a:t>
            </a:r>
            <a:r>
              <a:rPr lang="it-IT" dirty="0" err="1"/>
              <a:t>we</a:t>
            </a:r>
            <a:r>
              <a:rPr lang="it-IT" dirty="0"/>
              <a:t> </a:t>
            </a:r>
            <a:r>
              <a:rPr lang="it-IT" dirty="0" err="1"/>
              <a:t>found</a:t>
            </a:r>
            <a:r>
              <a:rPr lang="it-IT" dirty="0"/>
              <a:t> </a:t>
            </a:r>
            <a:r>
              <a:rPr lang="it-IT" dirty="0" err="1"/>
              <a:t>eosinophilia</a:t>
            </a:r>
            <a:r>
              <a:rPr lang="it-IT" dirty="0"/>
              <a:t> to be </a:t>
            </a:r>
            <a:r>
              <a:rPr lang="it-IT" dirty="0" err="1"/>
              <a:t>patchy</a:t>
            </a:r>
            <a:r>
              <a:rPr lang="it-IT" dirty="0"/>
              <a:t> in </a:t>
            </a:r>
            <a:r>
              <a:rPr lang="it-IT" dirty="0" err="1"/>
              <a:t>gastric</a:t>
            </a:r>
            <a:r>
              <a:rPr lang="it-IT" dirty="0"/>
              <a:t> and </a:t>
            </a:r>
            <a:r>
              <a:rPr lang="it-IT" dirty="0" err="1"/>
              <a:t>duodenal</a:t>
            </a:r>
            <a:r>
              <a:rPr lang="it-IT" dirty="0"/>
              <a:t> </a:t>
            </a:r>
            <a:r>
              <a:rPr lang="it-IT" dirty="0" err="1"/>
              <a:t>biopsies</a:t>
            </a:r>
            <a:r>
              <a:rPr lang="it-IT" dirty="0"/>
              <a:t>. </a:t>
            </a:r>
            <a:r>
              <a:rPr lang="it-IT" dirty="0" err="1"/>
              <a:t>Counting</a:t>
            </a:r>
            <a:r>
              <a:rPr lang="it-IT" dirty="0"/>
              <a:t> </a:t>
            </a:r>
            <a:r>
              <a:rPr lang="it-IT" dirty="0" err="1"/>
              <a:t>eosinophils</a:t>
            </a:r>
            <a:r>
              <a:rPr lang="it-IT" dirty="0"/>
              <a:t> in </a:t>
            </a:r>
            <a:r>
              <a:rPr lang="it-IT" dirty="0" err="1"/>
              <a:t>at</a:t>
            </a:r>
            <a:r>
              <a:rPr lang="it-IT" dirty="0"/>
              <a:t> </a:t>
            </a:r>
            <a:r>
              <a:rPr lang="it-IT" dirty="0" err="1"/>
              <a:t>least</a:t>
            </a:r>
            <a:r>
              <a:rPr lang="it-IT" dirty="0"/>
              <a:t> 8 </a:t>
            </a:r>
            <a:r>
              <a:rPr lang="it-IT" dirty="0" err="1"/>
              <a:t>gastric</a:t>
            </a:r>
            <a:r>
              <a:rPr lang="it-IT" dirty="0"/>
              <a:t> and 4 </a:t>
            </a:r>
            <a:r>
              <a:rPr lang="it-IT" dirty="0" err="1"/>
              <a:t>duodenal</a:t>
            </a:r>
            <a:r>
              <a:rPr lang="it-IT" dirty="0"/>
              <a:t> </a:t>
            </a:r>
            <a:r>
              <a:rPr lang="it-IT" dirty="0" err="1"/>
              <a:t>biopsies</a:t>
            </a:r>
            <a:r>
              <a:rPr lang="it-IT" dirty="0"/>
              <a:t> </a:t>
            </a:r>
            <a:r>
              <a:rPr lang="it-IT" dirty="0" err="1"/>
              <a:t>is</a:t>
            </a:r>
            <a:r>
              <a:rPr lang="it-IT" dirty="0"/>
              <a:t> </a:t>
            </a:r>
            <a:r>
              <a:rPr lang="it-IT" dirty="0" err="1"/>
              <a:t>required</a:t>
            </a:r>
            <a:r>
              <a:rPr lang="it-IT" dirty="0"/>
              <a:t> to </a:t>
            </a:r>
            <a:r>
              <a:rPr lang="it-IT" dirty="0" err="1"/>
              <a:t>identify</a:t>
            </a:r>
            <a:r>
              <a:rPr lang="it-IT" dirty="0"/>
              <a:t> </a:t>
            </a:r>
            <a:r>
              <a:rPr lang="it-IT" dirty="0" err="1"/>
              <a:t>patients</a:t>
            </a:r>
            <a:r>
              <a:rPr lang="it-IT" dirty="0"/>
              <a:t> with EG/</a:t>
            </a:r>
            <a:r>
              <a:rPr lang="it-IT" dirty="0" err="1"/>
              <a:t>EoD</a:t>
            </a:r>
            <a:r>
              <a:rPr lang="it-IT" dirty="0"/>
              <a:t>, so </a:t>
            </a:r>
            <a:r>
              <a:rPr lang="it-IT" dirty="0" err="1"/>
              <a:t>they</a:t>
            </a:r>
            <a:r>
              <a:rPr lang="it-IT" dirty="0"/>
              <a:t> can </a:t>
            </a:r>
            <a:r>
              <a:rPr lang="it-IT" dirty="0" err="1"/>
              <a:t>receive</a:t>
            </a:r>
            <a:r>
              <a:rPr lang="it-IT" dirty="0"/>
              <a:t> appropriate treatment. (ClinicalTrials.gov, </a:t>
            </a:r>
            <a:r>
              <a:rPr lang="it-IT" dirty="0" err="1"/>
              <a:t>Number</a:t>
            </a:r>
            <a:r>
              <a:rPr lang="it-IT" dirty="0"/>
              <a:t>: </a:t>
            </a:r>
            <a:r>
              <a:rPr lang="it-IT" dirty="0">
                <a:hlinkClick r:id="rId27" tooltip="See in ClinicalTrials.gov"/>
              </a:rPr>
              <a:t>NCT03496571</a:t>
            </a:r>
            <a:r>
              <a:rPr lang="it-IT" dirty="0"/>
              <a:t>). </a:t>
            </a:r>
          </a:p>
          <a:p>
            <a:r>
              <a:rPr lang="it-IT" b="1" dirty="0"/>
              <a:t>Keywords: </a:t>
            </a:r>
            <a:r>
              <a:rPr lang="it-IT" dirty="0"/>
              <a:t>EGID; </a:t>
            </a:r>
            <a:r>
              <a:rPr lang="it-IT" dirty="0" err="1"/>
              <a:t>Eosinophilic</a:t>
            </a:r>
            <a:r>
              <a:rPr lang="it-IT" dirty="0"/>
              <a:t> </a:t>
            </a:r>
            <a:r>
              <a:rPr lang="it-IT" dirty="0" err="1"/>
              <a:t>Enteritis</a:t>
            </a:r>
            <a:r>
              <a:rPr lang="it-IT" dirty="0"/>
              <a:t>; </a:t>
            </a:r>
            <a:r>
              <a:rPr lang="it-IT" dirty="0" err="1"/>
              <a:t>Histology</a:t>
            </a:r>
            <a:r>
              <a:rPr lang="it-IT" dirty="0"/>
              <a:t>; Immune Cell.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481231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E8D525-C155-F149-842C-50C980D836AD}" type="slidenum">
              <a:rPr lang="en-GB" smtClean="0"/>
              <a:t>26</a:t>
            </a:fld>
            <a:endParaRPr lang="en-GB"/>
          </a:p>
        </p:txBody>
      </p:sp>
    </p:spTree>
    <p:extLst>
      <p:ext uri="{BB962C8B-B14F-4D97-AF65-F5344CB8AC3E}">
        <p14:creationId xmlns:p14="http://schemas.microsoft.com/office/powerpoint/2010/main" val="32211961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Multicenter</a:t>
            </a:r>
            <a:r>
              <a:rPr lang="it-IT" dirty="0"/>
              <a:t> Study</a:t>
            </a:r>
          </a:p>
          <a:p>
            <a:r>
              <a:rPr lang="it-IT" dirty="0" err="1"/>
              <a:t>Dig</a:t>
            </a:r>
            <a:r>
              <a:rPr lang="it-IT" dirty="0"/>
              <a:t> </a:t>
            </a:r>
            <a:r>
              <a:rPr lang="it-IT" dirty="0" err="1"/>
              <a:t>Dis</a:t>
            </a:r>
            <a:r>
              <a:rPr lang="it-IT" dirty="0"/>
              <a:t> Sci . 2020 Jul;65(7):2024-2035. </a:t>
            </a:r>
          </a:p>
          <a:p>
            <a:r>
              <a:rPr lang="it-IT" dirty="0" err="1"/>
              <a:t>doi</a:t>
            </a:r>
            <a:r>
              <a:rPr lang="it-IT" dirty="0"/>
              <a:t>: 10.1007/s10620-019-05961-4. </a:t>
            </a:r>
            <a:r>
              <a:rPr lang="it-IT" dirty="0" err="1"/>
              <a:t>Epub</a:t>
            </a:r>
            <a:r>
              <a:rPr lang="it-IT" dirty="0"/>
              <a:t> 2019 </a:t>
            </a:r>
            <a:r>
              <a:rPr lang="it-IT" dirty="0" err="1"/>
              <a:t>Nov</a:t>
            </a:r>
            <a:r>
              <a:rPr lang="it-IT" dirty="0"/>
              <a:t> 26. </a:t>
            </a:r>
          </a:p>
          <a:p>
            <a:r>
              <a:rPr lang="it-IT" b="1" dirty="0" err="1"/>
              <a:t>Association</a:t>
            </a:r>
            <a:r>
              <a:rPr lang="it-IT" b="1" dirty="0"/>
              <a:t> </a:t>
            </a:r>
            <a:r>
              <a:rPr lang="it-IT" b="1" dirty="0" err="1"/>
              <a:t>Between</a:t>
            </a:r>
            <a:r>
              <a:rPr lang="it-IT" b="1" dirty="0"/>
              <a:t> </a:t>
            </a:r>
            <a:r>
              <a:rPr lang="it-IT" b="1" dirty="0" err="1"/>
              <a:t>Endoscopic</a:t>
            </a:r>
            <a:r>
              <a:rPr lang="it-IT" b="1" dirty="0"/>
              <a:t> and </a:t>
            </a:r>
            <a:r>
              <a:rPr lang="it-IT" b="1" dirty="0" err="1"/>
              <a:t>Histologic</a:t>
            </a:r>
            <a:r>
              <a:rPr lang="it-IT" b="1" dirty="0"/>
              <a:t> </a:t>
            </a:r>
            <a:r>
              <a:rPr lang="it-IT" b="1" dirty="0" err="1"/>
              <a:t>Findings</a:t>
            </a:r>
            <a:r>
              <a:rPr lang="it-IT" b="1" dirty="0"/>
              <a:t> in a </a:t>
            </a:r>
            <a:r>
              <a:rPr lang="it-IT" b="1" dirty="0" err="1"/>
              <a:t>Multicenter</a:t>
            </a:r>
            <a:r>
              <a:rPr lang="it-IT" b="1" dirty="0"/>
              <a:t> </a:t>
            </a:r>
            <a:r>
              <a:rPr lang="it-IT" b="1" dirty="0" err="1"/>
              <a:t>Retrospective</a:t>
            </a:r>
            <a:r>
              <a:rPr lang="it-IT" b="1" dirty="0"/>
              <a:t> </a:t>
            </a:r>
            <a:r>
              <a:rPr lang="it-IT" b="1" dirty="0" err="1"/>
              <a:t>Cohort</a:t>
            </a:r>
            <a:r>
              <a:rPr lang="it-IT" b="1" dirty="0"/>
              <a:t> of </a:t>
            </a:r>
            <a:r>
              <a:rPr lang="it-IT" b="1" dirty="0" err="1"/>
              <a:t>Patients</a:t>
            </a:r>
            <a:r>
              <a:rPr lang="it-IT" b="1" dirty="0"/>
              <a:t> with Non-</a:t>
            </a:r>
            <a:r>
              <a:rPr lang="it-IT" b="1" dirty="0" err="1"/>
              <a:t>esophageal</a:t>
            </a:r>
            <a:r>
              <a:rPr lang="it-IT" b="1" dirty="0"/>
              <a:t> </a:t>
            </a:r>
            <a:r>
              <a:rPr lang="it-IT" b="1" dirty="0" err="1"/>
              <a:t>Eosinophilic</a:t>
            </a:r>
            <a:r>
              <a:rPr lang="it-IT" b="1" dirty="0"/>
              <a:t> </a:t>
            </a:r>
            <a:r>
              <a:rPr lang="it-IT" b="1" dirty="0" err="1"/>
              <a:t>Gastrointestinal</a:t>
            </a:r>
            <a:r>
              <a:rPr lang="it-IT" b="1" dirty="0"/>
              <a:t> Disorders </a:t>
            </a:r>
          </a:p>
          <a:p>
            <a:r>
              <a:rPr lang="it-IT" dirty="0">
                <a:hlinkClick r:id="rId3"/>
              </a:rPr>
              <a:t>Robert D </a:t>
            </a:r>
            <a:r>
              <a:rPr lang="it-IT" dirty="0" err="1">
                <a:hlinkClick r:id="rId3"/>
              </a:rPr>
              <a:t>Pesek</a:t>
            </a:r>
            <a:r>
              <a:rPr lang="it-IT" baseline="30000" dirty="0"/>
              <a:t> </a:t>
            </a:r>
            <a:r>
              <a:rPr lang="it-IT" baseline="30000" dirty="0">
                <a:hlinkClick r:id="rId4" tooltip="Division of Allergy/Immunology, Department of Pediatrics, University of Arkansas for Medical Sciences and Arkansas Children's Hospital, 13 Children's Way, Slot 512-13, Little Rock, AR, 72202, USA. rdpesek@uams.edu."/>
              </a:rPr>
              <a:t> 1 </a:t>
            </a:r>
            <a:r>
              <a:rPr lang="it-IT" dirty="0"/>
              <a:t>, </a:t>
            </a:r>
            <a:r>
              <a:rPr lang="it-IT" dirty="0">
                <a:hlinkClick r:id="rId5"/>
              </a:rPr>
              <a:t>Craig C Reed</a:t>
            </a:r>
            <a:r>
              <a:rPr lang="it-IT" baseline="30000" dirty="0"/>
              <a:t> </a:t>
            </a:r>
            <a:r>
              <a:rPr lang="it-IT" baseline="30000" dirty="0">
                <a:hlinkClick r:id="rId6" tooltip="Center for Esophageal Diseases and Swallowing and Center for Gastrointestinal Biology and Disease, Division of Gastroenterology and Hepatology, Department of Medicine, University of North Carolina School of Medicine, CB #7080, Chapel Hill, NC, 27599, USA."/>
              </a:rPr>
              <a:t> 2 </a:t>
            </a:r>
            <a:r>
              <a:rPr lang="it-IT" dirty="0"/>
              <a:t>, </a:t>
            </a:r>
            <a:r>
              <a:rPr lang="it-IT" dirty="0">
                <a:hlinkClick r:id="rId7"/>
              </a:rPr>
              <a:t>Margaret H Collins</a:t>
            </a:r>
            <a:r>
              <a:rPr lang="it-IT" baseline="30000" dirty="0"/>
              <a:t> </a:t>
            </a:r>
            <a:r>
              <a:rPr lang="it-IT" baseline="30000" dirty="0">
                <a:hlinkClick r:id="rId8" tooltip="Division of Pathology, Department of Pediatrics, Cincinnati Children's Hospital Medical Center and the University of Cincinnati, 3333 Burnet Avenue, Cincinnati, OH, 45229, USA."/>
              </a:rPr>
              <a:t> 3 </a:t>
            </a:r>
            <a:r>
              <a:rPr lang="it-IT" dirty="0"/>
              <a:t>, </a:t>
            </a:r>
            <a:r>
              <a:rPr lang="it-IT" dirty="0">
                <a:hlinkClick r:id="rId9"/>
              </a:rPr>
              <a:t>Amanda B </a:t>
            </a:r>
            <a:r>
              <a:rPr lang="it-IT" dirty="0" err="1">
                <a:hlinkClick r:id="rId9"/>
              </a:rPr>
              <a:t>Muir</a:t>
            </a:r>
            <a:r>
              <a:rPr lang="it-IT" baseline="30000" dirty="0"/>
              <a:t> </a:t>
            </a:r>
            <a:r>
              <a:rPr lang="it-IT" baseline="30000" dirty="0">
                <a:hlinkClick r:id="rId10" tooltip="Division of Pediatric Gastroenterology, Hepatology, and Nutrition, Department of Pediatrics, Children's Hospital of Philadelphia, 3401 Civic Center Blvd., Philadelphia, PA, 19104, USA."/>
              </a:rPr>
              <a:t> 4 </a:t>
            </a:r>
            <a:r>
              <a:rPr lang="it-IT" dirty="0"/>
              <a:t>, </a:t>
            </a:r>
            <a:r>
              <a:rPr lang="it-IT" dirty="0">
                <a:hlinkClick r:id="rId11"/>
              </a:rPr>
              <a:t>Patricia C </a:t>
            </a:r>
            <a:r>
              <a:rPr lang="it-IT" dirty="0" err="1">
                <a:hlinkClick r:id="rId11"/>
              </a:rPr>
              <a:t>Fulkerson</a:t>
            </a:r>
            <a:r>
              <a:rPr lang="it-IT" baseline="30000" dirty="0"/>
              <a:t> </a:t>
            </a:r>
            <a:r>
              <a:rPr lang="it-IT" baseline="30000" dirty="0">
                <a:hlinkClick r:id="rId12" tooltip="Division of Allergy/Immunology, Department of Pediatrics, Cincinnati Children's Hospital Medical Center and the University of Cincinnati College of Medicine, 3333 Burnet Avenue, MLC 7028, Cincinnati, OH, 45229, USA."/>
              </a:rPr>
              <a:t> 5 </a:t>
            </a:r>
            <a:r>
              <a:rPr lang="it-IT" dirty="0"/>
              <a:t>, </a:t>
            </a:r>
            <a:r>
              <a:rPr lang="it-IT" dirty="0" err="1">
                <a:hlinkClick r:id="rId13"/>
              </a:rPr>
              <a:t>Calies</a:t>
            </a:r>
            <a:r>
              <a:rPr lang="it-IT" dirty="0">
                <a:hlinkClick r:id="rId13"/>
              </a:rPr>
              <a:t> </a:t>
            </a:r>
            <a:r>
              <a:rPr lang="it-IT" dirty="0" err="1">
                <a:hlinkClick r:id="rId13"/>
              </a:rPr>
              <a:t>Menard-Katcher</a:t>
            </a:r>
            <a:r>
              <a:rPr lang="it-IT" baseline="30000" dirty="0"/>
              <a:t> </a:t>
            </a:r>
            <a:r>
              <a:rPr lang="it-IT" baseline="30000" dirty="0">
                <a:hlinkClick r:id="rId14" tooltip="Division of Gastroenterology, Department of Pediatrics, Children's Hospital Colorado, 13123 E 16th Avenue #B361, Aurora, CO, 80045, USA."/>
              </a:rPr>
              <a:t> 6 </a:t>
            </a:r>
            <a:r>
              <a:rPr lang="it-IT" dirty="0"/>
              <a:t>, </a:t>
            </a:r>
            <a:r>
              <a:rPr lang="it-IT" dirty="0">
                <a:hlinkClick r:id="rId15"/>
              </a:rPr>
              <a:t>Gary W Falk</a:t>
            </a:r>
            <a:r>
              <a:rPr lang="it-IT" baseline="30000" dirty="0"/>
              <a:t> </a:t>
            </a:r>
            <a:r>
              <a:rPr lang="it-IT" baseline="30000" dirty="0">
                <a:hlinkClick r:id="rId16" tooltip="Division of Gastroenterology, Department of Medicine, Perelman School of Medicine, University of Pennsylvania, PCAM South Pavilion, 7th Floor, 3400 Civic Center Boulevard, Philadelphia, PA, 19104, USA."/>
              </a:rPr>
              <a:t> 7 </a:t>
            </a:r>
            <a:r>
              <a:rPr lang="it-IT" dirty="0"/>
              <a:t>, </a:t>
            </a:r>
            <a:r>
              <a:rPr lang="it-IT" dirty="0">
                <a:hlinkClick r:id="rId17"/>
              </a:rPr>
              <a:t>Jonathan </a:t>
            </a:r>
            <a:r>
              <a:rPr lang="it-IT" dirty="0" err="1">
                <a:hlinkClick r:id="rId17"/>
              </a:rPr>
              <a:t>Kuhl</a:t>
            </a:r>
            <a:r>
              <a:rPr lang="it-IT" baseline="30000" dirty="0"/>
              <a:t> </a:t>
            </a:r>
            <a:r>
              <a:rPr lang="it-IT" baseline="30000" dirty="0">
                <a:hlinkClick r:id="rId12" tooltip="Division of Allergy/Immunology, Department of Pediatrics, Cincinnati Children's Hospital Medical Center and the University of Cincinnati College of Medicine, 3333 Burnet Avenue, MLC 7028, Cincinnati, OH, 45229, USA."/>
              </a:rPr>
              <a:t> 5 </a:t>
            </a:r>
            <a:r>
              <a:rPr lang="it-IT" dirty="0"/>
              <a:t>, </a:t>
            </a:r>
            <a:r>
              <a:rPr lang="it-IT" dirty="0">
                <a:hlinkClick r:id="rId18"/>
              </a:rPr>
              <a:t>Adam Z </a:t>
            </a:r>
            <a:r>
              <a:rPr lang="it-IT" dirty="0" err="1">
                <a:hlinkClick r:id="rId18"/>
              </a:rPr>
              <a:t>Magier</a:t>
            </a:r>
            <a:r>
              <a:rPr lang="it-IT" baseline="30000" dirty="0"/>
              <a:t> </a:t>
            </a:r>
            <a:r>
              <a:rPr lang="it-IT" baseline="30000" dirty="0">
                <a:hlinkClick r:id="rId12" tooltip="Division of Allergy/Immunology, Department of Pediatrics, Cincinnati Children's Hospital Medical Center and the University of Cincinnati College of Medicine, 3333 Burnet Avenue, MLC 7028, Cincinnati, OH, 45229, USA."/>
              </a:rPr>
              <a:t> 5 </a:t>
            </a:r>
            <a:r>
              <a:rPr lang="it-IT" dirty="0"/>
              <a:t>, </a:t>
            </a:r>
            <a:r>
              <a:rPr lang="it-IT" dirty="0" err="1">
                <a:hlinkClick r:id="rId19"/>
              </a:rPr>
              <a:t>Faria</a:t>
            </a:r>
            <a:r>
              <a:rPr lang="it-IT" dirty="0">
                <a:hlinkClick r:id="rId19"/>
              </a:rPr>
              <a:t> N Ahmed</a:t>
            </a:r>
            <a:r>
              <a:rPr lang="it-IT" baseline="30000" dirty="0"/>
              <a:t> </a:t>
            </a:r>
            <a:r>
              <a:rPr lang="it-IT" baseline="30000" dirty="0">
                <a:hlinkClick r:id="rId14" tooltip="Division of Gastroenterology, Department of Pediatrics, Children's Hospital Colorado, 13123 E 16th Avenue #B361, Aurora, CO, 80045, USA."/>
              </a:rPr>
              <a:t> 6 </a:t>
            </a:r>
            <a:r>
              <a:rPr lang="it-IT" dirty="0"/>
              <a:t>, </a:t>
            </a:r>
            <a:r>
              <a:rPr lang="it-IT" dirty="0">
                <a:hlinkClick r:id="rId20"/>
              </a:rPr>
              <a:t>Maureen </a:t>
            </a:r>
            <a:r>
              <a:rPr lang="it-IT" dirty="0" err="1">
                <a:hlinkClick r:id="rId20"/>
              </a:rPr>
              <a:t>Demarshall</a:t>
            </a:r>
            <a:r>
              <a:rPr lang="it-IT" baseline="30000" dirty="0"/>
              <a:t> </a:t>
            </a:r>
            <a:r>
              <a:rPr lang="it-IT" baseline="30000" dirty="0">
                <a:hlinkClick r:id="rId16" tooltip="Division of Gastroenterology, Department of Medicine, Perelman School of Medicine, University of Pennsylvania, PCAM South Pavilion, 7th Floor, 3400 Civic Center Boulevard, Philadelphia, PA, 19104, USA."/>
              </a:rPr>
              <a:t> 7 </a:t>
            </a:r>
            <a:r>
              <a:rPr lang="it-IT" dirty="0"/>
              <a:t>, </a:t>
            </a:r>
            <a:r>
              <a:rPr lang="it-IT" dirty="0" err="1">
                <a:hlinkClick r:id="rId21"/>
              </a:rPr>
              <a:t>Ankur</a:t>
            </a:r>
            <a:r>
              <a:rPr lang="it-IT" dirty="0">
                <a:hlinkClick r:id="rId21"/>
              </a:rPr>
              <a:t> </a:t>
            </a:r>
            <a:r>
              <a:rPr lang="it-IT" dirty="0" err="1">
                <a:hlinkClick r:id="rId21"/>
              </a:rPr>
              <a:t>Gupta</a:t>
            </a:r>
            <a:r>
              <a:rPr lang="it-IT" baseline="30000" dirty="0"/>
              <a:t> </a:t>
            </a:r>
            <a:r>
              <a:rPr lang="it-IT" baseline="30000" dirty="0">
                <a:hlinkClick r:id="rId10" tooltip="Division of Pediatric Gastroenterology, Hepatology, and Nutrition, Department of Pediatrics, Children's Hospital of Philadelphia, 3401 Civic Center Blvd., Philadelphia, PA, 19104, USA."/>
              </a:rPr>
              <a:t> 4 </a:t>
            </a:r>
            <a:r>
              <a:rPr lang="it-IT" dirty="0"/>
              <a:t>, </a:t>
            </a:r>
            <a:r>
              <a:rPr lang="it-IT" dirty="0">
                <a:hlinkClick r:id="rId22"/>
              </a:rPr>
              <a:t>Jonathan Gross</a:t>
            </a:r>
            <a:r>
              <a:rPr lang="it-IT" baseline="30000" dirty="0"/>
              <a:t> </a:t>
            </a:r>
            <a:r>
              <a:rPr lang="it-IT" baseline="30000" dirty="0">
                <a:hlinkClick r:id="rId10" tooltip="Division of Pediatric Gastroenterology, Hepatology, and Nutrition, Department of Pediatrics, Children's Hospital of Philadelphia, 3401 Civic Center Blvd., Philadelphia, PA, 19104, USA."/>
              </a:rPr>
              <a:t> 4 </a:t>
            </a:r>
            <a:r>
              <a:rPr lang="it-IT" dirty="0"/>
              <a:t>, </a:t>
            </a:r>
            <a:r>
              <a:rPr lang="it-IT" dirty="0" err="1">
                <a:hlinkClick r:id="rId23"/>
              </a:rPr>
              <a:t>Tokunbo</a:t>
            </a:r>
            <a:r>
              <a:rPr lang="it-IT" dirty="0">
                <a:hlinkClick r:id="rId23"/>
              </a:rPr>
              <a:t> </a:t>
            </a:r>
            <a:r>
              <a:rPr lang="it-IT" dirty="0" err="1">
                <a:hlinkClick r:id="rId23"/>
              </a:rPr>
              <a:t>Ashorobi</a:t>
            </a:r>
            <a:r>
              <a:rPr lang="it-IT" baseline="30000" dirty="0"/>
              <a:t> </a:t>
            </a:r>
            <a:r>
              <a:rPr lang="it-IT" baseline="30000" dirty="0">
                <a:hlinkClick r:id="rId10" tooltip="Division of Pediatric Gastroenterology, Hepatology, and Nutrition, Department of Pediatrics, Children's Hospital of Philadelphia, 3401 Civic Center Blvd., Philadelphia, PA, 19104, USA."/>
              </a:rPr>
              <a:t> 4 </a:t>
            </a:r>
            <a:r>
              <a:rPr lang="it-IT" dirty="0"/>
              <a:t>, </a:t>
            </a:r>
            <a:r>
              <a:rPr lang="it-IT" dirty="0">
                <a:hlinkClick r:id="rId24"/>
              </a:rPr>
              <a:t>Christina L Carpenter</a:t>
            </a:r>
            <a:r>
              <a:rPr lang="it-IT" baseline="30000" dirty="0"/>
              <a:t> </a:t>
            </a:r>
            <a:r>
              <a:rPr lang="it-IT" baseline="30000" dirty="0">
                <a:hlinkClick r:id="rId25" tooltip="Rare Disease Clinical Research Network Data Coordinating Center, Health Informatics Institute, University of South Florida, 3650 Spectrum Blvd, Suite 100, Tampa, FL, 33612, USA."/>
              </a:rPr>
              <a:t> 8 </a:t>
            </a:r>
            <a:r>
              <a:rPr lang="it-IT" dirty="0"/>
              <a:t>, </a:t>
            </a:r>
            <a:r>
              <a:rPr lang="it-IT" dirty="0">
                <a:hlinkClick r:id="rId26"/>
              </a:rPr>
              <a:t>Jeffrey P </a:t>
            </a:r>
            <a:r>
              <a:rPr lang="it-IT" dirty="0" err="1">
                <a:hlinkClick r:id="rId26"/>
              </a:rPr>
              <a:t>Krischer</a:t>
            </a:r>
            <a:r>
              <a:rPr lang="it-IT" baseline="30000" dirty="0"/>
              <a:t> </a:t>
            </a:r>
            <a:r>
              <a:rPr lang="it-IT" baseline="30000" dirty="0">
                <a:hlinkClick r:id="rId25" tooltip="Rare Disease Clinical Research Network Data Coordinating Center, Health Informatics Institute, University of South Florida, 3650 Spectrum Blvd, Suite 100, Tampa, FL, 33612, USA."/>
              </a:rPr>
              <a:t> 8 </a:t>
            </a:r>
            <a:r>
              <a:rPr lang="it-IT" dirty="0"/>
              <a:t>, </a:t>
            </a:r>
            <a:r>
              <a:rPr lang="it-IT" dirty="0" err="1">
                <a:hlinkClick r:id="rId27"/>
              </a:rPr>
              <a:t>Nirmala</a:t>
            </a:r>
            <a:r>
              <a:rPr lang="it-IT" dirty="0">
                <a:hlinkClick r:id="rId27"/>
              </a:rPr>
              <a:t> </a:t>
            </a:r>
            <a:r>
              <a:rPr lang="it-IT" dirty="0" err="1">
                <a:hlinkClick r:id="rId27"/>
              </a:rPr>
              <a:t>Gonsalves</a:t>
            </a:r>
            <a:r>
              <a:rPr lang="it-IT" baseline="30000" dirty="0"/>
              <a:t> </a:t>
            </a:r>
            <a:r>
              <a:rPr lang="it-IT" baseline="30000" dirty="0">
                <a:hlinkClick r:id="rId28" tooltip="Division of Gastroenterology and Hepatology, Feinberg School of Medicine, Northwestern University, Lavin Family Pavilion, 259 E Erie St, 16th Floor, Chicago, IL, 60611, USA."/>
              </a:rPr>
              <a:t> 9 </a:t>
            </a:r>
            <a:r>
              <a:rPr lang="it-IT" dirty="0"/>
              <a:t>, </a:t>
            </a:r>
            <a:r>
              <a:rPr lang="it-IT" dirty="0" err="1">
                <a:hlinkClick r:id="rId29"/>
              </a:rPr>
              <a:t>Ikuo</a:t>
            </a:r>
            <a:r>
              <a:rPr lang="it-IT" dirty="0">
                <a:hlinkClick r:id="rId29"/>
              </a:rPr>
              <a:t> </a:t>
            </a:r>
            <a:r>
              <a:rPr lang="it-IT" dirty="0" err="1">
                <a:hlinkClick r:id="rId29"/>
              </a:rPr>
              <a:t>Hirano</a:t>
            </a:r>
            <a:r>
              <a:rPr lang="it-IT" baseline="30000" dirty="0"/>
              <a:t> </a:t>
            </a:r>
            <a:r>
              <a:rPr lang="it-IT" baseline="30000" dirty="0">
                <a:hlinkClick r:id="rId28" tooltip="Division of Gastroenterology and Hepatology, Feinberg School of Medicine, Northwestern University, Lavin Family Pavilion, 259 E Erie St, 16th Floor, Chicago, IL, 60611, USA."/>
              </a:rPr>
              <a:t> 9 </a:t>
            </a:r>
            <a:r>
              <a:rPr lang="it-IT" dirty="0"/>
              <a:t>, </a:t>
            </a:r>
            <a:r>
              <a:rPr lang="it-IT" dirty="0">
                <a:hlinkClick r:id="rId30"/>
              </a:rPr>
              <a:t>Jonathan M </a:t>
            </a:r>
            <a:r>
              <a:rPr lang="it-IT" dirty="0" err="1">
                <a:hlinkClick r:id="rId30"/>
              </a:rPr>
              <a:t>Spergel</a:t>
            </a:r>
            <a:r>
              <a:rPr lang="it-IT" baseline="30000" dirty="0"/>
              <a:t> </a:t>
            </a:r>
            <a:r>
              <a:rPr lang="it-IT" baseline="30000" dirty="0">
                <a:hlinkClick r:id="rId31" tooltip="Division of Allergy and Immunology, The Children's Hospital of Philadelphia, 3550 Market St., Philadelphia, PA, 19104, USA."/>
              </a:rPr>
              <a:t> 10 </a:t>
            </a:r>
            <a:r>
              <a:rPr lang="it-IT" baseline="30000" dirty="0"/>
              <a:t> </a:t>
            </a:r>
            <a:r>
              <a:rPr lang="it-IT" baseline="30000" dirty="0">
                <a:hlinkClick r:id="rId32" tooltip="Department of Pediatrics, Perelman School of Medicine of University of Pennsylvania, 3550 Market St., Philadelphia, PA, 19104, USA."/>
              </a:rPr>
              <a:t> 11 </a:t>
            </a:r>
            <a:r>
              <a:rPr lang="it-IT" dirty="0"/>
              <a:t>, </a:t>
            </a:r>
            <a:r>
              <a:rPr lang="it-IT" dirty="0" err="1">
                <a:hlinkClick r:id="rId33"/>
              </a:rPr>
              <a:t>Sandeep</a:t>
            </a:r>
            <a:r>
              <a:rPr lang="it-IT" dirty="0">
                <a:hlinkClick r:id="rId33"/>
              </a:rPr>
              <a:t> K </a:t>
            </a:r>
            <a:r>
              <a:rPr lang="it-IT" dirty="0" err="1">
                <a:hlinkClick r:id="rId33"/>
              </a:rPr>
              <a:t>Gupta</a:t>
            </a:r>
            <a:r>
              <a:rPr lang="it-IT" baseline="30000" dirty="0"/>
              <a:t> </a:t>
            </a:r>
            <a:r>
              <a:rPr lang="it-IT" baseline="30000" dirty="0">
                <a:hlinkClick r:id="rId34" tooltip="Division of Pediatric Gastroenterology, Hepatology and Nutrition, Children's Hospital of Illinois and the University of Illinois College of Medicine, 800 NE Glen Oak Ave, Peoria, IL, 61603, USA."/>
              </a:rPr>
              <a:t> 12 </a:t>
            </a:r>
            <a:r>
              <a:rPr lang="it-IT" dirty="0"/>
              <a:t>, </a:t>
            </a:r>
            <a:r>
              <a:rPr lang="it-IT" dirty="0">
                <a:hlinkClick r:id="rId35"/>
              </a:rPr>
              <a:t>Glenn T </a:t>
            </a:r>
            <a:r>
              <a:rPr lang="it-IT" dirty="0" err="1">
                <a:hlinkClick r:id="rId35"/>
              </a:rPr>
              <a:t>Furuta</a:t>
            </a:r>
            <a:r>
              <a:rPr lang="it-IT" baseline="30000" dirty="0"/>
              <a:t> </a:t>
            </a:r>
            <a:r>
              <a:rPr lang="it-IT" baseline="30000" dirty="0">
                <a:hlinkClick r:id="rId14" tooltip="Division of Gastroenterology, Department of Pediatrics, Children's Hospital Colorado, 13123 E 16th Avenue #B361, Aurora, CO, 80045, USA."/>
              </a:rPr>
              <a:t> 6 </a:t>
            </a:r>
            <a:r>
              <a:rPr lang="it-IT" dirty="0"/>
              <a:t>, </a:t>
            </a:r>
            <a:r>
              <a:rPr lang="it-IT" dirty="0">
                <a:hlinkClick r:id="rId36"/>
              </a:rPr>
              <a:t>Marc E </a:t>
            </a:r>
            <a:r>
              <a:rPr lang="it-IT" dirty="0" err="1">
                <a:hlinkClick r:id="rId36"/>
              </a:rPr>
              <a:t>Rothenberg</a:t>
            </a:r>
            <a:r>
              <a:rPr lang="it-IT" baseline="30000" dirty="0"/>
              <a:t> </a:t>
            </a:r>
            <a:r>
              <a:rPr lang="it-IT" baseline="30000" dirty="0">
                <a:hlinkClick r:id="rId12" tooltip="Division of Allergy/Immunology, Department of Pediatrics, Cincinnati Children's Hospital Medical Center and the University of Cincinnati College of Medicine, 3333 Burnet Avenue, MLC 7028, Cincinnati, OH, 45229, USA."/>
              </a:rPr>
              <a:t> 5 </a:t>
            </a:r>
            <a:r>
              <a:rPr lang="it-IT" dirty="0"/>
              <a:t>, </a:t>
            </a:r>
            <a:r>
              <a:rPr lang="it-IT" dirty="0" err="1">
                <a:hlinkClick r:id="rId37"/>
              </a:rPr>
              <a:t>Evan</a:t>
            </a:r>
            <a:r>
              <a:rPr lang="it-IT" dirty="0">
                <a:hlinkClick r:id="rId37"/>
              </a:rPr>
              <a:t> S </a:t>
            </a:r>
            <a:r>
              <a:rPr lang="it-IT" dirty="0" err="1">
                <a:hlinkClick r:id="rId37"/>
              </a:rPr>
              <a:t>Dellon</a:t>
            </a:r>
            <a:r>
              <a:rPr lang="it-IT" baseline="30000" dirty="0"/>
              <a:t> </a:t>
            </a:r>
            <a:r>
              <a:rPr lang="it-IT" baseline="30000" dirty="0">
                <a:hlinkClick r:id="rId6" tooltip="Center for Esophageal Diseases and Swallowing and Center for Gastrointestinal Biology and Disease, Division of Gastroenterology and Hepatology, Department of Medicine, University of North Carolina School of Medicine, CB #7080, Chapel Hill, NC, 27599, USA."/>
              </a:rPr>
              <a:t> 2 </a:t>
            </a:r>
            <a:r>
              <a:rPr lang="it-IT" dirty="0"/>
              <a:t>; </a:t>
            </a:r>
            <a:r>
              <a:rPr lang="it-IT" dirty="0">
                <a:hlinkClick r:id="rId38"/>
              </a:rPr>
              <a:t>Consortium of </a:t>
            </a:r>
            <a:r>
              <a:rPr lang="it-IT" dirty="0" err="1">
                <a:hlinkClick r:id="rId38"/>
              </a:rPr>
              <a:t>Eosinophilic</a:t>
            </a:r>
            <a:r>
              <a:rPr lang="it-IT" dirty="0">
                <a:hlinkClick r:id="rId38"/>
              </a:rPr>
              <a:t> </a:t>
            </a:r>
            <a:r>
              <a:rPr lang="it-IT" dirty="0" err="1">
                <a:hlinkClick r:id="rId38"/>
              </a:rPr>
              <a:t>Gastrointestinal</a:t>
            </a:r>
            <a:r>
              <a:rPr lang="it-IT" dirty="0">
                <a:hlinkClick r:id="rId38"/>
              </a:rPr>
              <a:t> Disease </a:t>
            </a:r>
            <a:r>
              <a:rPr lang="it-IT" dirty="0" err="1">
                <a:hlinkClick r:id="rId38"/>
              </a:rPr>
              <a:t>Researchers</a:t>
            </a:r>
            <a:r>
              <a:rPr lang="it-IT" dirty="0">
                <a:hlinkClick r:id="rId38"/>
              </a:rPr>
              <a:t> (CEGIR)</a:t>
            </a:r>
            <a:r>
              <a:rPr lang="it-IT" dirty="0"/>
              <a:t> </a:t>
            </a:r>
          </a:p>
          <a:p>
            <a:r>
              <a:rPr lang="it-IT" dirty="0" err="1"/>
              <a:t>Affiliations</a:t>
            </a:r>
            <a:r>
              <a:rPr lang="it-IT" dirty="0"/>
              <a:t> </a:t>
            </a:r>
          </a:p>
          <a:p>
            <a:r>
              <a:rPr lang="it-IT" dirty="0"/>
              <a:t>PMID: </a:t>
            </a:r>
            <a:r>
              <a:rPr lang="it-IT" b="1" dirty="0"/>
              <a:t>31773359</a:t>
            </a:r>
            <a:r>
              <a:rPr lang="it-IT" dirty="0"/>
              <a:t> </a:t>
            </a:r>
          </a:p>
          <a:p>
            <a:r>
              <a:rPr lang="it-IT" dirty="0"/>
              <a:t>PMCID: </a:t>
            </a:r>
            <a:r>
              <a:rPr lang="it-IT" dirty="0">
                <a:hlinkClick r:id="rId39"/>
              </a:rPr>
              <a:t>PMC7315780 </a:t>
            </a:r>
            <a:endParaRPr lang="it-IT" dirty="0"/>
          </a:p>
          <a:p>
            <a:r>
              <a:rPr lang="it-IT" dirty="0"/>
              <a:t>DOI: </a:t>
            </a:r>
            <a:r>
              <a:rPr lang="it-IT" dirty="0">
                <a:hlinkClick r:id="rId40"/>
              </a:rPr>
              <a:t>10.1007/s10620-019-05961-4 </a:t>
            </a:r>
            <a:endParaRPr lang="it-IT" dirty="0"/>
          </a:p>
          <a:p>
            <a:r>
              <a:rPr lang="it-IT" b="1" dirty="0"/>
              <a:t>Abstract </a:t>
            </a:r>
          </a:p>
          <a:p>
            <a:r>
              <a:rPr lang="it-IT" b="1" dirty="0"/>
              <a:t>Background: </a:t>
            </a:r>
            <a:r>
              <a:rPr lang="it-IT" dirty="0"/>
              <a:t>Little </a:t>
            </a:r>
            <a:r>
              <a:rPr lang="it-IT" dirty="0" err="1"/>
              <a:t>is</a:t>
            </a:r>
            <a:r>
              <a:rPr lang="it-IT" dirty="0"/>
              <a:t> </a:t>
            </a:r>
            <a:r>
              <a:rPr lang="it-IT" dirty="0" err="1"/>
              <a:t>known</a:t>
            </a:r>
            <a:r>
              <a:rPr lang="it-IT" dirty="0"/>
              <a:t> </a:t>
            </a:r>
            <a:r>
              <a:rPr lang="it-IT" dirty="0" err="1"/>
              <a:t>about</a:t>
            </a:r>
            <a:r>
              <a:rPr lang="it-IT" dirty="0"/>
              <a:t> the </a:t>
            </a:r>
            <a:r>
              <a:rPr lang="it-IT" dirty="0" err="1"/>
              <a:t>endoscopic</a:t>
            </a:r>
            <a:r>
              <a:rPr lang="it-IT" dirty="0"/>
              <a:t> and </a:t>
            </a:r>
            <a:r>
              <a:rPr lang="it-IT" dirty="0" err="1"/>
              <a:t>histologic</a:t>
            </a:r>
            <a:r>
              <a:rPr lang="it-IT" dirty="0"/>
              <a:t> </a:t>
            </a:r>
            <a:r>
              <a:rPr lang="it-IT" dirty="0" err="1"/>
              <a:t>findings</a:t>
            </a:r>
            <a:r>
              <a:rPr lang="it-IT" dirty="0"/>
              <a:t> of non-</a:t>
            </a:r>
            <a:r>
              <a:rPr lang="it-IT" dirty="0" err="1"/>
              <a:t>esophageal</a:t>
            </a:r>
            <a:r>
              <a:rPr lang="it-IT" dirty="0"/>
              <a:t> </a:t>
            </a:r>
            <a:r>
              <a:rPr lang="it-IT" dirty="0" err="1"/>
              <a:t>eosinophilic</a:t>
            </a:r>
            <a:r>
              <a:rPr lang="it-IT" dirty="0"/>
              <a:t> </a:t>
            </a:r>
            <a:r>
              <a:rPr lang="it-IT" dirty="0" err="1"/>
              <a:t>gastrointestinal</a:t>
            </a:r>
            <a:r>
              <a:rPr lang="it-IT" dirty="0"/>
              <a:t> </a:t>
            </a:r>
            <a:r>
              <a:rPr lang="it-IT" dirty="0" err="1"/>
              <a:t>diseases</a:t>
            </a:r>
            <a:r>
              <a:rPr lang="it-IT" dirty="0"/>
              <a:t> (EGID). </a:t>
            </a:r>
          </a:p>
          <a:p>
            <a:r>
              <a:rPr lang="it-IT" b="1" dirty="0" err="1"/>
              <a:t>Aim</a:t>
            </a:r>
            <a:r>
              <a:rPr lang="it-IT" b="1" dirty="0"/>
              <a:t>: </a:t>
            </a:r>
            <a:r>
              <a:rPr lang="it-IT" dirty="0"/>
              <a:t>To </a:t>
            </a:r>
            <a:r>
              <a:rPr lang="it-IT" dirty="0" err="1"/>
              <a:t>characterize</a:t>
            </a:r>
            <a:r>
              <a:rPr lang="it-IT" dirty="0"/>
              <a:t> the </a:t>
            </a:r>
            <a:r>
              <a:rPr lang="it-IT" dirty="0" err="1"/>
              <a:t>presenting</a:t>
            </a:r>
            <a:r>
              <a:rPr lang="it-IT" dirty="0"/>
              <a:t> </a:t>
            </a:r>
            <a:r>
              <a:rPr lang="it-IT" dirty="0" err="1"/>
              <a:t>endoscopic</a:t>
            </a:r>
            <a:r>
              <a:rPr lang="it-IT" dirty="0"/>
              <a:t> and </a:t>
            </a:r>
            <a:r>
              <a:rPr lang="it-IT" dirty="0" err="1"/>
              <a:t>histologic</a:t>
            </a:r>
            <a:r>
              <a:rPr lang="it-IT" dirty="0"/>
              <a:t> </a:t>
            </a:r>
            <a:r>
              <a:rPr lang="it-IT" dirty="0" err="1"/>
              <a:t>findings</a:t>
            </a:r>
            <a:r>
              <a:rPr lang="it-IT" dirty="0"/>
              <a:t> in </a:t>
            </a:r>
            <a:r>
              <a:rPr lang="it-IT" dirty="0" err="1"/>
              <a:t>patients</a:t>
            </a:r>
            <a:r>
              <a:rPr lang="it-IT" dirty="0"/>
              <a:t> with </a:t>
            </a:r>
            <a:r>
              <a:rPr lang="it-IT" dirty="0" err="1"/>
              <a:t>eosinophilic</a:t>
            </a:r>
            <a:r>
              <a:rPr lang="it-IT" dirty="0"/>
              <a:t> </a:t>
            </a:r>
            <a:r>
              <a:rPr lang="it-IT" dirty="0" err="1"/>
              <a:t>gastritis</a:t>
            </a:r>
            <a:r>
              <a:rPr lang="it-IT" dirty="0"/>
              <a:t> (EG), </a:t>
            </a:r>
            <a:r>
              <a:rPr lang="it-IT" dirty="0" err="1"/>
              <a:t>eosinophilic</a:t>
            </a:r>
            <a:r>
              <a:rPr lang="it-IT" dirty="0"/>
              <a:t> </a:t>
            </a:r>
            <a:r>
              <a:rPr lang="it-IT" dirty="0" err="1"/>
              <a:t>gastroenteritis</a:t>
            </a:r>
            <a:r>
              <a:rPr lang="it-IT" dirty="0"/>
              <a:t> (EGE), and </a:t>
            </a:r>
            <a:r>
              <a:rPr lang="it-IT" dirty="0" err="1"/>
              <a:t>eosinophilic</a:t>
            </a:r>
            <a:r>
              <a:rPr lang="it-IT" dirty="0"/>
              <a:t> </a:t>
            </a:r>
            <a:r>
              <a:rPr lang="it-IT" dirty="0" err="1"/>
              <a:t>colitis</a:t>
            </a:r>
            <a:r>
              <a:rPr lang="it-IT" dirty="0"/>
              <a:t> (EC) </a:t>
            </a:r>
            <a:r>
              <a:rPr lang="it-IT" dirty="0" err="1"/>
              <a:t>at</a:t>
            </a:r>
            <a:r>
              <a:rPr lang="it-IT" dirty="0"/>
              <a:t> </a:t>
            </a:r>
            <a:r>
              <a:rPr lang="it-IT" dirty="0" err="1"/>
              <a:t>diagnosis</a:t>
            </a:r>
            <a:r>
              <a:rPr lang="it-IT" dirty="0"/>
              <a:t> and 6 months </a:t>
            </a:r>
            <a:r>
              <a:rPr lang="it-IT" dirty="0" err="1"/>
              <a:t>after</a:t>
            </a:r>
            <a:r>
              <a:rPr lang="it-IT" dirty="0"/>
              <a:t> </a:t>
            </a:r>
            <a:r>
              <a:rPr lang="it-IT" dirty="0" err="1"/>
              <a:t>initiating</a:t>
            </a:r>
            <a:r>
              <a:rPr lang="it-IT" dirty="0"/>
              <a:t> the treatment. </a:t>
            </a:r>
          </a:p>
          <a:p>
            <a:r>
              <a:rPr lang="it-IT" b="1" dirty="0"/>
              <a:t>Methods: </a:t>
            </a:r>
            <a:r>
              <a:rPr lang="it-IT" dirty="0" err="1"/>
              <a:t>We</a:t>
            </a:r>
            <a:r>
              <a:rPr lang="it-IT" dirty="0"/>
              <a:t> </a:t>
            </a:r>
            <a:r>
              <a:rPr lang="it-IT" dirty="0" err="1"/>
              <a:t>conducted</a:t>
            </a:r>
            <a:r>
              <a:rPr lang="it-IT" dirty="0"/>
              <a:t> a </a:t>
            </a:r>
            <a:r>
              <a:rPr lang="it-IT" dirty="0" err="1"/>
              <a:t>retrospective</a:t>
            </a:r>
            <a:r>
              <a:rPr lang="it-IT" dirty="0"/>
              <a:t> </a:t>
            </a:r>
            <a:r>
              <a:rPr lang="it-IT" dirty="0" err="1"/>
              <a:t>cohort</a:t>
            </a:r>
            <a:r>
              <a:rPr lang="it-IT" dirty="0"/>
              <a:t> study </a:t>
            </a:r>
            <a:r>
              <a:rPr lang="it-IT" dirty="0" err="1"/>
              <a:t>at</a:t>
            </a:r>
            <a:r>
              <a:rPr lang="it-IT" dirty="0"/>
              <a:t> 6 US centers </a:t>
            </a:r>
            <a:r>
              <a:rPr lang="it-IT" dirty="0" err="1"/>
              <a:t>associated</a:t>
            </a:r>
            <a:r>
              <a:rPr lang="it-IT" dirty="0"/>
              <a:t> with the Consortium of </a:t>
            </a:r>
            <a:r>
              <a:rPr lang="it-IT" dirty="0" err="1"/>
              <a:t>Eosinophilic</a:t>
            </a:r>
            <a:r>
              <a:rPr lang="it-IT" dirty="0"/>
              <a:t> </a:t>
            </a:r>
            <a:r>
              <a:rPr lang="it-IT" dirty="0" err="1"/>
              <a:t>Gastrointestinal</a:t>
            </a:r>
            <a:r>
              <a:rPr lang="it-IT" dirty="0"/>
              <a:t> </a:t>
            </a:r>
            <a:r>
              <a:rPr lang="it-IT" dirty="0" err="1"/>
              <a:t>Researchers</a:t>
            </a:r>
            <a:r>
              <a:rPr lang="it-IT" dirty="0"/>
              <a:t>. Data </a:t>
            </a:r>
            <a:r>
              <a:rPr lang="it-IT" dirty="0" err="1"/>
              <a:t>abstracted</a:t>
            </a:r>
            <a:r>
              <a:rPr lang="it-IT" dirty="0"/>
              <a:t> </a:t>
            </a:r>
            <a:r>
              <a:rPr lang="it-IT" dirty="0" err="1"/>
              <a:t>included</a:t>
            </a:r>
            <a:r>
              <a:rPr lang="it-IT" dirty="0"/>
              <a:t> </a:t>
            </a:r>
            <a:r>
              <a:rPr lang="it-IT" dirty="0" err="1"/>
              <a:t>demographics</a:t>
            </a:r>
            <a:r>
              <a:rPr lang="it-IT" dirty="0"/>
              <a:t>, </a:t>
            </a:r>
            <a:r>
              <a:rPr lang="it-IT" dirty="0" err="1"/>
              <a:t>endoscopic</a:t>
            </a:r>
            <a:r>
              <a:rPr lang="it-IT" dirty="0"/>
              <a:t> </a:t>
            </a:r>
            <a:r>
              <a:rPr lang="it-IT" dirty="0" err="1"/>
              <a:t>findings</a:t>
            </a:r>
            <a:r>
              <a:rPr lang="it-IT" dirty="0"/>
              <a:t>, </a:t>
            </a:r>
            <a:r>
              <a:rPr lang="it-IT" dirty="0" err="1"/>
              <a:t>tissue</a:t>
            </a:r>
            <a:r>
              <a:rPr lang="it-IT" dirty="0"/>
              <a:t> </a:t>
            </a:r>
            <a:r>
              <a:rPr lang="it-IT" dirty="0" err="1"/>
              <a:t>eosinophil</a:t>
            </a:r>
            <a:r>
              <a:rPr lang="it-IT" dirty="0"/>
              <a:t> </a:t>
            </a:r>
            <a:r>
              <a:rPr lang="it-IT" dirty="0" err="1"/>
              <a:t>counts</a:t>
            </a:r>
            <a:r>
              <a:rPr lang="it-IT" dirty="0"/>
              <a:t>, and </a:t>
            </a:r>
            <a:r>
              <a:rPr lang="it-IT" dirty="0" err="1"/>
              <a:t>associated</a:t>
            </a:r>
            <a:r>
              <a:rPr lang="it-IT" dirty="0"/>
              <a:t> </a:t>
            </a:r>
            <a:r>
              <a:rPr lang="it-IT" dirty="0" err="1"/>
              <a:t>histologic</a:t>
            </a:r>
            <a:r>
              <a:rPr lang="it-IT" dirty="0"/>
              <a:t> </a:t>
            </a:r>
            <a:r>
              <a:rPr lang="it-IT" dirty="0" err="1"/>
              <a:t>findings</a:t>
            </a:r>
            <a:r>
              <a:rPr lang="it-IT" dirty="0"/>
              <a:t> </a:t>
            </a:r>
            <a:r>
              <a:rPr lang="it-IT" dirty="0" err="1"/>
              <a:t>at</a:t>
            </a:r>
            <a:r>
              <a:rPr lang="it-IT" dirty="0"/>
              <a:t> </a:t>
            </a:r>
            <a:r>
              <a:rPr lang="it-IT" dirty="0" err="1"/>
              <a:t>diagnosis</a:t>
            </a:r>
            <a:r>
              <a:rPr lang="it-IT" dirty="0"/>
              <a:t> and, </a:t>
            </a:r>
            <a:r>
              <a:rPr lang="it-IT" dirty="0" err="1"/>
              <a:t>when</a:t>
            </a:r>
            <a:r>
              <a:rPr lang="it-IT" dirty="0"/>
              <a:t> available, </a:t>
            </a:r>
            <a:r>
              <a:rPr lang="it-IT" dirty="0" err="1"/>
              <a:t>after</a:t>
            </a:r>
            <a:r>
              <a:rPr lang="it-IT" dirty="0"/>
              <a:t> </a:t>
            </a:r>
            <a:r>
              <a:rPr lang="it-IT" dirty="0" err="1"/>
              <a:t>initial</a:t>
            </a:r>
            <a:r>
              <a:rPr lang="it-IT" dirty="0"/>
              <a:t> treatment. </a:t>
            </a:r>
          </a:p>
          <a:p>
            <a:r>
              <a:rPr lang="it-IT" b="1" dirty="0"/>
              <a:t>Results: </a:t>
            </a:r>
            <a:r>
              <a:rPr lang="it-IT" dirty="0"/>
              <a:t>Of 373 </a:t>
            </a:r>
            <a:r>
              <a:rPr lang="it-IT" dirty="0" err="1"/>
              <a:t>subjects</a:t>
            </a:r>
            <a:r>
              <a:rPr lang="it-IT" dirty="0"/>
              <a:t> (317 </a:t>
            </a:r>
            <a:r>
              <a:rPr lang="it-IT" dirty="0" err="1"/>
              <a:t>children</a:t>
            </a:r>
            <a:r>
              <a:rPr lang="it-IT" dirty="0"/>
              <a:t> and 56 </a:t>
            </a:r>
            <a:r>
              <a:rPr lang="it-IT" dirty="0" err="1"/>
              <a:t>adults</a:t>
            </a:r>
            <a:r>
              <a:rPr lang="it-IT" dirty="0"/>
              <a:t>), 142 </a:t>
            </a:r>
            <a:r>
              <a:rPr lang="it-IT" dirty="0" err="1"/>
              <a:t>had</a:t>
            </a:r>
            <a:r>
              <a:rPr lang="it-IT" dirty="0"/>
              <a:t> EG, 123 EGE, and 108 EC. </a:t>
            </a:r>
            <a:r>
              <a:rPr lang="it-IT" dirty="0" err="1"/>
              <a:t>Normal</a:t>
            </a:r>
            <a:r>
              <a:rPr lang="it-IT" dirty="0"/>
              <a:t> </a:t>
            </a:r>
            <a:r>
              <a:rPr lang="it-IT" dirty="0" err="1"/>
              <a:t>endoscopic</a:t>
            </a:r>
            <a:r>
              <a:rPr lang="it-IT" dirty="0"/>
              <a:t> </a:t>
            </a:r>
            <a:r>
              <a:rPr lang="it-IT" dirty="0" err="1"/>
              <a:t>appearance</a:t>
            </a:r>
            <a:r>
              <a:rPr lang="it-IT" dirty="0"/>
              <a:t> </a:t>
            </a:r>
            <a:r>
              <a:rPr lang="it-IT" dirty="0" err="1"/>
              <a:t>was</a:t>
            </a:r>
            <a:r>
              <a:rPr lang="it-IT" dirty="0"/>
              <a:t> the </a:t>
            </a:r>
            <a:r>
              <a:rPr lang="it-IT" dirty="0" err="1"/>
              <a:t>most</a:t>
            </a:r>
            <a:r>
              <a:rPr lang="it-IT" dirty="0"/>
              <a:t> common finding </a:t>
            </a:r>
            <a:r>
              <a:rPr lang="it-IT" dirty="0" err="1"/>
              <a:t>across</a:t>
            </a:r>
            <a:r>
              <a:rPr lang="it-IT" dirty="0"/>
              <a:t> </a:t>
            </a:r>
            <a:r>
              <a:rPr lang="it-IT" dirty="0" err="1"/>
              <a:t>all</a:t>
            </a:r>
            <a:r>
              <a:rPr lang="it-IT" dirty="0"/>
              <a:t> </a:t>
            </a:r>
            <a:r>
              <a:rPr lang="it-IT" dirty="0" err="1"/>
              <a:t>EGIDs</a:t>
            </a:r>
            <a:r>
              <a:rPr lang="it-IT" dirty="0"/>
              <a:t> (62% of </a:t>
            </a:r>
            <a:r>
              <a:rPr lang="it-IT" dirty="0" err="1"/>
              <a:t>subjects</a:t>
            </a:r>
            <a:r>
              <a:rPr lang="it-IT" dirty="0"/>
              <a:t>). Baseline </a:t>
            </a:r>
            <a:r>
              <a:rPr lang="it-IT" dirty="0" err="1"/>
              <a:t>tissue</a:t>
            </a:r>
            <a:r>
              <a:rPr lang="it-IT" dirty="0"/>
              <a:t> </a:t>
            </a:r>
            <a:r>
              <a:rPr lang="it-IT" dirty="0" err="1"/>
              <a:t>eosinophil</a:t>
            </a:r>
            <a:r>
              <a:rPr lang="it-IT" dirty="0"/>
              <a:t> </a:t>
            </a:r>
            <a:r>
              <a:rPr lang="it-IT" dirty="0" err="1"/>
              <a:t>counts</a:t>
            </a:r>
            <a:r>
              <a:rPr lang="it-IT" dirty="0"/>
              <a:t> </a:t>
            </a:r>
            <a:r>
              <a:rPr lang="it-IT" dirty="0" err="1"/>
              <a:t>were</a:t>
            </a:r>
            <a:r>
              <a:rPr lang="it-IT" dirty="0"/>
              <a:t> </a:t>
            </a:r>
            <a:r>
              <a:rPr lang="it-IT" dirty="0" err="1"/>
              <a:t>quantified</a:t>
            </a:r>
            <a:r>
              <a:rPr lang="it-IT" dirty="0"/>
              <a:t> in 105 (74%) EG, 36 (29%) EGE, and 80 (74%) EC </a:t>
            </a:r>
            <a:r>
              <a:rPr lang="it-IT" dirty="0" err="1"/>
              <a:t>subjects</a:t>
            </a:r>
            <a:r>
              <a:rPr lang="it-IT" dirty="0"/>
              <a:t>. The </a:t>
            </a:r>
            <a:r>
              <a:rPr lang="it-IT" dirty="0" err="1"/>
              <a:t>mean</a:t>
            </a:r>
            <a:r>
              <a:rPr lang="it-IT" dirty="0"/>
              <a:t> </a:t>
            </a:r>
            <a:r>
              <a:rPr lang="it-IT" dirty="0" err="1"/>
              <a:t>peak</a:t>
            </a:r>
            <a:r>
              <a:rPr lang="it-IT" dirty="0"/>
              <a:t> </a:t>
            </a:r>
            <a:r>
              <a:rPr lang="it-IT" dirty="0" err="1"/>
              <a:t>gastric</a:t>
            </a:r>
            <a:r>
              <a:rPr lang="it-IT" dirty="0"/>
              <a:t> </a:t>
            </a:r>
            <a:r>
              <a:rPr lang="it-IT" dirty="0" err="1"/>
              <a:t>eosinophil</a:t>
            </a:r>
            <a:r>
              <a:rPr lang="it-IT" dirty="0"/>
              <a:t> </a:t>
            </a:r>
            <a:r>
              <a:rPr lang="it-IT" dirty="0" err="1"/>
              <a:t>count</a:t>
            </a:r>
            <a:r>
              <a:rPr lang="it-IT" dirty="0"/>
              <a:t> </a:t>
            </a:r>
            <a:r>
              <a:rPr lang="it-IT" dirty="0" err="1"/>
              <a:t>across</a:t>
            </a:r>
            <a:r>
              <a:rPr lang="it-IT" dirty="0"/>
              <a:t> </a:t>
            </a:r>
            <a:r>
              <a:rPr lang="it-IT" dirty="0" err="1"/>
              <a:t>all</a:t>
            </a:r>
            <a:r>
              <a:rPr lang="it-IT" dirty="0"/>
              <a:t> </a:t>
            </a:r>
            <a:r>
              <a:rPr lang="it-IT" dirty="0" err="1"/>
              <a:t>sites</a:t>
            </a:r>
            <a:r>
              <a:rPr lang="it-IT" dirty="0"/>
              <a:t> </a:t>
            </a:r>
            <a:r>
              <a:rPr lang="it-IT" dirty="0" err="1"/>
              <a:t>was</a:t>
            </a:r>
            <a:r>
              <a:rPr lang="it-IT" dirty="0"/>
              <a:t> 87 </a:t>
            </a:r>
            <a:r>
              <a:rPr lang="it-IT" dirty="0" err="1"/>
              <a:t>eos</a:t>
            </a:r>
            <a:r>
              <a:rPr lang="it-IT" dirty="0"/>
              <a:t>/</a:t>
            </a:r>
            <a:r>
              <a:rPr lang="it-IT" dirty="0" err="1"/>
              <a:t>hpf</a:t>
            </a:r>
            <a:r>
              <a:rPr lang="it-IT" dirty="0"/>
              <a:t> for EG and 78 </a:t>
            </a:r>
            <a:r>
              <a:rPr lang="it-IT" dirty="0" err="1"/>
              <a:t>eos</a:t>
            </a:r>
            <a:r>
              <a:rPr lang="it-IT" dirty="0"/>
              <a:t>/</a:t>
            </a:r>
            <a:r>
              <a:rPr lang="it-IT" dirty="0" err="1"/>
              <a:t>hpf</a:t>
            </a:r>
            <a:r>
              <a:rPr lang="it-IT" dirty="0"/>
              <a:t> for EGE. The </a:t>
            </a:r>
            <a:r>
              <a:rPr lang="it-IT" dirty="0" err="1"/>
              <a:t>mean</a:t>
            </a:r>
            <a:r>
              <a:rPr lang="it-IT" dirty="0"/>
              <a:t> </a:t>
            </a:r>
            <a:r>
              <a:rPr lang="it-IT" dirty="0" err="1"/>
              <a:t>peak</a:t>
            </a:r>
            <a:r>
              <a:rPr lang="it-IT" dirty="0"/>
              <a:t> </a:t>
            </a:r>
            <a:r>
              <a:rPr lang="it-IT" dirty="0" err="1"/>
              <a:t>colonic</a:t>
            </a:r>
            <a:r>
              <a:rPr lang="it-IT" dirty="0"/>
              <a:t> </a:t>
            </a:r>
            <a:r>
              <a:rPr lang="it-IT" dirty="0" err="1"/>
              <a:t>eosinophil</a:t>
            </a:r>
            <a:r>
              <a:rPr lang="it-IT" dirty="0"/>
              <a:t> </a:t>
            </a:r>
            <a:r>
              <a:rPr lang="it-IT" dirty="0" err="1"/>
              <a:t>count</a:t>
            </a:r>
            <a:r>
              <a:rPr lang="it-IT" dirty="0"/>
              <a:t> for EC </a:t>
            </a:r>
            <a:r>
              <a:rPr lang="it-IT" dirty="0" err="1"/>
              <a:t>subjects</a:t>
            </a:r>
            <a:r>
              <a:rPr lang="it-IT" dirty="0"/>
              <a:t> </a:t>
            </a:r>
            <a:r>
              <a:rPr lang="it-IT" dirty="0" err="1"/>
              <a:t>was</a:t>
            </a:r>
            <a:r>
              <a:rPr lang="it-IT" dirty="0"/>
              <a:t> 76 </a:t>
            </a:r>
            <a:r>
              <a:rPr lang="it-IT" dirty="0" err="1"/>
              <a:t>eos</a:t>
            </a:r>
            <a:r>
              <a:rPr lang="it-IT" dirty="0"/>
              <a:t>/</a:t>
            </a:r>
            <a:r>
              <a:rPr lang="it-IT" dirty="0" err="1"/>
              <a:t>hpf</a:t>
            </a:r>
            <a:r>
              <a:rPr lang="it-IT" dirty="0"/>
              <a:t> (range 10-500). Of the 29% of </a:t>
            </a:r>
            <a:r>
              <a:rPr lang="it-IT" dirty="0" err="1"/>
              <a:t>subjects</a:t>
            </a:r>
            <a:r>
              <a:rPr lang="it-IT" dirty="0"/>
              <a:t> with post-treatment follow-up, </a:t>
            </a:r>
            <a:r>
              <a:rPr lang="it-IT" dirty="0" err="1"/>
              <a:t>most</a:t>
            </a:r>
            <a:r>
              <a:rPr lang="it-IT" dirty="0"/>
              <a:t> </a:t>
            </a:r>
            <a:r>
              <a:rPr lang="it-IT" dirty="0" err="1"/>
              <a:t>had</a:t>
            </a:r>
            <a:r>
              <a:rPr lang="it-IT" dirty="0"/>
              <a:t> an improvement in </a:t>
            </a:r>
            <a:r>
              <a:rPr lang="it-IT" dirty="0" err="1"/>
              <a:t>clinical</a:t>
            </a:r>
            <a:r>
              <a:rPr lang="it-IT" dirty="0"/>
              <a:t>, </a:t>
            </a:r>
            <a:r>
              <a:rPr lang="it-IT" dirty="0" err="1"/>
              <a:t>endoscopic</a:t>
            </a:r>
            <a:r>
              <a:rPr lang="it-IT" dirty="0"/>
              <a:t>, and </a:t>
            </a:r>
            <a:r>
              <a:rPr lang="it-IT" dirty="0" err="1"/>
              <a:t>histologic</a:t>
            </a:r>
            <a:r>
              <a:rPr lang="it-IT" dirty="0"/>
              <a:t> </a:t>
            </a:r>
            <a:r>
              <a:rPr lang="it-IT" dirty="0" err="1"/>
              <a:t>findings</a:t>
            </a:r>
            <a:r>
              <a:rPr lang="it-IT" dirty="0"/>
              <a:t> </a:t>
            </a:r>
            <a:r>
              <a:rPr lang="it-IT" dirty="0" err="1"/>
              <a:t>regardless</a:t>
            </a:r>
            <a:r>
              <a:rPr lang="it-IT" dirty="0"/>
              <a:t> of treatment </a:t>
            </a:r>
            <a:r>
              <a:rPr lang="it-IT" dirty="0" err="1"/>
              <a:t>utilized</a:t>
            </a:r>
            <a:r>
              <a:rPr lang="it-IT" dirty="0"/>
              <a:t>. </a:t>
            </a:r>
            <a:r>
              <a:rPr lang="it-IT" dirty="0" err="1"/>
              <a:t>Reductions</a:t>
            </a:r>
            <a:r>
              <a:rPr lang="it-IT" dirty="0"/>
              <a:t> in </a:t>
            </a:r>
            <a:r>
              <a:rPr lang="it-IT" dirty="0" err="1"/>
              <a:t>tissue</a:t>
            </a:r>
            <a:r>
              <a:rPr lang="it-IT" dirty="0"/>
              <a:t> </a:t>
            </a:r>
            <a:r>
              <a:rPr lang="it-IT" dirty="0" err="1"/>
              <a:t>eosinophilia</a:t>
            </a:r>
            <a:r>
              <a:rPr lang="it-IT" dirty="0"/>
              <a:t> </a:t>
            </a:r>
            <a:r>
              <a:rPr lang="it-IT" dirty="0" err="1"/>
              <a:t>correlated</a:t>
            </a:r>
            <a:r>
              <a:rPr lang="it-IT" dirty="0"/>
              <a:t> with </a:t>
            </a:r>
            <a:r>
              <a:rPr lang="it-IT" dirty="0" err="1"/>
              <a:t>improvements</a:t>
            </a:r>
            <a:r>
              <a:rPr lang="it-IT" dirty="0"/>
              <a:t> in </a:t>
            </a:r>
            <a:r>
              <a:rPr lang="it-IT" dirty="0" err="1"/>
              <a:t>clinical</a:t>
            </a:r>
            <a:r>
              <a:rPr lang="it-IT" dirty="0"/>
              <a:t> </a:t>
            </a:r>
            <a:r>
              <a:rPr lang="it-IT" dirty="0" err="1"/>
              <a:t>symptoms</a:t>
            </a:r>
            <a:r>
              <a:rPr lang="it-IT" dirty="0"/>
              <a:t> </a:t>
            </a:r>
            <a:r>
              <a:rPr lang="it-IT" dirty="0" err="1"/>
              <a:t>as</a:t>
            </a:r>
            <a:r>
              <a:rPr lang="it-IT" dirty="0"/>
              <a:t> </a:t>
            </a:r>
            <a:r>
              <a:rPr lang="it-IT" dirty="0" err="1"/>
              <a:t>well</a:t>
            </a:r>
            <a:r>
              <a:rPr lang="it-IT" dirty="0"/>
              <a:t> </a:t>
            </a:r>
            <a:r>
              <a:rPr lang="it-IT" dirty="0" err="1"/>
              <a:t>as</a:t>
            </a:r>
            <a:r>
              <a:rPr lang="it-IT" dirty="0"/>
              <a:t> </a:t>
            </a:r>
            <a:r>
              <a:rPr lang="it-IT" dirty="0" err="1"/>
              <a:t>endoscopic</a:t>
            </a:r>
            <a:r>
              <a:rPr lang="it-IT" dirty="0"/>
              <a:t> and </a:t>
            </a:r>
            <a:r>
              <a:rPr lang="it-IT" dirty="0" err="1"/>
              <a:t>histologic</a:t>
            </a:r>
            <a:r>
              <a:rPr lang="it-IT" dirty="0"/>
              <a:t> </a:t>
            </a:r>
            <a:r>
              <a:rPr lang="it-IT" dirty="0" err="1"/>
              <a:t>findings</a:t>
            </a:r>
            <a:r>
              <a:rPr lang="it-IT" dirty="0"/>
              <a:t>. </a:t>
            </a:r>
          </a:p>
          <a:p>
            <a:r>
              <a:rPr lang="it-IT" b="1" dirty="0" err="1"/>
              <a:t>Conclusions</a:t>
            </a:r>
            <a:r>
              <a:rPr lang="it-IT" b="1" dirty="0"/>
              <a:t>: </a:t>
            </a:r>
            <a:r>
              <a:rPr lang="it-IT" dirty="0"/>
              <a:t>In </a:t>
            </a:r>
            <a:r>
              <a:rPr lang="it-IT" dirty="0" err="1"/>
              <a:t>this</a:t>
            </a:r>
            <a:r>
              <a:rPr lang="it-IT" dirty="0"/>
              <a:t> large </a:t>
            </a:r>
            <a:r>
              <a:rPr lang="it-IT" dirty="0" err="1"/>
              <a:t>cohort</a:t>
            </a:r>
            <a:r>
              <a:rPr lang="it-IT" dirty="0"/>
              <a:t>, </a:t>
            </a:r>
            <a:r>
              <a:rPr lang="it-IT" dirty="0" err="1"/>
              <a:t>normal</a:t>
            </a:r>
            <a:r>
              <a:rPr lang="it-IT" dirty="0"/>
              <a:t> </a:t>
            </a:r>
            <a:r>
              <a:rPr lang="it-IT" dirty="0" err="1"/>
              <a:t>appearance</a:t>
            </a:r>
            <a:r>
              <a:rPr lang="it-IT" dirty="0"/>
              <a:t> </a:t>
            </a:r>
            <a:r>
              <a:rPr lang="it-IT" dirty="0" err="1"/>
              <a:t>was</a:t>
            </a:r>
            <a:r>
              <a:rPr lang="it-IT" dirty="0"/>
              <a:t> the </a:t>
            </a:r>
            <a:r>
              <a:rPr lang="it-IT" dirty="0" err="1"/>
              <a:t>most</a:t>
            </a:r>
            <a:r>
              <a:rPr lang="it-IT" dirty="0"/>
              <a:t> common </a:t>
            </a:r>
            <a:r>
              <a:rPr lang="it-IT" dirty="0" err="1"/>
              <a:t>endoscopic</a:t>
            </a:r>
            <a:r>
              <a:rPr lang="it-IT" dirty="0"/>
              <a:t> finding, </a:t>
            </a:r>
            <a:r>
              <a:rPr lang="it-IT" dirty="0" err="1"/>
              <a:t>emphasizing</a:t>
            </a:r>
            <a:r>
              <a:rPr lang="it-IT" dirty="0"/>
              <a:t> the </a:t>
            </a:r>
            <a:r>
              <a:rPr lang="it-IT" dirty="0" err="1"/>
              <a:t>importance</a:t>
            </a:r>
            <a:r>
              <a:rPr lang="it-IT" dirty="0"/>
              <a:t> of </a:t>
            </a:r>
            <a:r>
              <a:rPr lang="it-IT" dirty="0" err="1"/>
              <a:t>biopsy</a:t>
            </a:r>
            <a:r>
              <a:rPr lang="it-IT" dirty="0"/>
              <a:t>, </a:t>
            </a:r>
            <a:r>
              <a:rPr lang="it-IT" dirty="0" err="1"/>
              <a:t>regardless</a:t>
            </a:r>
            <a:r>
              <a:rPr lang="it-IT" dirty="0"/>
              <a:t> of </a:t>
            </a:r>
            <a:r>
              <a:rPr lang="it-IT" dirty="0" err="1"/>
              <a:t>endoscopic</a:t>
            </a:r>
            <a:r>
              <a:rPr lang="it-IT" dirty="0"/>
              <a:t> </a:t>
            </a:r>
            <a:r>
              <a:rPr lang="it-IT" dirty="0" err="1"/>
              <a:t>appearance</a:t>
            </a:r>
            <a:r>
              <a:rPr lang="it-IT" dirty="0"/>
              <a:t>. </a:t>
            </a:r>
            <a:r>
              <a:rPr lang="it-IT" dirty="0" err="1"/>
              <a:t>Decreased</a:t>
            </a:r>
            <a:r>
              <a:rPr lang="it-IT" dirty="0"/>
              <a:t> </a:t>
            </a:r>
            <a:r>
              <a:rPr lang="it-IT" dirty="0" err="1"/>
              <a:t>tissue</a:t>
            </a:r>
            <a:r>
              <a:rPr lang="it-IT" dirty="0"/>
              <a:t> </a:t>
            </a:r>
            <a:r>
              <a:rPr lang="it-IT" dirty="0" err="1"/>
              <a:t>eosinophilia</a:t>
            </a:r>
            <a:r>
              <a:rPr lang="it-IT" dirty="0"/>
              <a:t> </a:t>
            </a:r>
            <a:r>
              <a:rPr lang="it-IT" dirty="0" err="1"/>
              <a:t>was</a:t>
            </a:r>
            <a:r>
              <a:rPr lang="it-IT" dirty="0"/>
              <a:t> </a:t>
            </a:r>
            <a:r>
              <a:rPr lang="it-IT" dirty="0" err="1"/>
              <a:t>associated</a:t>
            </a:r>
            <a:r>
              <a:rPr lang="it-IT" dirty="0"/>
              <a:t> with improvement in </a:t>
            </a:r>
            <a:r>
              <a:rPr lang="it-IT" dirty="0" err="1"/>
              <a:t>symptoms</a:t>
            </a:r>
            <a:r>
              <a:rPr lang="it-IT" dirty="0"/>
              <a:t>, </a:t>
            </a:r>
            <a:r>
              <a:rPr lang="it-IT" dirty="0" err="1"/>
              <a:t>endoscopic</a:t>
            </a:r>
            <a:r>
              <a:rPr lang="it-IT" dirty="0"/>
              <a:t>, and </a:t>
            </a:r>
            <a:r>
              <a:rPr lang="it-IT" dirty="0" err="1"/>
              <a:t>histologic</a:t>
            </a:r>
            <a:r>
              <a:rPr lang="it-IT" dirty="0"/>
              <a:t> </a:t>
            </a:r>
            <a:r>
              <a:rPr lang="it-IT" dirty="0" err="1"/>
              <a:t>findings</a:t>
            </a:r>
            <a:r>
              <a:rPr lang="it-IT" dirty="0"/>
              <a:t>, </a:t>
            </a:r>
            <a:r>
              <a:rPr lang="it-IT" dirty="0" err="1"/>
              <a:t>showing</a:t>
            </a:r>
            <a:r>
              <a:rPr lang="it-IT" dirty="0"/>
              <a:t> </a:t>
            </a:r>
            <a:r>
              <a:rPr lang="it-IT" dirty="0" err="1"/>
              <a:t>that</a:t>
            </a:r>
            <a:r>
              <a:rPr lang="it-IT" dirty="0"/>
              <a:t> disease activity </a:t>
            </a:r>
            <a:r>
              <a:rPr lang="it-IT" dirty="0" err="1"/>
              <a:t>is</a:t>
            </a:r>
            <a:r>
              <a:rPr lang="it-IT" dirty="0"/>
              <a:t> </a:t>
            </a:r>
            <a:r>
              <a:rPr lang="it-IT" dirty="0" err="1"/>
              <a:t>reversible</a:t>
            </a:r>
            <a:r>
              <a:rPr lang="it-IT" dirty="0"/>
              <a:t>. </a:t>
            </a:r>
          </a:p>
          <a:p>
            <a:r>
              <a:rPr lang="it-IT" b="1" dirty="0"/>
              <a:t>Keywords: </a:t>
            </a:r>
            <a:r>
              <a:rPr lang="it-IT" dirty="0" err="1"/>
              <a:t>Eosinophilic</a:t>
            </a:r>
            <a:r>
              <a:rPr lang="it-IT" dirty="0"/>
              <a:t> </a:t>
            </a:r>
            <a:r>
              <a:rPr lang="it-IT" dirty="0" err="1"/>
              <a:t>colitis</a:t>
            </a:r>
            <a:r>
              <a:rPr lang="it-IT" dirty="0"/>
              <a:t>; </a:t>
            </a:r>
            <a:r>
              <a:rPr lang="it-IT" dirty="0" err="1"/>
              <a:t>Eosinophilic</a:t>
            </a:r>
            <a:r>
              <a:rPr lang="it-IT" dirty="0"/>
              <a:t> </a:t>
            </a:r>
            <a:r>
              <a:rPr lang="it-IT" dirty="0" err="1"/>
              <a:t>esophagitis</a:t>
            </a:r>
            <a:r>
              <a:rPr lang="it-IT" dirty="0"/>
              <a:t>; </a:t>
            </a:r>
            <a:r>
              <a:rPr lang="it-IT" dirty="0" err="1"/>
              <a:t>Eosinophilic</a:t>
            </a:r>
            <a:r>
              <a:rPr lang="it-IT" dirty="0"/>
              <a:t> </a:t>
            </a:r>
            <a:r>
              <a:rPr lang="it-IT" dirty="0" err="1"/>
              <a:t>gastritis</a:t>
            </a:r>
            <a:r>
              <a:rPr lang="it-IT" dirty="0"/>
              <a:t>; </a:t>
            </a:r>
            <a:r>
              <a:rPr lang="it-IT" dirty="0" err="1"/>
              <a:t>Eosinophilic</a:t>
            </a:r>
            <a:r>
              <a:rPr lang="it-IT" dirty="0"/>
              <a:t> </a:t>
            </a:r>
            <a:r>
              <a:rPr lang="it-IT" dirty="0" err="1"/>
              <a:t>gastroenteritis</a:t>
            </a:r>
            <a:r>
              <a:rPr lang="it-IT" dirty="0"/>
              <a:t>.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90161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Am</a:t>
            </a:r>
            <a:r>
              <a:rPr lang="it-IT" dirty="0"/>
              <a:t> J </a:t>
            </a:r>
            <a:r>
              <a:rPr lang="it-IT" dirty="0" err="1"/>
              <a:t>Gastroenterol</a:t>
            </a:r>
            <a:r>
              <a:rPr lang="it-IT" dirty="0"/>
              <a:t> . 2022 Mar 1;117(3):413-423. </a:t>
            </a:r>
          </a:p>
          <a:p>
            <a:r>
              <a:rPr lang="it-IT" dirty="0" err="1"/>
              <a:t>doi</a:t>
            </a:r>
            <a:r>
              <a:rPr lang="it-IT" dirty="0"/>
              <a:t>: 10.14309/ajg.0000000000001625. </a:t>
            </a:r>
          </a:p>
          <a:p>
            <a:r>
              <a:rPr lang="it-IT" b="1" dirty="0" err="1"/>
              <a:t>Prospective</a:t>
            </a:r>
            <a:r>
              <a:rPr lang="it-IT" b="1" dirty="0"/>
              <a:t> </a:t>
            </a:r>
            <a:r>
              <a:rPr lang="it-IT" b="1" dirty="0" err="1"/>
              <a:t>Endoscopic</a:t>
            </a:r>
            <a:r>
              <a:rPr lang="it-IT" b="1" dirty="0"/>
              <a:t> Activity </a:t>
            </a:r>
            <a:r>
              <a:rPr lang="it-IT" b="1" dirty="0" err="1"/>
              <a:t>Assessment</a:t>
            </a:r>
            <a:r>
              <a:rPr lang="it-IT" b="1" dirty="0"/>
              <a:t> for </a:t>
            </a:r>
            <a:r>
              <a:rPr lang="it-IT" b="1" dirty="0" err="1"/>
              <a:t>Eosinophilic</a:t>
            </a:r>
            <a:r>
              <a:rPr lang="it-IT" b="1" dirty="0"/>
              <a:t> </a:t>
            </a:r>
            <a:r>
              <a:rPr lang="it-IT" b="1" dirty="0" err="1"/>
              <a:t>Gastritis</a:t>
            </a:r>
            <a:r>
              <a:rPr lang="it-IT" b="1" dirty="0"/>
              <a:t> in a </a:t>
            </a:r>
            <a:r>
              <a:rPr lang="it-IT" b="1" dirty="0" err="1"/>
              <a:t>Multisite</a:t>
            </a:r>
            <a:r>
              <a:rPr lang="it-IT" b="1" dirty="0"/>
              <a:t> </a:t>
            </a:r>
            <a:r>
              <a:rPr lang="it-IT" b="1" dirty="0" err="1"/>
              <a:t>Cohort</a:t>
            </a:r>
            <a:r>
              <a:rPr lang="it-IT" b="1" dirty="0"/>
              <a:t> </a:t>
            </a:r>
          </a:p>
          <a:p>
            <a:r>
              <a:rPr lang="it-IT" dirty="0" err="1">
                <a:hlinkClick r:id="rId3"/>
              </a:rPr>
              <a:t>Ikuo</a:t>
            </a:r>
            <a:r>
              <a:rPr lang="it-IT" dirty="0">
                <a:hlinkClick r:id="rId3"/>
              </a:rPr>
              <a:t> </a:t>
            </a:r>
            <a:r>
              <a:rPr lang="it-IT" dirty="0" err="1">
                <a:hlinkClick r:id="rId3"/>
              </a:rPr>
              <a:t>Hirano</a:t>
            </a:r>
            <a:r>
              <a:rPr lang="it-IT" baseline="30000" dirty="0"/>
              <a:t> </a:t>
            </a:r>
            <a:r>
              <a:rPr lang="it-IT" baseline="30000" dirty="0">
                <a:hlinkClick r:id="rId4" tooltip="Division of Gastroenterology &amp; Hepatology, Northwestern University Feinberg School of Medicine, Chicago, Illinois, USA."/>
              </a:rPr>
              <a:t> 1 </a:t>
            </a:r>
            <a:r>
              <a:rPr lang="it-IT" dirty="0"/>
              <a:t>, </a:t>
            </a:r>
            <a:r>
              <a:rPr lang="it-IT" dirty="0">
                <a:hlinkClick r:id="rId5"/>
              </a:rPr>
              <a:t>Margaret H Collins</a:t>
            </a:r>
            <a:r>
              <a:rPr lang="it-IT" baseline="30000" dirty="0"/>
              <a:t> </a:t>
            </a:r>
            <a:r>
              <a:rPr lang="it-IT" baseline="30000" dirty="0">
                <a:hlinkClick r:id="rId6" tooltip="Department of Pathology, Cincinnati Children's Hospital Medical Center, Cincinnati, Ohio, USA."/>
              </a:rPr>
              <a:t> 2 </a:t>
            </a:r>
            <a:r>
              <a:rPr lang="it-IT" dirty="0"/>
              <a:t>, </a:t>
            </a:r>
            <a:r>
              <a:rPr lang="it-IT" dirty="0">
                <a:hlinkClick r:id="rId7"/>
              </a:rPr>
              <a:t>Eileen King</a:t>
            </a:r>
            <a:r>
              <a:rPr lang="it-IT" baseline="30000" dirty="0"/>
              <a:t> </a:t>
            </a:r>
            <a:r>
              <a:rPr lang="it-IT" baseline="30000" dirty="0">
                <a:hlinkClick r:id="rId8" tooltip="Division of Biostatistics and Epidemiology, Cincinnati Children's Hospital Medical Center, University of Cincinnati College of Medicine, Cincinnati, Ohio, USA."/>
              </a:rPr>
              <a:t> 3 </a:t>
            </a:r>
            <a:r>
              <a:rPr lang="it-IT" dirty="0"/>
              <a:t>, </a:t>
            </a:r>
            <a:r>
              <a:rPr lang="it-IT" dirty="0" err="1">
                <a:hlinkClick r:id="rId9"/>
              </a:rPr>
              <a:t>Qin</a:t>
            </a:r>
            <a:r>
              <a:rPr lang="it-IT" dirty="0">
                <a:hlinkClick r:id="rId9"/>
              </a:rPr>
              <a:t> </a:t>
            </a:r>
            <a:r>
              <a:rPr lang="it-IT" dirty="0" err="1">
                <a:hlinkClick r:id="rId9"/>
              </a:rPr>
              <a:t>Sun</a:t>
            </a:r>
            <a:r>
              <a:rPr lang="it-IT" baseline="30000" dirty="0"/>
              <a:t> </a:t>
            </a:r>
            <a:r>
              <a:rPr lang="it-IT" baseline="30000" dirty="0">
                <a:hlinkClick r:id="rId8" tooltip="Division of Biostatistics and Epidemiology, Cincinnati Children's Hospital Medical Center, University of Cincinnati College of Medicine, Cincinnati, Ohio, USA."/>
              </a:rPr>
              <a:t> 3 </a:t>
            </a:r>
            <a:r>
              <a:rPr lang="it-IT" dirty="0"/>
              <a:t>, </a:t>
            </a:r>
            <a:r>
              <a:rPr lang="it-IT" dirty="0">
                <a:hlinkClick r:id="rId10"/>
              </a:rPr>
              <a:t>Mirna </a:t>
            </a:r>
            <a:r>
              <a:rPr lang="it-IT" dirty="0" err="1">
                <a:hlinkClick r:id="rId10"/>
              </a:rPr>
              <a:t>Chehade</a:t>
            </a:r>
            <a:r>
              <a:rPr lang="it-IT" baseline="30000" dirty="0"/>
              <a:t> </a:t>
            </a:r>
            <a:r>
              <a:rPr lang="it-IT" baseline="30000" dirty="0">
                <a:hlinkClick r:id="rId11" tooltip="Mount Sinai Center for Eosinophilic Disorders, Icahn School of Medicine at Mount Sinai, New York, New York, USA."/>
              </a:rPr>
              <a:t> 4 </a:t>
            </a:r>
            <a:r>
              <a:rPr lang="it-IT" dirty="0"/>
              <a:t>, </a:t>
            </a:r>
            <a:r>
              <a:rPr lang="it-IT" dirty="0">
                <a:hlinkClick r:id="rId12"/>
              </a:rPr>
              <a:t>J Pablo </a:t>
            </a:r>
            <a:r>
              <a:rPr lang="it-IT" dirty="0" err="1">
                <a:hlinkClick r:id="rId12"/>
              </a:rPr>
              <a:t>Abonia</a:t>
            </a:r>
            <a:r>
              <a:rPr lang="it-IT" baseline="30000" dirty="0"/>
              <a:t> </a:t>
            </a:r>
            <a:r>
              <a:rPr lang="it-IT" baseline="30000" dirty="0">
                <a:hlinkClick r:id="rId8" tooltip="Division of Biostatistics and Epidemiology, Cincinnati Children's Hospital Medical Center, University of Cincinnati College of Medicine, Cincinnati, Ohio, USA."/>
              </a:rPr>
              <a:t> 3 </a:t>
            </a:r>
            <a:r>
              <a:rPr lang="it-IT" baseline="30000" dirty="0"/>
              <a:t> </a:t>
            </a:r>
            <a:r>
              <a:rPr lang="it-IT" baseline="30000" dirty="0">
                <a:hlinkClick r:id="rId13" tooltip="Division of Allergy and Immunology, University of Cincinnati College of Medicine and Cincinnati Children's Hospital Medical Center, Cincinnati, Ohio, USA."/>
              </a:rPr>
              <a:t> 5 </a:t>
            </a:r>
            <a:r>
              <a:rPr lang="it-IT" dirty="0"/>
              <a:t>, </a:t>
            </a:r>
            <a:r>
              <a:rPr lang="it-IT" dirty="0">
                <a:hlinkClick r:id="rId14"/>
              </a:rPr>
              <a:t>Peter A </a:t>
            </a:r>
            <a:r>
              <a:rPr lang="it-IT" dirty="0" err="1">
                <a:hlinkClick r:id="rId14"/>
              </a:rPr>
              <a:t>Bonis</a:t>
            </a:r>
            <a:r>
              <a:rPr lang="it-IT" baseline="30000" dirty="0"/>
              <a:t> </a:t>
            </a:r>
            <a:r>
              <a:rPr lang="it-IT" baseline="30000" dirty="0">
                <a:hlinkClick r:id="rId15" tooltip="Division of Gastroenterology, Tufts Medical Center, Boston, Massachusetts, USA."/>
              </a:rPr>
              <a:t> 6 </a:t>
            </a:r>
            <a:r>
              <a:rPr lang="it-IT" dirty="0"/>
              <a:t>, </a:t>
            </a:r>
            <a:r>
              <a:rPr lang="it-IT" dirty="0">
                <a:hlinkClick r:id="rId16"/>
              </a:rPr>
              <a:t>Kelly E Capocelli</a:t>
            </a:r>
            <a:r>
              <a:rPr lang="it-IT" baseline="30000" dirty="0"/>
              <a:t> </a:t>
            </a:r>
            <a:r>
              <a:rPr lang="it-IT" baseline="30000" dirty="0">
                <a:hlinkClick r:id="rId17" tooltip="Digestive Health Institute, Children's Hospital of Colorado, Gastrointestinal Eosinophilic Diseases Program, Section of Pediatric Gastroenterology, Hepatology and Nutrition, University of Colorado School of Medicine, Aurora, CO, USA."/>
              </a:rPr>
              <a:t> 7 </a:t>
            </a:r>
            <a:r>
              <a:rPr lang="it-IT" dirty="0"/>
              <a:t>, </a:t>
            </a:r>
            <a:r>
              <a:rPr lang="it-IT" dirty="0" err="1">
                <a:hlinkClick r:id="rId18"/>
              </a:rPr>
              <a:t>Evan</a:t>
            </a:r>
            <a:r>
              <a:rPr lang="it-IT" dirty="0">
                <a:hlinkClick r:id="rId18"/>
              </a:rPr>
              <a:t> S </a:t>
            </a:r>
            <a:r>
              <a:rPr lang="it-IT" dirty="0" err="1">
                <a:hlinkClick r:id="rId18"/>
              </a:rPr>
              <a:t>Dellon</a:t>
            </a:r>
            <a:r>
              <a:rPr lang="it-IT" baseline="30000" dirty="0"/>
              <a:t> </a:t>
            </a:r>
            <a:r>
              <a:rPr lang="it-IT" baseline="30000" dirty="0">
                <a:hlinkClick r:id="rId19" tooltip="University of North Carolina at Chapel Hill School of Medicine, Chapel Hill, North Carolina, USA."/>
              </a:rPr>
              <a:t> 8 </a:t>
            </a:r>
            <a:r>
              <a:rPr lang="it-IT" dirty="0"/>
              <a:t>, </a:t>
            </a:r>
            <a:r>
              <a:rPr lang="it-IT" dirty="0">
                <a:hlinkClick r:id="rId20"/>
              </a:rPr>
              <a:t>Gary W Falk</a:t>
            </a:r>
            <a:r>
              <a:rPr lang="it-IT" baseline="30000" dirty="0"/>
              <a:t> </a:t>
            </a:r>
            <a:r>
              <a:rPr lang="it-IT" baseline="30000" dirty="0">
                <a:hlinkClick r:id="rId21" tooltip="Division of Gastroenterology, Perelman School of Medicine at the University of Pennsylvania, Philadelphia, Pennsylvania, USA."/>
              </a:rPr>
              <a:t> 9 </a:t>
            </a:r>
            <a:r>
              <a:rPr lang="it-IT" dirty="0"/>
              <a:t>, </a:t>
            </a:r>
            <a:r>
              <a:rPr lang="it-IT" dirty="0" err="1">
                <a:hlinkClick r:id="rId22"/>
              </a:rPr>
              <a:t>Nirmala</a:t>
            </a:r>
            <a:r>
              <a:rPr lang="it-IT" dirty="0">
                <a:hlinkClick r:id="rId22"/>
              </a:rPr>
              <a:t> </a:t>
            </a:r>
            <a:r>
              <a:rPr lang="it-IT" dirty="0" err="1">
                <a:hlinkClick r:id="rId22"/>
              </a:rPr>
              <a:t>Gonsalves</a:t>
            </a:r>
            <a:r>
              <a:rPr lang="it-IT" baseline="30000" dirty="0"/>
              <a:t> </a:t>
            </a:r>
            <a:r>
              <a:rPr lang="it-IT" baseline="30000" dirty="0">
                <a:hlinkClick r:id="rId4" tooltip="Division of Gastroenterology &amp; Hepatology, Northwestern University Feinberg School of Medicine, Chicago, Illinois, USA."/>
              </a:rPr>
              <a:t> 1 </a:t>
            </a:r>
            <a:r>
              <a:rPr lang="it-IT" dirty="0"/>
              <a:t>, </a:t>
            </a:r>
            <a:r>
              <a:rPr lang="it-IT" dirty="0" err="1">
                <a:hlinkClick r:id="rId23"/>
              </a:rPr>
              <a:t>Sandeep</a:t>
            </a:r>
            <a:r>
              <a:rPr lang="it-IT" dirty="0">
                <a:hlinkClick r:id="rId23"/>
              </a:rPr>
              <a:t> K </a:t>
            </a:r>
            <a:r>
              <a:rPr lang="it-IT" dirty="0" err="1">
                <a:hlinkClick r:id="rId23"/>
              </a:rPr>
              <a:t>Gupta</a:t>
            </a:r>
            <a:r>
              <a:rPr lang="it-IT" baseline="30000" dirty="0"/>
              <a:t> </a:t>
            </a:r>
            <a:r>
              <a:rPr lang="it-IT" baseline="30000" dirty="0">
                <a:hlinkClick r:id="rId24" tooltip="Division of Pediatric Gastroenterology, Hepatology and Nutrition, Riley Hospital for Children/Indiana University School of Medicine, and Community Health Network, Indianapolis, IN, USA."/>
              </a:rPr>
              <a:t> 10 </a:t>
            </a:r>
            <a:r>
              <a:rPr lang="it-IT" dirty="0"/>
              <a:t>, </a:t>
            </a:r>
            <a:r>
              <a:rPr lang="it-IT" dirty="0">
                <a:hlinkClick r:id="rId25"/>
              </a:rPr>
              <a:t>John </a:t>
            </a:r>
            <a:r>
              <a:rPr lang="it-IT" dirty="0" err="1">
                <a:hlinkClick r:id="rId25"/>
              </a:rPr>
              <a:t>Leung</a:t>
            </a:r>
            <a:r>
              <a:rPr lang="it-IT" baseline="30000" dirty="0"/>
              <a:t> </a:t>
            </a:r>
            <a:r>
              <a:rPr lang="it-IT" baseline="30000" dirty="0">
                <a:hlinkClick r:id="rId15" tooltip="Division of Gastroenterology, Tufts Medical Center, Boston, Massachusetts, USA."/>
              </a:rPr>
              <a:t> 6 </a:t>
            </a:r>
            <a:r>
              <a:rPr lang="it-IT" dirty="0"/>
              <a:t>, </a:t>
            </a:r>
            <a:r>
              <a:rPr lang="it-IT" dirty="0">
                <a:hlinkClick r:id="rId26"/>
              </a:rPr>
              <a:t>David </a:t>
            </a:r>
            <a:r>
              <a:rPr lang="it-IT" dirty="0" err="1">
                <a:hlinkClick r:id="rId26"/>
              </a:rPr>
              <a:t>Katzka</a:t>
            </a:r>
            <a:r>
              <a:rPr lang="it-IT" baseline="30000" dirty="0"/>
              <a:t> </a:t>
            </a:r>
            <a:r>
              <a:rPr lang="it-IT" baseline="30000" dirty="0">
                <a:hlinkClick r:id="rId27" tooltip="Division of Gastroenterology, Mayo Clinic, Rochester, Minnesota, USA."/>
              </a:rPr>
              <a:t> 11 </a:t>
            </a:r>
            <a:r>
              <a:rPr lang="it-IT" dirty="0"/>
              <a:t>, </a:t>
            </a:r>
            <a:r>
              <a:rPr lang="it-IT" dirty="0">
                <a:hlinkClick r:id="rId28"/>
              </a:rPr>
              <a:t>Paul </a:t>
            </a:r>
            <a:r>
              <a:rPr lang="it-IT" dirty="0" err="1">
                <a:hlinkClick r:id="rId28"/>
              </a:rPr>
              <a:t>Menard-Katcher</a:t>
            </a:r>
            <a:r>
              <a:rPr lang="it-IT" baseline="30000" dirty="0"/>
              <a:t> </a:t>
            </a:r>
            <a:r>
              <a:rPr lang="it-IT" baseline="30000" dirty="0">
                <a:hlinkClick r:id="rId29" tooltip="Division of Gastroenterology, University of Colorado, Denver, Colorado, USA."/>
              </a:rPr>
              <a:t> 12 </a:t>
            </a:r>
            <a:r>
              <a:rPr lang="it-IT" dirty="0"/>
              <a:t>, </a:t>
            </a:r>
            <a:r>
              <a:rPr lang="it-IT" dirty="0" err="1">
                <a:hlinkClick r:id="rId30"/>
              </a:rPr>
              <a:t>Paneez</a:t>
            </a:r>
            <a:r>
              <a:rPr lang="it-IT" dirty="0">
                <a:hlinkClick r:id="rId30"/>
              </a:rPr>
              <a:t> </a:t>
            </a:r>
            <a:r>
              <a:rPr lang="it-IT" dirty="0" err="1">
                <a:hlinkClick r:id="rId30"/>
              </a:rPr>
              <a:t>Khoury</a:t>
            </a:r>
            <a:r>
              <a:rPr lang="it-IT" baseline="30000" dirty="0"/>
              <a:t> </a:t>
            </a:r>
            <a:r>
              <a:rPr lang="it-IT" baseline="30000" dirty="0">
                <a:hlinkClick r:id="rId31" tooltip="Laboratory of Parasitic Diseases, National Institutes of Health, Bethesda, Maryland, USA."/>
              </a:rPr>
              <a:t> 13 </a:t>
            </a:r>
            <a:r>
              <a:rPr lang="it-IT" dirty="0"/>
              <a:t>, </a:t>
            </a:r>
            <a:r>
              <a:rPr lang="it-IT" dirty="0" err="1">
                <a:hlinkClick r:id="rId32"/>
              </a:rPr>
              <a:t>Amy</a:t>
            </a:r>
            <a:r>
              <a:rPr lang="it-IT" dirty="0">
                <a:hlinkClick r:id="rId32"/>
              </a:rPr>
              <a:t> </a:t>
            </a:r>
            <a:r>
              <a:rPr lang="it-IT" dirty="0" err="1">
                <a:hlinkClick r:id="rId32"/>
              </a:rPr>
              <a:t>Klion</a:t>
            </a:r>
            <a:r>
              <a:rPr lang="it-IT" baseline="30000" dirty="0"/>
              <a:t> </a:t>
            </a:r>
            <a:r>
              <a:rPr lang="it-IT" baseline="30000" dirty="0">
                <a:hlinkClick r:id="rId33" tooltip="Division of Pediatric Gastroenterology, Hepatology and Nutrition, Department of Pediatrics, University of Cincinnati College of Medicine, Cincinnati Children's Hospital Medical Center, Cincinnati, Ohio, USA."/>
              </a:rPr>
              <a:t> 14 </a:t>
            </a:r>
            <a:r>
              <a:rPr lang="it-IT" dirty="0"/>
              <a:t>, </a:t>
            </a:r>
            <a:r>
              <a:rPr lang="it-IT" dirty="0">
                <a:hlinkClick r:id="rId34"/>
              </a:rPr>
              <a:t>Vincent A </a:t>
            </a:r>
            <a:r>
              <a:rPr lang="it-IT" dirty="0" err="1">
                <a:hlinkClick r:id="rId34"/>
              </a:rPr>
              <a:t>Mukkada</a:t>
            </a:r>
            <a:r>
              <a:rPr lang="it-IT" baseline="30000" dirty="0"/>
              <a:t> </a:t>
            </a:r>
            <a:r>
              <a:rPr lang="it-IT" baseline="30000" dirty="0">
                <a:hlinkClick r:id="rId35" tooltip="Department of Gastroenterology, University of Utah Health Sciences Center, Salt Lake City, Utah, USA."/>
              </a:rPr>
              <a:t> 15 </a:t>
            </a:r>
            <a:r>
              <a:rPr lang="it-IT" dirty="0"/>
              <a:t>, </a:t>
            </a:r>
            <a:r>
              <a:rPr lang="it-IT" dirty="0" err="1">
                <a:hlinkClick r:id="rId36"/>
              </a:rPr>
              <a:t>Kathryn</a:t>
            </a:r>
            <a:r>
              <a:rPr lang="it-IT" dirty="0">
                <a:hlinkClick r:id="rId36"/>
              </a:rPr>
              <a:t> Peterson</a:t>
            </a:r>
            <a:r>
              <a:rPr lang="it-IT" baseline="30000" dirty="0"/>
              <a:t> </a:t>
            </a:r>
            <a:r>
              <a:rPr lang="it-IT" baseline="30000" dirty="0">
                <a:hlinkClick r:id="rId35" tooltip="Department of Gastroenterology, University of Utah Health Sciences Center, Salt Lake City, Utah, USA."/>
              </a:rPr>
              <a:t> 15 </a:t>
            </a:r>
            <a:r>
              <a:rPr lang="it-IT" dirty="0"/>
              <a:t>, </a:t>
            </a:r>
            <a:r>
              <a:rPr lang="it-IT" dirty="0" err="1">
                <a:hlinkClick r:id="rId37"/>
              </a:rPr>
              <a:t>Tetsuo</a:t>
            </a:r>
            <a:r>
              <a:rPr lang="it-IT" dirty="0">
                <a:hlinkClick r:id="rId37"/>
              </a:rPr>
              <a:t> </a:t>
            </a:r>
            <a:r>
              <a:rPr lang="it-IT" dirty="0" err="1">
                <a:hlinkClick r:id="rId37"/>
              </a:rPr>
              <a:t>Shoda</a:t>
            </a:r>
            <a:r>
              <a:rPr lang="it-IT" baseline="30000" dirty="0"/>
              <a:t> </a:t>
            </a:r>
            <a:r>
              <a:rPr lang="it-IT" baseline="30000" dirty="0">
                <a:hlinkClick r:id="rId13" tooltip="Division of Allergy and Immunology, University of Cincinnati College of Medicine and Cincinnati Children's Hospital Medical Center, Cincinnati, Ohio, USA."/>
              </a:rPr>
              <a:t> 5 </a:t>
            </a:r>
            <a:r>
              <a:rPr lang="it-IT" dirty="0"/>
              <a:t>, </a:t>
            </a:r>
            <a:r>
              <a:rPr lang="it-IT" dirty="0">
                <a:hlinkClick r:id="rId38"/>
              </a:rPr>
              <a:t>Amanda K </a:t>
            </a:r>
            <a:r>
              <a:rPr lang="it-IT" dirty="0" err="1">
                <a:hlinkClick r:id="rId38"/>
              </a:rPr>
              <a:t>Rudman-Spergel</a:t>
            </a:r>
            <a:r>
              <a:rPr lang="it-IT" baseline="30000" dirty="0"/>
              <a:t> </a:t>
            </a:r>
            <a:r>
              <a:rPr lang="it-IT" baseline="30000" dirty="0">
                <a:hlinkClick r:id="rId39" tooltip="Division of Allergy, Immunology, and Transplantation, National Institute of Allergy and Infectious Diseases, NIH, Bethesda, MD, USA."/>
              </a:rPr>
              <a:t> 16 </a:t>
            </a:r>
            <a:r>
              <a:rPr lang="it-IT" dirty="0"/>
              <a:t>, </a:t>
            </a:r>
            <a:r>
              <a:rPr lang="it-IT" dirty="0">
                <a:hlinkClick r:id="rId40"/>
              </a:rPr>
              <a:t>Jonathan A </a:t>
            </a:r>
            <a:r>
              <a:rPr lang="it-IT" dirty="0" err="1">
                <a:hlinkClick r:id="rId40"/>
              </a:rPr>
              <a:t>Spergel</a:t>
            </a:r>
            <a:r>
              <a:rPr lang="it-IT" baseline="30000" dirty="0"/>
              <a:t> </a:t>
            </a:r>
            <a:r>
              <a:rPr lang="it-IT" baseline="30000" dirty="0">
                <a:hlinkClick r:id="rId41" tooltip="Division of Allergy and Immunology, The Children's Hospital of Philadelphia, Department of Pediatrics, Perelman School of Medicine of University of Pennsylvania, Philadelphia, PA, USA."/>
              </a:rPr>
              <a:t> 17 </a:t>
            </a:r>
            <a:r>
              <a:rPr lang="it-IT" dirty="0"/>
              <a:t>, </a:t>
            </a:r>
            <a:r>
              <a:rPr lang="it-IT" dirty="0">
                <a:hlinkClick r:id="rId42"/>
              </a:rPr>
              <a:t>Guang-</a:t>
            </a:r>
            <a:r>
              <a:rPr lang="it-IT" dirty="0" err="1">
                <a:hlinkClick r:id="rId42"/>
              </a:rPr>
              <a:t>Yu</a:t>
            </a:r>
            <a:r>
              <a:rPr lang="it-IT" dirty="0">
                <a:hlinkClick r:id="rId42"/>
              </a:rPr>
              <a:t> Yang</a:t>
            </a:r>
            <a:r>
              <a:rPr lang="it-IT" baseline="30000" dirty="0"/>
              <a:t> </a:t>
            </a:r>
            <a:r>
              <a:rPr lang="it-IT" baseline="30000" dirty="0">
                <a:hlinkClick r:id="rId4" tooltip="Division of Gastroenterology &amp; Hepatology, Northwestern University Feinberg School of Medicine, Chicago, Illinois, USA."/>
              </a:rPr>
              <a:t> 1 </a:t>
            </a:r>
            <a:r>
              <a:rPr lang="it-IT" baseline="30000" dirty="0"/>
              <a:t> </a:t>
            </a:r>
            <a:r>
              <a:rPr lang="it-IT" baseline="30000" dirty="0">
                <a:hlinkClick r:id="rId43" tooltip="Division of Pathology, Northwestern University Feinberg School of Medicine, Chicago, Illinois, USA."/>
              </a:rPr>
              <a:t> 18 </a:t>
            </a:r>
            <a:r>
              <a:rPr lang="it-IT" dirty="0"/>
              <a:t>, </a:t>
            </a:r>
            <a:r>
              <a:rPr lang="it-IT" dirty="0">
                <a:hlinkClick r:id="rId44"/>
              </a:rPr>
              <a:t>Marc E </a:t>
            </a:r>
            <a:r>
              <a:rPr lang="it-IT" dirty="0" err="1">
                <a:hlinkClick r:id="rId44"/>
              </a:rPr>
              <a:t>Rothenberg</a:t>
            </a:r>
            <a:r>
              <a:rPr lang="it-IT" baseline="30000" dirty="0"/>
              <a:t> </a:t>
            </a:r>
            <a:r>
              <a:rPr lang="it-IT" baseline="30000" dirty="0">
                <a:hlinkClick r:id="rId8" tooltip="Division of Biostatistics and Epidemiology, Cincinnati Children's Hospital Medical Center, University of Cincinnati College of Medicine, Cincinnati, Ohio, USA."/>
              </a:rPr>
              <a:t> 3 </a:t>
            </a:r>
            <a:r>
              <a:rPr lang="it-IT" baseline="30000" dirty="0"/>
              <a:t> </a:t>
            </a:r>
            <a:r>
              <a:rPr lang="it-IT" baseline="30000" dirty="0">
                <a:hlinkClick r:id="rId13" tooltip="Division of Allergy and Immunology, University of Cincinnati College of Medicine and Cincinnati Children's Hospital Medical Center, Cincinnati, Ohio, USA."/>
              </a:rPr>
              <a:t> 5 </a:t>
            </a:r>
            <a:r>
              <a:rPr lang="it-IT" dirty="0"/>
              <a:t>, </a:t>
            </a:r>
            <a:r>
              <a:rPr lang="it-IT" dirty="0" err="1">
                <a:hlinkClick r:id="rId45"/>
              </a:rPr>
              <a:t>Seema</a:t>
            </a:r>
            <a:r>
              <a:rPr lang="it-IT" dirty="0">
                <a:hlinkClick r:id="rId45"/>
              </a:rPr>
              <a:t> S </a:t>
            </a:r>
            <a:r>
              <a:rPr lang="it-IT" dirty="0" err="1">
                <a:hlinkClick r:id="rId45"/>
              </a:rPr>
              <a:t>Aceves</a:t>
            </a:r>
            <a:r>
              <a:rPr lang="it-IT" baseline="30000" dirty="0"/>
              <a:t> </a:t>
            </a:r>
            <a:r>
              <a:rPr lang="it-IT" baseline="30000" dirty="0">
                <a:hlinkClick r:id="rId46" tooltip="Department of Pediatrics and Medicine, University of California San Diego, San Diego, California, USA."/>
              </a:rPr>
              <a:t> 19 </a:t>
            </a:r>
            <a:r>
              <a:rPr lang="it-IT" dirty="0"/>
              <a:t>, </a:t>
            </a:r>
            <a:r>
              <a:rPr lang="it-IT" dirty="0">
                <a:hlinkClick r:id="rId47"/>
              </a:rPr>
              <a:t>Glenn T </a:t>
            </a:r>
            <a:r>
              <a:rPr lang="it-IT" dirty="0" err="1">
                <a:hlinkClick r:id="rId47"/>
              </a:rPr>
              <a:t>Furuta</a:t>
            </a:r>
            <a:r>
              <a:rPr lang="it-IT" baseline="30000" dirty="0"/>
              <a:t> </a:t>
            </a:r>
            <a:r>
              <a:rPr lang="it-IT" baseline="30000" dirty="0">
                <a:hlinkClick r:id="rId17" tooltip="Digestive Health Institute, Children's Hospital of Colorado, Gastrointestinal Eosinophilic Diseases Program, Section of Pediatric Gastroenterology, Hepatology and Nutrition, University of Colorado School of Medicine, Aurora, CO, USA."/>
              </a:rPr>
              <a:t> 7 </a:t>
            </a:r>
            <a:r>
              <a:rPr lang="it-IT" dirty="0"/>
              <a:t>; </a:t>
            </a:r>
            <a:r>
              <a:rPr lang="it-IT" dirty="0">
                <a:hlinkClick r:id="rId48"/>
              </a:rPr>
              <a:t>CEGIR </a:t>
            </a:r>
            <a:r>
              <a:rPr lang="it-IT" dirty="0" err="1">
                <a:hlinkClick r:id="rId48"/>
              </a:rPr>
              <a:t>investigators</a:t>
            </a:r>
            <a:r>
              <a:rPr lang="it-IT" dirty="0"/>
              <a:t> </a:t>
            </a:r>
          </a:p>
          <a:p>
            <a:r>
              <a:rPr lang="it-IT" dirty="0" err="1"/>
              <a:t>Affiliations</a:t>
            </a:r>
            <a:r>
              <a:rPr lang="it-IT" dirty="0"/>
              <a:t> </a:t>
            </a:r>
          </a:p>
          <a:p>
            <a:r>
              <a:rPr lang="it-IT" dirty="0"/>
              <a:t>PMID: </a:t>
            </a:r>
            <a:r>
              <a:rPr lang="it-IT" b="1" dirty="0"/>
              <a:t>35080202</a:t>
            </a:r>
            <a:r>
              <a:rPr lang="it-IT" dirty="0"/>
              <a:t> </a:t>
            </a:r>
          </a:p>
          <a:p>
            <a:r>
              <a:rPr lang="it-IT" dirty="0"/>
              <a:t>PMCID: </a:t>
            </a:r>
            <a:r>
              <a:rPr lang="it-IT" dirty="0">
                <a:hlinkClick r:id="rId49"/>
              </a:rPr>
              <a:t>PMC8897269 </a:t>
            </a:r>
            <a:endParaRPr lang="it-IT" dirty="0"/>
          </a:p>
          <a:p>
            <a:r>
              <a:rPr lang="it-IT" dirty="0"/>
              <a:t>DOI: </a:t>
            </a:r>
            <a:r>
              <a:rPr lang="it-IT" dirty="0">
                <a:hlinkClick r:id="rId50"/>
              </a:rPr>
              <a:t>10.14309/ajg.0000000000001625 </a:t>
            </a:r>
            <a:endParaRPr lang="it-IT" dirty="0"/>
          </a:p>
          <a:p>
            <a:r>
              <a:rPr lang="it-IT" b="1" dirty="0"/>
              <a:t>Abstract </a:t>
            </a:r>
          </a:p>
          <a:p>
            <a:r>
              <a:rPr lang="it-IT" b="1" dirty="0" err="1"/>
              <a:t>Introduction</a:t>
            </a:r>
            <a:r>
              <a:rPr lang="it-IT" b="1" dirty="0"/>
              <a:t>: </a:t>
            </a:r>
            <a:r>
              <a:rPr lang="it-IT" dirty="0" err="1"/>
              <a:t>Eosinophilic</a:t>
            </a:r>
            <a:r>
              <a:rPr lang="it-IT" dirty="0"/>
              <a:t> </a:t>
            </a:r>
            <a:r>
              <a:rPr lang="it-IT" dirty="0" err="1"/>
              <a:t>gastritis</a:t>
            </a:r>
            <a:r>
              <a:rPr lang="it-IT" dirty="0"/>
              <a:t> (EG) </a:t>
            </a:r>
            <a:r>
              <a:rPr lang="it-IT" dirty="0" err="1"/>
              <a:t>is</a:t>
            </a:r>
            <a:r>
              <a:rPr lang="it-IT" dirty="0"/>
              <a:t> a </a:t>
            </a:r>
            <a:r>
              <a:rPr lang="it-IT" dirty="0" err="1"/>
              <a:t>chronic</a:t>
            </a:r>
            <a:r>
              <a:rPr lang="it-IT" dirty="0"/>
              <a:t> </a:t>
            </a:r>
            <a:r>
              <a:rPr lang="it-IT" dirty="0" err="1"/>
              <a:t>inflammatory</a:t>
            </a:r>
            <a:r>
              <a:rPr lang="it-IT" dirty="0"/>
              <a:t> disease of the </a:t>
            </a:r>
            <a:r>
              <a:rPr lang="it-IT" dirty="0" err="1"/>
              <a:t>stomach</a:t>
            </a:r>
            <a:r>
              <a:rPr lang="it-IT" dirty="0"/>
              <a:t> </a:t>
            </a:r>
            <a:r>
              <a:rPr lang="it-IT" dirty="0" err="1"/>
              <a:t>characterized</a:t>
            </a:r>
            <a:r>
              <a:rPr lang="it-IT" dirty="0"/>
              <a:t> by </a:t>
            </a:r>
            <a:r>
              <a:rPr lang="it-IT" dirty="0" err="1"/>
              <a:t>eosinophil-predominant</a:t>
            </a:r>
            <a:r>
              <a:rPr lang="it-IT" dirty="0"/>
              <a:t> </a:t>
            </a:r>
            <a:r>
              <a:rPr lang="it-IT" dirty="0" err="1"/>
              <a:t>gastric</a:t>
            </a:r>
            <a:r>
              <a:rPr lang="it-IT" dirty="0"/>
              <a:t> </a:t>
            </a:r>
            <a:r>
              <a:rPr lang="it-IT" dirty="0" err="1"/>
              <a:t>mucosal</a:t>
            </a:r>
            <a:r>
              <a:rPr lang="it-IT" dirty="0"/>
              <a:t> </a:t>
            </a:r>
            <a:r>
              <a:rPr lang="it-IT" dirty="0" err="1"/>
              <a:t>inflammation</a:t>
            </a:r>
            <a:r>
              <a:rPr lang="it-IT" dirty="0"/>
              <a:t> and </a:t>
            </a:r>
            <a:r>
              <a:rPr lang="it-IT" dirty="0" err="1"/>
              <a:t>gastrointestinal</a:t>
            </a:r>
            <a:r>
              <a:rPr lang="it-IT" dirty="0"/>
              <a:t> </a:t>
            </a:r>
            <a:r>
              <a:rPr lang="it-IT" dirty="0" err="1"/>
              <a:t>symptoms</a:t>
            </a:r>
            <a:r>
              <a:rPr lang="it-IT" dirty="0"/>
              <a:t>. The </a:t>
            </a:r>
            <a:r>
              <a:rPr lang="it-IT" dirty="0" err="1"/>
              <a:t>aim</a:t>
            </a:r>
            <a:r>
              <a:rPr lang="it-IT" dirty="0"/>
              <a:t> of </a:t>
            </a:r>
            <a:r>
              <a:rPr lang="it-IT" dirty="0" err="1"/>
              <a:t>this</a:t>
            </a:r>
            <a:r>
              <a:rPr lang="it-IT" dirty="0"/>
              <a:t> study </a:t>
            </a:r>
            <a:r>
              <a:rPr lang="it-IT" dirty="0" err="1"/>
              <a:t>was</a:t>
            </a:r>
            <a:r>
              <a:rPr lang="it-IT" dirty="0"/>
              <a:t> to </a:t>
            </a:r>
            <a:r>
              <a:rPr lang="it-IT" dirty="0" err="1"/>
              <a:t>prospectively</a:t>
            </a:r>
            <a:r>
              <a:rPr lang="it-IT" dirty="0"/>
              <a:t> </a:t>
            </a:r>
            <a:r>
              <a:rPr lang="it-IT" dirty="0" err="1"/>
              <a:t>evaluate</a:t>
            </a:r>
            <a:r>
              <a:rPr lang="it-IT" dirty="0"/>
              <a:t> </a:t>
            </a:r>
            <a:r>
              <a:rPr lang="it-IT" dirty="0" err="1"/>
              <a:t>endoscopic</a:t>
            </a:r>
            <a:r>
              <a:rPr lang="it-IT" dirty="0"/>
              <a:t> features in a large </a:t>
            </a:r>
            <a:r>
              <a:rPr lang="it-IT" dirty="0" err="1"/>
              <a:t>series</a:t>
            </a:r>
            <a:r>
              <a:rPr lang="it-IT" dirty="0"/>
              <a:t> of </a:t>
            </a:r>
            <a:r>
              <a:rPr lang="it-IT" dirty="0" err="1"/>
              <a:t>children</a:t>
            </a:r>
            <a:r>
              <a:rPr lang="it-IT" dirty="0"/>
              <a:t> and </a:t>
            </a:r>
            <a:r>
              <a:rPr lang="it-IT" dirty="0" err="1"/>
              <a:t>adults</a:t>
            </a:r>
            <a:r>
              <a:rPr lang="it-IT" dirty="0"/>
              <a:t> with EG to better </a:t>
            </a:r>
            <a:r>
              <a:rPr lang="it-IT" dirty="0" err="1"/>
              <a:t>understand</a:t>
            </a:r>
            <a:r>
              <a:rPr lang="it-IT" dirty="0"/>
              <a:t> the </a:t>
            </a:r>
            <a:r>
              <a:rPr lang="it-IT" dirty="0" err="1"/>
              <a:t>endoscopic</a:t>
            </a:r>
            <a:r>
              <a:rPr lang="it-IT" dirty="0"/>
              <a:t> </a:t>
            </a:r>
            <a:r>
              <a:rPr lang="it-IT" dirty="0" err="1"/>
              <a:t>manifestations</a:t>
            </a:r>
            <a:r>
              <a:rPr lang="it-IT" dirty="0"/>
              <a:t> and </a:t>
            </a:r>
            <a:r>
              <a:rPr lang="it-IT" dirty="0" err="1"/>
              <a:t>develop</a:t>
            </a:r>
            <a:r>
              <a:rPr lang="it-IT" dirty="0"/>
              <a:t> a </a:t>
            </a:r>
            <a:r>
              <a:rPr lang="it-IT" dirty="0" err="1"/>
              <a:t>standardized</a:t>
            </a:r>
            <a:r>
              <a:rPr lang="it-IT" dirty="0"/>
              <a:t> instrument for </a:t>
            </a:r>
            <a:r>
              <a:rPr lang="it-IT" dirty="0" err="1"/>
              <a:t>investigations</a:t>
            </a:r>
            <a:r>
              <a:rPr lang="it-IT" dirty="0"/>
              <a:t>. </a:t>
            </a:r>
          </a:p>
          <a:p>
            <a:r>
              <a:rPr lang="it-IT" b="1" dirty="0"/>
              <a:t>Methods: </a:t>
            </a:r>
            <a:r>
              <a:rPr lang="it-IT" dirty="0"/>
              <a:t>Data </a:t>
            </a:r>
            <a:r>
              <a:rPr lang="it-IT" dirty="0" err="1"/>
              <a:t>were</a:t>
            </a:r>
            <a:r>
              <a:rPr lang="it-IT" dirty="0"/>
              <a:t> </a:t>
            </a:r>
            <a:r>
              <a:rPr lang="it-IT" dirty="0" err="1"/>
              <a:t>prospectively</a:t>
            </a:r>
            <a:r>
              <a:rPr lang="it-IT" dirty="0"/>
              <a:t> </a:t>
            </a:r>
            <a:r>
              <a:rPr lang="it-IT" dirty="0" err="1"/>
              <a:t>collected</a:t>
            </a:r>
            <a:r>
              <a:rPr lang="it-IT" dirty="0"/>
              <a:t> </a:t>
            </a:r>
            <a:r>
              <a:rPr lang="it-IT" dirty="0" err="1"/>
              <a:t>as</a:t>
            </a:r>
            <a:r>
              <a:rPr lang="it-IT" dirty="0"/>
              <a:t> part of the Consortium for </a:t>
            </a:r>
            <a:r>
              <a:rPr lang="it-IT" dirty="0" err="1"/>
              <a:t>Eosinophilic</a:t>
            </a:r>
            <a:r>
              <a:rPr lang="it-IT" dirty="0"/>
              <a:t> </a:t>
            </a:r>
            <a:r>
              <a:rPr lang="it-IT" dirty="0" err="1"/>
              <a:t>Gastrointestinal</a:t>
            </a:r>
            <a:r>
              <a:rPr lang="it-IT" dirty="0"/>
              <a:t> Disease </a:t>
            </a:r>
            <a:r>
              <a:rPr lang="it-IT" dirty="0" err="1"/>
              <a:t>Researchers</a:t>
            </a:r>
            <a:r>
              <a:rPr lang="it-IT" dirty="0"/>
              <a:t>, a </a:t>
            </a:r>
            <a:r>
              <a:rPr lang="it-IT" dirty="0" err="1"/>
              <a:t>national</a:t>
            </a:r>
            <a:r>
              <a:rPr lang="it-IT" dirty="0"/>
              <a:t> collaborative network. </a:t>
            </a:r>
            <a:r>
              <a:rPr lang="it-IT" dirty="0" err="1"/>
              <a:t>Endoscopic</a:t>
            </a:r>
            <a:r>
              <a:rPr lang="it-IT" dirty="0"/>
              <a:t> features </a:t>
            </a:r>
            <a:r>
              <a:rPr lang="it-IT" dirty="0" err="1"/>
              <a:t>were</a:t>
            </a:r>
            <a:r>
              <a:rPr lang="it-IT" dirty="0"/>
              <a:t> </a:t>
            </a:r>
            <a:r>
              <a:rPr lang="it-IT" dirty="0" err="1"/>
              <a:t>prospectively</a:t>
            </a:r>
            <a:r>
              <a:rPr lang="it-IT" dirty="0"/>
              <a:t> </a:t>
            </a:r>
            <a:r>
              <a:rPr lang="it-IT" dirty="0" err="1"/>
              <a:t>recorded</a:t>
            </a:r>
            <a:r>
              <a:rPr lang="it-IT" dirty="0"/>
              <a:t> </a:t>
            </a:r>
            <a:r>
              <a:rPr lang="it-IT" dirty="0" err="1"/>
              <a:t>using</a:t>
            </a:r>
            <a:r>
              <a:rPr lang="it-IT" dirty="0"/>
              <a:t> a system </a:t>
            </a:r>
            <a:r>
              <a:rPr lang="it-IT" dirty="0" err="1"/>
              <a:t>specifically</a:t>
            </a:r>
            <a:r>
              <a:rPr lang="it-IT" dirty="0"/>
              <a:t> </a:t>
            </a:r>
            <a:r>
              <a:rPr lang="it-IT" dirty="0" err="1"/>
              <a:t>developed</a:t>
            </a:r>
            <a:r>
              <a:rPr lang="it-IT" dirty="0"/>
              <a:t> for EG, the EG </a:t>
            </a:r>
            <a:r>
              <a:rPr lang="it-IT" dirty="0" err="1"/>
              <a:t>Endoscopic</a:t>
            </a:r>
            <a:r>
              <a:rPr lang="it-IT" dirty="0"/>
              <a:t> Reference System (EG-REFS). </a:t>
            </a:r>
            <a:r>
              <a:rPr lang="it-IT" dirty="0" err="1"/>
              <a:t>Correlations</a:t>
            </a:r>
            <a:r>
              <a:rPr lang="it-IT" dirty="0"/>
              <a:t> </a:t>
            </a:r>
            <a:r>
              <a:rPr lang="it-IT" dirty="0" err="1"/>
              <a:t>were</a:t>
            </a:r>
            <a:r>
              <a:rPr lang="it-IT" dirty="0"/>
              <a:t> made </a:t>
            </a:r>
            <a:r>
              <a:rPr lang="it-IT" dirty="0" err="1"/>
              <a:t>between</a:t>
            </a:r>
            <a:r>
              <a:rPr lang="it-IT" dirty="0"/>
              <a:t> EG-REFS and </a:t>
            </a:r>
            <a:r>
              <a:rPr lang="it-IT" dirty="0" err="1"/>
              <a:t>clinical</a:t>
            </a:r>
            <a:r>
              <a:rPr lang="it-IT" dirty="0"/>
              <a:t> and </a:t>
            </a:r>
            <a:r>
              <a:rPr lang="it-IT" dirty="0" err="1"/>
              <a:t>histologic</a:t>
            </a:r>
            <a:r>
              <a:rPr lang="it-IT" dirty="0"/>
              <a:t> features. </a:t>
            </a:r>
          </a:p>
          <a:p>
            <a:r>
              <a:rPr lang="it-IT" b="1" dirty="0"/>
              <a:t>Results: </a:t>
            </a:r>
            <a:r>
              <a:rPr lang="it-IT" dirty="0"/>
              <a:t>Of 98 </a:t>
            </a:r>
            <a:r>
              <a:rPr lang="it-IT" dirty="0" err="1"/>
              <a:t>patients</a:t>
            </a:r>
            <a:r>
              <a:rPr lang="it-IT" dirty="0"/>
              <a:t> with EG, 65 </a:t>
            </a:r>
            <a:r>
              <a:rPr lang="it-IT" dirty="0" err="1"/>
              <a:t>underwent</a:t>
            </a:r>
            <a:r>
              <a:rPr lang="it-IT" dirty="0"/>
              <a:t> </a:t>
            </a:r>
            <a:r>
              <a:rPr lang="it-IT" dirty="0" err="1"/>
              <a:t>assessments</a:t>
            </a:r>
            <a:r>
              <a:rPr lang="it-IT" dirty="0"/>
              <a:t> </a:t>
            </a:r>
            <a:r>
              <a:rPr lang="it-IT" dirty="0" err="1"/>
              <a:t>using</a:t>
            </a:r>
            <a:r>
              <a:rPr lang="it-IT" dirty="0"/>
              <a:t> EG-REFS. The </a:t>
            </a:r>
            <a:r>
              <a:rPr lang="it-IT" dirty="0" err="1"/>
              <a:t>most</a:t>
            </a:r>
            <a:r>
              <a:rPr lang="it-IT" dirty="0"/>
              <a:t> common </a:t>
            </a:r>
            <a:r>
              <a:rPr lang="it-IT" dirty="0" err="1"/>
              <a:t>findings</a:t>
            </a:r>
            <a:r>
              <a:rPr lang="it-IT" dirty="0"/>
              <a:t> </a:t>
            </a:r>
            <a:r>
              <a:rPr lang="it-IT" dirty="0" err="1"/>
              <a:t>were</a:t>
            </a:r>
            <a:r>
              <a:rPr lang="it-IT" dirty="0"/>
              <a:t> </a:t>
            </a:r>
            <a:r>
              <a:rPr lang="it-IT" dirty="0" err="1"/>
              <a:t>erythema</a:t>
            </a:r>
            <a:r>
              <a:rPr lang="it-IT" dirty="0"/>
              <a:t> (72%), </a:t>
            </a:r>
            <a:r>
              <a:rPr lang="it-IT" dirty="0" err="1"/>
              <a:t>raised</a:t>
            </a:r>
            <a:r>
              <a:rPr lang="it-IT" dirty="0"/>
              <a:t> </a:t>
            </a:r>
            <a:r>
              <a:rPr lang="it-IT" dirty="0" err="1"/>
              <a:t>lesions</a:t>
            </a:r>
            <a:r>
              <a:rPr lang="it-IT" dirty="0"/>
              <a:t> (49%), </a:t>
            </a:r>
            <a:r>
              <a:rPr lang="it-IT" dirty="0" err="1"/>
              <a:t>erosions</a:t>
            </a:r>
            <a:r>
              <a:rPr lang="it-IT" dirty="0"/>
              <a:t> (46%), and </a:t>
            </a:r>
            <a:r>
              <a:rPr lang="it-IT" dirty="0" err="1"/>
              <a:t>granularity</a:t>
            </a:r>
            <a:r>
              <a:rPr lang="it-IT" dirty="0"/>
              <a:t> (35%); </a:t>
            </a:r>
            <a:r>
              <a:rPr lang="it-IT" dirty="0" err="1"/>
              <a:t>only</a:t>
            </a:r>
            <a:r>
              <a:rPr lang="it-IT" dirty="0"/>
              <a:t> 8% of </a:t>
            </a:r>
            <a:r>
              <a:rPr lang="it-IT" dirty="0" err="1"/>
              <a:t>patients</a:t>
            </a:r>
            <a:r>
              <a:rPr lang="it-IT" dirty="0"/>
              <a:t> with </a:t>
            </a:r>
            <a:r>
              <a:rPr lang="it-IT" dirty="0" err="1"/>
              <a:t>active</a:t>
            </a:r>
            <a:r>
              <a:rPr lang="it-IT" dirty="0"/>
              <a:t> </a:t>
            </a:r>
            <a:r>
              <a:rPr lang="it-IT" dirty="0" err="1"/>
              <a:t>histology</a:t>
            </a:r>
            <a:r>
              <a:rPr lang="it-IT" dirty="0"/>
              <a:t> (≥30 </a:t>
            </a:r>
            <a:r>
              <a:rPr lang="it-IT" dirty="0" err="1"/>
              <a:t>eosinophils</a:t>
            </a:r>
            <a:r>
              <a:rPr lang="it-IT" dirty="0"/>
              <a:t>/high-power field) </a:t>
            </a:r>
            <a:r>
              <a:rPr lang="it-IT" dirty="0" err="1"/>
              <a:t>exhibited</a:t>
            </a:r>
            <a:r>
              <a:rPr lang="it-IT" dirty="0"/>
              <a:t> no </a:t>
            </a:r>
            <a:r>
              <a:rPr lang="it-IT" dirty="0" err="1"/>
              <a:t>endoscopic</a:t>
            </a:r>
            <a:r>
              <a:rPr lang="it-IT" dirty="0"/>
              <a:t> </a:t>
            </a:r>
            <a:r>
              <a:rPr lang="it-IT" dirty="0" err="1"/>
              <a:t>findings</a:t>
            </a:r>
            <a:r>
              <a:rPr lang="it-IT" dirty="0"/>
              <a:t>. A strong </a:t>
            </a:r>
            <a:r>
              <a:rPr lang="it-IT" dirty="0" err="1"/>
              <a:t>correlation</a:t>
            </a:r>
            <a:r>
              <a:rPr lang="it-IT" dirty="0"/>
              <a:t> </a:t>
            </a:r>
            <a:r>
              <a:rPr lang="it-IT" dirty="0" err="1"/>
              <a:t>between</a:t>
            </a:r>
            <a:r>
              <a:rPr lang="it-IT" dirty="0"/>
              <a:t> EG-REFS </a:t>
            </a:r>
            <a:r>
              <a:rPr lang="it-IT" dirty="0" err="1"/>
              <a:t>scores</a:t>
            </a:r>
            <a:r>
              <a:rPr lang="it-IT" dirty="0"/>
              <a:t> and </a:t>
            </a:r>
            <a:r>
              <a:rPr lang="it-IT" dirty="0" err="1"/>
              <a:t>physician</a:t>
            </a:r>
            <a:r>
              <a:rPr lang="it-IT" dirty="0"/>
              <a:t> global </a:t>
            </a:r>
            <a:r>
              <a:rPr lang="it-IT" dirty="0" err="1"/>
              <a:t>assessment</a:t>
            </a:r>
            <a:r>
              <a:rPr lang="it-IT" dirty="0"/>
              <a:t> of </a:t>
            </a:r>
            <a:r>
              <a:rPr lang="it-IT" dirty="0" err="1"/>
              <a:t>endoscopy</a:t>
            </a:r>
            <a:r>
              <a:rPr lang="it-IT" dirty="0"/>
              <a:t> </a:t>
            </a:r>
            <a:r>
              <a:rPr lang="it-IT" dirty="0" err="1"/>
              <a:t>severity</a:t>
            </a:r>
            <a:r>
              <a:rPr lang="it-IT" dirty="0"/>
              <a:t> </a:t>
            </a:r>
            <a:r>
              <a:rPr lang="it-IT" dirty="0" err="1"/>
              <a:t>was</a:t>
            </a:r>
            <a:r>
              <a:rPr lang="it-IT" dirty="0"/>
              <a:t> </a:t>
            </a:r>
            <a:r>
              <a:rPr lang="it-IT" dirty="0" err="1"/>
              <a:t>demonstrated</a:t>
            </a:r>
            <a:r>
              <a:rPr lang="it-IT" dirty="0"/>
              <a:t> (</a:t>
            </a:r>
            <a:r>
              <a:rPr lang="it-IT" dirty="0" err="1"/>
              <a:t>Spearman</a:t>
            </a:r>
            <a:r>
              <a:rPr lang="it-IT" dirty="0"/>
              <a:t> r = 0.84, P &lt; 0.0001). The </a:t>
            </a:r>
            <a:r>
              <a:rPr lang="it-IT" dirty="0" err="1"/>
              <a:t>overall</a:t>
            </a:r>
            <a:r>
              <a:rPr lang="it-IT" dirty="0"/>
              <a:t> score and </a:t>
            </a:r>
            <a:r>
              <a:rPr lang="it-IT" dirty="0" err="1"/>
              <a:t>specific</a:t>
            </a:r>
            <a:r>
              <a:rPr lang="it-IT" dirty="0"/>
              <a:t> </a:t>
            </a:r>
            <a:r>
              <a:rPr lang="it-IT" dirty="0" err="1"/>
              <a:t>components</a:t>
            </a:r>
            <a:r>
              <a:rPr lang="it-IT" dirty="0"/>
              <a:t> of EG-REFS </a:t>
            </a:r>
            <a:r>
              <a:rPr lang="it-IT" dirty="0" err="1"/>
              <a:t>were</a:t>
            </a:r>
            <a:r>
              <a:rPr lang="it-IT" dirty="0"/>
              <a:t> more common in the </a:t>
            </a:r>
            <a:r>
              <a:rPr lang="it-IT" dirty="0" err="1"/>
              <a:t>antrum</a:t>
            </a:r>
            <a:r>
              <a:rPr lang="it-IT" dirty="0"/>
              <a:t> </a:t>
            </a:r>
            <a:r>
              <a:rPr lang="it-IT" dirty="0" err="1"/>
              <a:t>than</a:t>
            </a:r>
            <a:r>
              <a:rPr lang="it-IT" dirty="0"/>
              <a:t> in the </a:t>
            </a:r>
            <a:r>
              <a:rPr lang="it-IT" dirty="0" err="1"/>
              <a:t>fundus</a:t>
            </a:r>
            <a:r>
              <a:rPr lang="it-IT" dirty="0"/>
              <a:t> or body. EG-REFS </a:t>
            </a:r>
            <a:r>
              <a:rPr lang="it-IT" dirty="0" err="1"/>
              <a:t>severity</a:t>
            </a:r>
            <a:r>
              <a:rPr lang="it-IT" dirty="0"/>
              <a:t> </a:t>
            </a:r>
            <a:r>
              <a:rPr lang="it-IT" dirty="0" err="1"/>
              <a:t>was</a:t>
            </a:r>
            <a:r>
              <a:rPr lang="it-IT" dirty="0"/>
              <a:t> </a:t>
            </a:r>
            <a:r>
              <a:rPr lang="it-IT" dirty="0" err="1"/>
              <a:t>significantly</a:t>
            </a:r>
            <a:r>
              <a:rPr lang="it-IT" dirty="0"/>
              <a:t> </a:t>
            </a:r>
            <a:r>
              <a:rPr lang="it-IT" dirty="0" err="1"/>
              <a:t>correlated</a:t>
            </a:r>
            <a:r>
              <a:rPr lang="it-IT" dirty="0"/>
              <a:t> with </a:t>
            </a:r>
            <a:r>
              <a:rPr lang="it-IT" dirty="0" err="1"/>
              <a:t>active</a:t>
            </a:r>
            <a:r>
              <a:rPr lang="it-IT" dirty="0"/>
              <a:t> </a:t>
            </a:r>
            <a:r>
              <a:rPr lang="it-IT" dirty="0" err="1"/>
              <a:t>histology</a:t>
            </a:r>
            <a:r>
              <a:rPr lang="it-IT" dirty="0"/>
              <a:t>, </a:t>
            </a:r>
            <a:r>
              <a:rPr lang="it-IT" dirty="0" err="1"/>
              <a:t>defined</a:t>
            </a:r>
            <a:r>
              <a:rPr lang="it-IT" dirty="0"/>
              <a:t> by a </a:t>
            </a:r>
            <a:r>
              <a:rPr lang="it-IT" dirty="0" err="1"/>
              <a:t>threshold</a:t>
            </a:r>
            <a:r>
              <a:rPr lang="it-IT" dirty="0"/>
              <a:t> of ≥30 </a:t>
            </a:r>
            <a:r>
              <a:rPr lang="it-IT" dirty="0" err="1"/>
              <a:t>eosinophils</a:t>
            </a:r>
            <a:r>
              <a:rPr lang="it-IT" dirty="0"/>
              <a:t>/high-power field (P = 0.0002). </a:t>
            </a:r>
          </a:p>
          <a:p>
            <a:r>
              <a:rPr lang="it-IT" b="1" dirty="0" err="1"/>
              <a:t>Discussion</a:t>
            </a:r>
            <a:r>
              <a:rPr lang="it-IT" b="1" dirty="0"/>
              <a:t>: </a:t>
            </a:r>
            <a:r>
              <a:rPr lang="it-IT" dirty="0" err="1"/>
              <a:t>Prospective</a:t>
            </a:r>
            <a:r>
              <a:rPr lang="it-IT" dirty="0"/>
              <a:t> application of EG-REFS </a:t>
            </a:r>
            <a:r>
              <a:rPr lang="it-IT" dirty="0" err="1"/>
              <a:t>identified</a:t>
            </a:r>
            <a:r>
              <a:rPr lang="it-IT" dirty="0"/>
              <a:t> </a:t>
            </a:r>
            <a:r>
              <a:rPr lang="it-IT" dirty="0" err="1"/>
              <a:t>gastric</a:t>
            </a:r>
            <a:r>
              <a:rPr lang="it-IT" dirty="0"/>
              <a:t> features with a strong </a:t>
            </a:r>
            <a:r>
              <a:rPr lang="it-IT" dirty="0" err="1"/>
              <a:t>correlation</a:t>
            </a:r>
            <a:r>
              <a:rPr lang="it-IT" dirty="0"/>
              <a:t> with </a:t>
            </a:r>
            <a:r>
              <a:rPr lang="it-IT" dirty="0" err="1"/>
              <a:t>physician</a:t>
            </a:r>
            <a:r>
              <a:rPr lang="it-IT" dirty="0"/>
              <a:t> global </a:t>
            </a:r>
            <a:r>
              <a:rPr lang="it-IT" dirty="0" err="1"/>
              <a:t>assessment</a:t>
            </a:r>
            <a:r>
              <a:rPr lang="it-IT" dirty="0"/>
              <a:t> of </a:t>
            </a:r>
            <a:r>
              <a:rPr lang="it-IT" dirty="0" err="1"/>
              <a:t>endoscopic</a:t>
            </a:r>
            <a:r>
              <a:rPr lang="it-IT" dirty="0"/>
              <a:t> activity in EG. </a:t>
            </a:r>
            <a:r>
              <a:rPr lang="it-IT" dirty="0" err="1"/>
              <a:t>Endoscopic</a:t>
            </a:r>
            <a:r>
              <a:rPr lang="it-IT" dirty="0"/>
              <a:t> features </a:t>
            </a:r>
            <a:r>
              <a:rPr lang="it-IT" dirty="0" err="1"/>
              <a:t>demonstrated</a:t>
            </a:r>
            <a:r>
              <a:rPr lang="it-IT" dirty="0"/>
              <a:t> </a:t>
            </a:r>
            <a:r>
              <a:rPr lang="it-IT" dirty="0" err="1"/>
              <a:t>greater</a:t>
            </a:r>
            <a:r>
              <a:rPr lang="it-IT" dirty="0"/>
              <a:t> </a:t>
            </a:r>
            <a:r>
              <a:rPr lang="it-IT" dirty="0" err="1"/>
              <a:t>severity</a:t>
            </a:r>
            <a:r>
              <a:rPr lang="it-IT" dirty="0"/>
              <a:t> in </a:t>
            </a:r>
            <a:r>
              <a:rPr lang="it-IT" dirty="0" err="1"/>
              <a:t>patients</a:t>
            </a:r>
            <a:r>
              <a:rPr lang="it-IT" dirty="0"/>
              <a:t> with </a:t>
            </a:r>
            <a:r>
              <a:rPr lang="it-IT" dirty="0" err="1"/>
              <a:t>active</a:t>
            </a:r>
            <a:r>
              <a:rPr lang="it-IT" dirty="0"/>
              <a:t> </a:t>
            </a:r>
            <a:r>
              <a:rPr lang="it-IT" dirty="0" err="1"/>
              <a:t>histology</a:t>
            </a:r>
            <a:r>
              <a:rPr lang="it-IT" dirty="0"/>
              <a:t> and a </a:t>
            </a:r>
            <a:r>
              <a:rPr lang="it-IT" dirty="0" err="1"/>
              <a:t>predilection</a:t>
            </a:r>
            <a:r>
              <a:rPr lang="it-IT" dirty="0"/>
              <a:t> for the </a:t>
            </a:r>
            <a:r>
              <a:rPr lang="it-IT" dirty="0" err="1"/>
              <a:t>gastric</a:t>
            </a:r>
            <a:r>
              <a:rPr lang="it-IT" dirty="0"/>
              <a:t> </a:t>
            </a:r>
            <a:r>
              <a:rPr lang="it-IT" dirty="0" err="1"/>
              <a:t>antrum</a:t>
            </a:r>
            <a:r>
              <a:rPr lang="it-IT" dirty="0"/>
              <a:t>. </a:t>
            </a:r>
            <a:r>
              <a:rPr lang="it-IT" dirty="0" err="1"/>
              <a:t>Further</a:t>
            </a:r>
            <a:r>
              <a:rPr lang="it-IT" dirty="0"/>
              <a:t> </a:t>
            </a:r>
            <a:r>
              <a:rPr lang="it-IT" dirty="0" err="1"/>
              <a:t>development</a:t>
            </a:r>
            <a:r>
              <a:rPr lang="it-IT" dirty="0"/>
              <a:t> of EG-REFS </a:t>
            </a:r>
            <a:r>
              <a:rPr lang="it-IT" dirty="0" err="1"/>
              <a:t>should</a:t>
            </a:r>
            <a:r>
              <a:rPr lang="it-IT" dirty="0"/>
              <a:t> </a:t>
            </a:r>
            <a:r>
              <a:rPr lang="it-IT" dirty="0" err="1"/>
              <a:t>improve</a:t>
            </a:r>
            <a:r>
              <a:rPr lang="it-IT" dirty="0"/>
              <a:t> </a:t>
            </a:r>
            <a:r>
              <a:rPr lang="it-IT" dirty="0" err="1"/>
              <a:t>its</a:t>
            </a:r>
            <a:r>
              <a:rPr lang="it-IT" dirty="0"/>
              <a:t> utility in </a:t>
            </a:r>
            <a:r>
              <a:rPr lang="it-IT" dirty="0" err="1"/>
              <a:t>clinical</a:t>
            </a:r>
            <a:r>
              <a:rPr lang="it-IT" dirty="0"/>
              <a:t> studies.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195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Randomized</a:t>
            </a:r>
            <a:r>
              <a:rPr lang="it-IT" dirty="0"/>
              <a:t> </a:t>
            </a:r>
            <a:r>
              <a:rPr lang="it-IT" dirty="0" err="1"/>
              <a:t>Controlled</a:t>
            </a:r>
            <a:r>
              <a:rPr lang="it-IT" dirty="0"/>
              <a:t> Trial</a:t>
            </a:r>
          </a:p>
          <a:p>
            <a:r>
              <a:rPr lang="it-IT" dirty="0" err="1"/>
              <a:t>Clin</a:t>
            </a:r>
            <a:r>
              <a:rPr lang="it-IT" dirty="0"/>
              <a:t> </a:t>
            </a:r>
            <a:r>
              <a:rPr lang="it-IT" dirty="0" err="1"/>
              <a:t>Gastroenterol</a:t>
            </a:r>
            <a:r>
              <a:rPr lang="it-IT" dirty="0"/>
              <a:t> </a:t>
            </a:r>
            <a:r>
              <a:rPr lang="it-IT" dirty="0" err="1"/>
              <a:t>Hepatol</a:t>
            </a:r>
            <a:r>
              <a:rPr lang="it-IT" dirty="0"/>
              <a:t> . 2022 Mar;20(3):535-545.e15. </a:t>
            </a:r>
          </a:p>
          <a:p>
            <a:r>
              <a:rPr lang="it-IT" dirty="0" err="1"/>
              <a:t>doi</a:t>
            </a:r>
            <a:r>
              <a:rPr lang="it-IT" dirty="0"/>
              <a:t>: 10.1016/j.cgh.2021.05.053. </a:t>
            </a:r>
            <a:r>
              <a:rPr lang="it-IT" dirty="0" err="1"/>
              <a:t>Epub</a:t>
            </a:r>
            <a:r>
              <a:rPr lang="it-IT" dirty="0"/>
              <a:t> 2021 </a:t>
            </a:r>
            <a:r>
              <a:rPr lang="it-IT" dirty="0" err="1"/>
              <a:t>Jun</a:t>
            </a:r>
            <a:r>
              <a:rPr lang="it-IT" dirty="0"/>
              <a:t> 2. </a:t>
            </a:r>
          </a:p>
          <a:p>
            <a:r>
              <a:rPr lang="it-IT" b="1" dirty="0" err="1"/>
              <a:t>Determination</a:t>
            </a:r>
            <a:r>
              <a:rPr lang="it-IT" b="1" dirty="0"/>
              <a:t> of </a:t>
            </a:r>
            <a:r>
              <a:rPr lang="it-IT" b="1" dirty="0" err="1"/>
              <a:t>Biopsy</a:t>
            </a:r>
            <a:r>
              <a:rPr lang="it-IT" b="1" dirty="0"/>
              <a:t> Yield </a:t>
            </a:r>
            <a:r>
              <a:rPr lang="it-IT" b="1" dirty="0" err="1"/>
              <a:t>That</a:t>
            </a:r>
            <a:r>
              <a:rPr lang="it-IT" b="1" dirty="0"/>
              <a:t> </a:t>
            </a:r>
            <a:r>
              <a:rPr lang="it-IT" b="1" dirty="0" err="1"/>
              <a:t>Optimally</a:t>
            </a:r>
            <a:r>
              <a:rPr lang="it-IT" b="1" dirty="0"/>
              <a:t> </a:t>
            </a:r>
            <a:r>
              <a:rPr lang="it-IT" b="1" dirty="0" err="1"/>
              <a:t>Detects</a:t>
            </a:r>
            <a:r>
              <a:rPr lang="it-IT" b="1" dirty="0"/>
              <a:t> </a:t>
            </a:r>
            <a:r>
              <a:rPr lang="it-IT" b="1" dirty="0" err="1"/>
              <a:t>Eosinophilic</a:t>
            </a:r>
            <a:r>
              <a:rPr lang="it-IT" b="1" dirty="0"/>
              <a:t> </a:t>
            </a:r>
            <a:r>
              <a:rPr lang="it-IT" b="1" dirty="0" err="1"/>
              <a:t>Gastritis</a:t>
            </a:r>
            <a:r>
              <a:rPr lang="it-IT" b="1" dirty="0"/>
              <a:t> and/or </a:t>
            </a:r>
            <a:r>
              <a:rPr lang="it-IT" b="1" dirty="0" err="1"/>
              <a:t>Duodenitis</a:t>
            </a:r>
            <a:r>
              <a:rPr lang="it-IT" b="1" dirty="0"/>
              <a:t> in a </a:t>
            </a:r>
            <a:r>
              <a:rPr lang="it-IT" b="1" dirty="0" err="1"/>
              <a:t>Randomized</a:t>
            </a:r>
            <a:r>
              <a:rPr lang="it-IT" b="1" dirty="0"/>
              <a:t> Trial of </a:t>
            </a:r>
            <a:r>
              <a:rPr lang="it-IT" b="1" dirty="0" err="1"/>
              <a:t>Lirentelimab</a:t>
            </a:r>
            <a:r>
              <a:rPr lang="it-IT" b="1" dirty="0"/>
              <a:t> </a:t>
            </a:r>
          </a:p>
          <a:p>
            <a:r>
              <a:rPr lang="it-IT" dirty="0" err="1">
                <a:hlinkClick r:id="rId3"/>
              </a:rPr>
              <a:t>Evan</a:t>
            </a:r>
            <a:r>
              <a:rPr lang="it-IT" dirty="0">
                <a:hlinkClick r:id="rId3"/>
              </a:rPr>
              <a:t> S </a:t>
            </a:r>
            <a:r>
              <a:rPr lang="it-IT" dirty="0" err="1">
                <a:hlinkClick r:id="rId3"/>
              </a:rPr>
              <a:t>Dellon</a:t>
            </a:r>
            <a:r>
              <a:rPr lang="it-IT" baseline="30000" dirty="0"/>
              <a:t> </a:t>
            </a:r>
            <a:r>
              <a:rPr lang="it-IT" baseline="30000" dirty="0">
                <a:hlinkClick r:id="rId4" tooltip="University of North Carolina, Chapel Hill, North Carolina. Electronic address: edellon@med.unc.edu."/>
              </a:rPr>
              <a:t> 1 </a:t>
            </a:r>
            <a:r>
              <a:rPr lang="it-IT" dirty="0"/>
              <a:t>, </a:t>
            </a:r>
            <a:r>
              <a:rPr lang="it-IT" dirty="0" err="1">
                <a:hlinkClick r:id="rId5"/>
              </a:rPr>
              <a:t>Nirmala</a:t>
            </a:r>
            <a:r>
              <a:rPr lang="it-IT" dirty="0">
                <a:hlinkClick r:id="rId5"/>
              </a:rPr>
              <a:t> </a:t>
            </a:r>
            <a:r>
              <a:rPr lang="it-IT" dirty="0" err="1">
                <a:hlinkClick r:id="rId5"/>
              </a:rPr>
              <a:t>Gonsalves</a:t>
            </a:r>
            <a:r>
              <a:rPr lang="it-IT" baseline="30000" dirty="0"/>
              <a:t> </a:t>
            </a:r>
            <a:r>
              <a:rPr lang="it-IT" baseline="30000" dirty="0">
                <a:hlinkClick r:id="rId6" tooltip="Division of Gastroenterology and Hepatology, Northwestern University Feinberg School of Medicine, Chicago, Illinois."/>
              </a:rPr>
              <a:t> 2 </a:t>
            </a:r>
            <a:r>
              <a:rPr lang="it-IT" dirty="0"/>
              <a:t>, </a:t>
            </a:r>
            <a:r>
              <a:rPr lang="it-IT" dirty="0">
                <a:hlinkClick r:id="rId7"/>
              </a:rPr>
              <a:t>Marc E </a:t>
            </a:r>
            <a:r>
              <a:rPr lang="it-IT" dirty="0" err="1">
                <a:hlinkClick r:id="rId7"/>
              </a:rPr>
              <a:t>Rothenberg</a:t>
            </a:r>
            <a:r>
              <a:rPr lang="it-IT" baseline="30000" dirty="0"/>
              <a:t> </a:t>
            </a:r>
            <a:r>
              <a:rPr lang="it-IT" baseline="30000" dirty="0">
                <a:hlinkClick r:id="rId8" tooltip="Division of Allergy and Immunology, Cincinnati Children's Hospital Medical Center, Department of Pediatrics, University of Cincinnati College of Medicine, Cincinnati, Ohio."/>
              </a:rPr>
              <a:t> 3 </a:t>
            </a:r>
            <a:r>
              <a:rPr lang="it-IT" dirty="0"/>
              <a:t>, </a:t>
            </a:r>
            <a:r>
              <a:rPr lang="it-IT" dirty="0" err="1">
                <a:hlinkClick r:id="rId9"/>
              </a:rPr>
              <a:t>Ikuo</a:t>
            </a:r>
            <a:r>
              <a:rPr lang="it-IT" dirty="0">
                <a:hlinkClick r:id="rId9"/>
              </a:rPr>
              <a:t> </a:t>
            </a:r>
            <a:r>
              <a:rPr lang="it-IT" dirty="0" err="1">
                <a:hlinkClick r:id="rId9"/>
              </a:rPr>
              <a:t>Hirano</a:t>
            </a:r>
            <a:r>
              <a:rPr lang="it-IT" baseline="30000" dirty="0"/>
              <a:t> </a:t>
            </a:r>
            <a:r>
              <a:rPr lang="it-IT" baseline="30000" dirty="0">
                <a:hlinkClick r:id="rId6" tooltip="Division of Gastroenterology and Hepatology, Northwestern University Feinberg School of Medicine, Chicago, Illinois."/>
              </a:rPr>
              <a:t> 2 </a:t>
            </a:r>
            <a:r>
              <a:rPr lang="it-IT" dirty="0"/>
              <a:t>, </a:t>
            </a:r>
            <a:r>
              <a:rPr lang="it-IT" dirty="0">
                <a:hlinkClick r:id="rId10"/>
              </a:rPr>
              <a:t>Mirna </a:t>
            </a:r>
            <a:r>
              <a:rPr lang="it-IT" dirty="0" err="1">
                <a:hlinkClick r:id="rId10"/>
              </a:rPr>
              <a:t>Chehade</a:t>
            </a:r>
            <a:r>
              <a:rPr lang="it-IT" baseline="30000" dirty="0"/>
              <a:t> </a:t>
            </a:r>
            <a:r>
              <a:rPr lang="it-IT" baseline="30000" dirty="0">
                <a:hlinkClick r:id="rId11" tooltip="Icahn School of Medicine at Mount Sinai, New York, New York."/>
              </a:rPr>
              <a:t> 4 </a:t>
            </a:r>
            <a:r>
              <a:rPr lang="it-IT" dirty="0"/>
              <a:t>, </a:t>
            </a:r>
            <a:r>
              <a:rPr lang="it-IT" dirty="0" err="1">
                <a:hlinkClick r:id="rId12"/>
              </a:rPr>
              <a:t>Kathryn</a:t>
            </a:r>
            <a:r>
              <a:rPr lang="it-IT" dirty="0">
                <a:hlinkClick r:id="rId12"/>
              </a:rPr>
              <a:t> A Peterson</a:t>
            </a:r>
            <a:r>
              <a:rPr lang="it-IT" baseline="30000" dirty="0"/>
              <a:t> </a:t>
            </a:r>
            <a:r>
              <a:rPr lang="it-IT" baseline="30000" dirty="0">
                <a:hlinkClick r:id="rId13" tooltip="University of Utah, Salt Lake City, Utah."/>
              </a:rPr>
              <a:t> 5 </a:t>
            </a:r>
            <a:r>
              <a:rPr lang="it-IT" dirty="0"/>
              <a:t>, </a:t>
            </a:r>
            <a:r>
              <a:rPr lang="it-IT" dirty="0">
                <a:hlinkClick r:id="rId14"/>
              </a:rPr>
              <a:t>Gary W Falk</a:t>
            </a:r>
            <a:r>
              <a:rPr lang="it-IT" baseline="30000" dirty="0"/>
              <a:t> </a:t>
            </a:r>
            <a:r>
              <a:rPr lang="it-IT" baseline="30000" dirty="0">
                <a:hlinkClick r:id="rId15" tooltip="University of Pennsylvania Perelman School of Medicine, Philadelphia, Pennsylvania."/>
              </a:rPr>
              <a:t> 6 </a:t>
            </a:r>
            <a:r>
              <a:rPr lang="it-IT" dirty="0"/>
              <a:t>, </a:t>
            </a:r>
            <a:r>
              <a:rPr lang="it-IT" dirty="0">
                <a:hlinkClick r:id="rId16"/>
              </a:rPr>
              <a:t>Joseph A Murray</a:t>
            </a:r>
            <a:r>
              <a:rPr lang="it-IT" baseline="30000" dirty="0"/>
              <a:t> </a:t>
            </a:r>
            <a:r>
              <a:rPr lang="it-IT" baseline="30000" dirty="0">
                <a:hlinkClick r:id="rId17" tooltip="Mayo Clinic Rochester, Rochester, Minnesota."/>
              </a:rPr>
              <a:t> 7 </a:t>
            </a:r>
            <a:r>
              <a:rPr lang="it-IT" dirty="0"/>
              <a:t>, </a:t>
            </a:r>
            <a:r>
              <a:rPr lang="it-IT" dirty="0">
                <a:hlinkClick r:id="rId18"/>
              </a:rPr>
              <a:t>Lauren T </a:t>
            </a:r>
            <a:r>
              <a:rPr lang="it-IT" dirty="0" err="1">
                <a:hlinkClick r:id="rId18"/>
              </a:rPr>
              <a:t>Gehman</a:t>
            </a:r>
            <a:r>
              <a:rPr lang="it-IT" baseline="30000" dirty="0"/>
              <a:t> </a:t>
            </a:r>
            <a:r>
              <a:rPr lang="it-IT" baseline="30000" dirty="0">
                <a:hlinkClick r:id="rId19" tooltip="Allakos, Inc, Redwood City, California."/>
              </a:rPr>
              <a:t> 8 </a:t>
            </a:r>
            <a:r>
              <a:rPr lang="it-IT" dirty="0"/>
              <a:t>, </a:t>
            </a:r>
            <a:r>
              <a:rPr lang="it-IT" dirty="0">
                <a:hlinkClick r:id="rId20"/>
              </a:rPr>
              <a:t>Alan T </a:t>
            </a:r>
            <a:r>
              <a:rPr lang="it-IT" dirty="0" err="1">
                <a:hlinkClick r:id="rId20"/>
              </a:rPr>
              <a:t>Chang</a:t>
            </a:r>
            <a:r>
              <a:rPr lang="it-IT" baseline="30000" dirty="0"/>
              <a:t> </a:t>
            </a:r>
            <a:r>
              <a:rPr lang="it-IT" baseline="30000" dirty="0">
                <a:hlinkClick r:id="rId19" tooltip="Allakos, Inc, Redwood City, California."/>
              </a:rPr>
              <a:t> 8 </a:t>
            </a:r>
            <a:r>
              <a:rPr lang="it-IT" dirty="0"/>
              <a:t>, </a:t>
            </a:r>
            <a:r>
              <a:rPr lang="it-IT" dirty="0" err="1">
                <a:hlinkClick r:id="rId21"/>
              </a:rPr>
              <a:t>Bhupinder</a:t>
            </a:r>
            <a:r>
              <a:rPr lang="it-IT" dirty="0">
                <a:hlinkClick r:id="rId21"/>
              </a:rPr>
              <a:t> Singh</a:t>
            </a:r>
            <a:r>
              <a:rPr lang="it-IT" baseline="30000" dirty="0"/>
              <a:t> </a:t>
            </a:r>
            <a:r>
              <a:rPr lang="it-IT" baseline="30000" dirty="0">
                <a:hlinkClick r:id="rId19" tooltip="Allakos, Inc, Redwood City, California."/>
              </a:rPr>
              <a:t> 8 </a:t>
            </a:r>
            <a:r>
              <a:rPr lang="it-IT" dirty="0"/>
              <a:t>, </a:t>
            </a:r>
            <a:r>
              <a:rPr lang="it-IT" dirty="0">
                <a:hlinkClick r:id="rId22"/>
              </a:rPr>
              <a:t>Henrik S Rasmussen</a:t>
            </a:r>
            <a:r>
              <a:rPr lang="it-IT" baseline="30000" dirty="0"/>
              <a:t> </a:t>
            </a:r>
            <a:r>
              <a:rPr lang="it-IT" baseline="30000" dirty="0">
                <a:hlinkClick r:id="rId19" tooltip="Allakos, Inc, Redwood City, California."/>
              </a:rPr>
              <a:t> 8 </a:t>
            </a:r>
            <a:r>
              <a:rPr lang="it-IT" dirty="0"/>
              <a:t>, </a:t>
            </a:r>
            <a:r>
              <a:rPr lang="it-IT" dirty="0">
                <a:hlinkClick r:id="rId23"/>
              </a:rPr>
              <a:t>Robert M </a:t>
            </a:r>
            <a:r>
              <a:rPr lang="it-IT" dirty="0" err="1">
                <a:hlinkClick r:id="rId23"/>
              </a:rPr>
              <a:t>Genta</a:t>
            </a:r>
            <a:r>
              <a:rPr lang="it-IT" baseline="30000" dirty="0"/>
              <a:t> </a:t>
            </a:r>
            <a:r>
              <a:rPr lang="it-IT" baseline="30000" dirty="0">
                <a:hlinkClick r:id="rId24" tooltip="Baylor College of Medicine, Houston, Texas."/>
              </a:rPr>
              <a:t> 9 </a:t>
            </a:r>
            <a:endParaRPr lang="it-IT" dirty="0"/>
          </a:p>
          <a:p>
            <a:r>
              <a:rPr lang="it-IT" dirty="0" err="1"/>
              <a:t>Affiliations</a:t>
            </a:r>
            <a:r>
              <a:rPr lang="it-IT" dirty="0"/>
              <a:t> </a:t>
            </a:r>
          </a:p>
          <a:p>
            <a:r>
              <a:rPr lang="it-IT" dirty="0"/>
              <a:t>PMID: </a:t>
            </a:r>
            <a:r>
              <a:rPr lang="it-IT" b="1" dirty="0"/>
              <a:t>34089846</a:t>
            </a:r>
            <a:r>
              <a:rPr lang="it-IT" dirty="0"/>
              <a:t> </a:t>
            </a:r>
          </a:p>
          <a:p>
            <a:r>
              <a:rPr lang="it-IT" dirty="0"/>
              <a:t>PMCID: </a:t>
            </a:r>
            <a:r>
              <a:rPr lang="it-IT" dirty="0">
                <a:hlinkClick r:id="rId25"/>
              </a:rPr>
              <a:t>PMC8636525 </a:t>
            </a:r>
            <a:endParaRPr lang="it-IT" dirty="0"/>
          </a:p>
          <a:p>
            <a:r>
              <a:rPr lang="it-IT" dirty="0"/>
              <a:t>DOI: </a:t>
            </a:r>
            <a:r>
              <a:rPr lang="it-IT" dirty="0">
                <a:hlinkClick r:id="rId26"/>
              </a:rPr>
              <a:t>10.1016/j.cgh.2021.05.053 </a:t>
            </a:r>
            <a:endParaRPr lang="it-IT" dirty="0"/>
          </a:p>
          <a:p>
            <a:r>
              <a:rPr lang="it-IT" b="1" dirty="0"/>
              <a:t>Abstract </a:t>
            </a:r>
          </a:p>
          <a:p>
            <a:r>
              <a:rPr lang="it-IT" b="1" dirty="0"/>
              <a:t>Background &amp; </a:t>
            </a:r>
            <a:r>
              <a:rPr lang="it-IT" b="1" dirty="0" err="1"/>
              <a:t>aims</a:t>
            </a:r>
            <a:r>
              <a:rPr lang="it-IT" b="1" dirty="0"/>
              <a:t>: </a:t>
            </a:r>
            <a:r>
              <a:rPr lang="it-IT" dirty="0" err="1"/>
              <a:t>Eosinophilic</a:t>
            </a:r>
            <a:r>
              <a:rPr lang="it-IT" dirty="0"/>
              <a:t> </a:t>
            </a:r>
            <a:r>
              <a:rPr lang="it-IT" dirty="0" err="1"/>
              <a:t>gastritis</a:t>
            </a:r>
            <a:r>
              <a:rPr lang="it-IT" dirty="0"/>
              <a:t> (EG) and </a:t>
            </a:r>
            <a:r>
              <a:rPr lang="it-IT" dirty="0" err="1"/>
              <a:t>eosinophilic</a:t>
            </a:r>
            <a:r>
              <a:rPr lang="it-IT" dirty="0"/>
              <a:t> </a:t>
            </a:r>
            <a:r>
              <a:rPr lang="it-IT" dirty="0" err="1"/>
              <a:t>duodenitis</a:t>
            </a:r>
            <a:r>
              <a:rPr lang="it-IT" dirty="0"/>
              <a:t> (</a:t>
            </a:r>
            <a:r>
              <a:rPr lang="it-IT" dirty="0" err="1"/>
              <a:t>EoD</a:t>
            </a:r>
            <a:r>
              <a:rPr lang="it-IT" dirty="0"/>
              <a:t>), </a:t>
            </a:r>
            <a:r>
              <a:rPr lang="it-IT" dirty="0" err="1"/>
              <a:t>characterized</a:t>
            </a:r>
            <a:r>
              <a:rPr lang="it-IT" dirty="0"/>
              <a:t> by </a:t>
            </a:r>
            <a:r>
              <a:rPr lang="it-IT" dirty="0" err="1"/>
              <a:t>chronic</a:t>
            </a:r>
            <a:r>
              <a:rPr lang="it-IT" dirty="0"/>
              <a:t> </a:t>
            </a:r>
            <a:r>
              <a:rPr lang="it-IT" dirty="0" err="1"/>
              <a:t>gastrointestinal</a:t>
            </a:r>
            <a:r>
              <a:rPr lang="it-IT" dirty="0"/>
              <a:t> (GI) </a:t>
            </a:r>
            <a:r>
              <a:rPr lang="it-IT" dirty="0" err="1"/>
              <a:t>symptoms</a:t>
            </a:r>
            <a:r>
              <a:rPr lang="it-IT" dirty="0"/>
              <a:t> and </a:t>
            </a:r>
            <a:r>
              <a:rPr lang="it-IT" dirty="0" err="1"/>
              <a:t>increased</a:t>
            </a:r>
            <a:r>
              <a:rPr lang="it-IT" dirty="0"/>
              <a:t> </a:t>
            </a:r>
            <a:r>
              <a:rPr lang="it-IT" dirty="0" err="1"/>
              <a:t>numbers</a:t>
            </a:r>
            <a:r>
              <a:rPr lang="it-IT" dirty="0"/>
              <a:t> or </a:t>
            </a:r>
            <a:r>
              <a:rPr lang="it-IT" dirty="0" err="1"/>
              <a:t>activation</a:t>
            </a:r>
            <a:r>
              <a:rPr lang="it-IT" dirty="0"/>
              <a:t> of </a:t>
            </a:r>
            <a:r>
              <a:rPr lang="it-IT" dirty="0" err="1"/>
              <a:t>eosinophils</a:t>
            </a:r>
            <a:r>
              <a:rPr lang="it-IT" dirty="0"/>
              <a:t> and </a:t>
            </a:r>
            <a:r>
              <a:rPr lang="it-IT" dirty="0" err="1"/>
              <a:t>mast</a:t>
            </a:r>
            <a:r>
              <a:rPr lang="it-IT" dirty="0"/>
              <a:t> </a:t>
            </a:r>
            <a:r>
              <a:rPr lang="it-IT" dirty="0" err="1"/>
              <a:t>cells</a:t>
            </a:r>
            <a:r>
              <a:rPr lang="it-IT" dirty="0"/>
              <a:t> in the GI </a:t>
            </a:r>
            <a:r>
              <a:rPr lang="it-IT" dirty="0" err="1"/>
              <a:t>tract</a:t>
            </a:r>
            <a:r>
              <a:rPr lang="it-IT" dirty="0"/>
              <a:t>, are </a:t>
            </a:r>
            <a:r>
              <a:rPr lang="it-IT" dirty="0" err="1"/>
              <a:t>likely</a:t>
            </a:r>
            <a:r>
              <a:rPr lang="it-IT" dirty="0"/>
              <a:t> </a:t>
            </a:r>
            <a:r>
              <a:rPr lang="it-IT" dirty="0" err="1"/>
              <a:t>underdiagnosed</a:t>
            </a:r>
            <a:r>
              <a:rPr lang="it-IT" dirty="0"/>
              <a:t>. </a:t>
            </a:r>
            <a:r>
              <a:rPr lang="it-IT" dirty="0" err="1"/>
              <a:t>We</a:t>
            </a:r>
            <a:r>
              <a:rPr lang="it-IT" dirty="0"/>
              <a:t> </a:t>
            </a:r>
            <a:r>
              <a:rPr lang="it-IT" dirty="0" err="1"/>
              <a:t>aimed</a:t>
            </a:r>
            <a:r>
              <a:rPr lang="it-IT" dirty="0"/>
              <a:t> to </a:t>
            </a:r>
            <a:r>
              <a:rPr lang="it-IT" dirty="0" err="1"/>
              <a:t>determine</a:t>
            </a:r>
            <a:r>
              <a:rPr lang="it-IT" dirty="0"/>
              <a:t> </a:t>
            </a:r>
            <a:r>
              <a:rPr lang="it-IT" dirty="0" err="1"/>
              <a:t>rates</a:t>
            </a:r>
            <a:r>
              <a:rPr lang="it-IT" dirty="0"/>
              <a:t> of EG and </a:t>
            </a:r>
            <a:r>
              <a:rPr lang="it-IT" dirty="0" err="1"/>
              <a:t>EoD</a:t>
            </a:r>
            <a:r>
              <a:rPr lang="it-IT" dirty="0"/>
              <a:t> and </a:t>
            </a:r>
            <a:r>
              <a:rPr lang="it-IT" dirty="0" err="1"/>
              <a:t>number</a:t>
            </a:r>
            <a:r>
              <a:rPr lang="it-IT" dirty="0"/>
              <a:t> of </a:t>
            </a:r>
            <a:r>
              <a:rPr lang="it-IT" dirty="0" err="1"/>
              <a:t>biopsies</a:t>
            </a:r>
            <a:r>
              <a:rPr lang="it-IT" dirty="0"/>
              <a:t> </a:t>
            </a:r>
            <a:r>
              <a:rPr lang="it-IT" dirty="0" err="1"/>
              <a:t>required</a:t>
            </a:r>
            <a:r>
              <a:rPr lang="it-IT" dirty="0"/>
              <a:t> to </a:t>
            </a:r>
            <a:r>
              <a:rPr lang="it-IT" dirty="0" err="1"/>
              <a:t>optimize</a:t>
            </a:r>
            <a:r>
              <a:rPr lang="it-IT" dirty="0"/>
              <a:t> </a:t>
            </a:r>
            <a:r>
              <a:rPr lang="it-IT" dirty="0" err="1"/>
              <a:t>detection</a:t>
            </a:r>
            <a:r>
              <a:rPr lang="it-IT" dirty="0"/>
              <a:t> </a:t>
            </a:r>
            <a:r>
              <a:rPr lang="it-IT" dirty="0" err="1"/>
              <a:t>using</a:t>
            </a:r>
            <a:r>
              <a:rPr lang="it-IT" dirty="0"/>
              <a:t> screening data from a </a:t>
            </a:r>
            <a:r>
              <a:rPr lang="it-IT" dirty="0" err="1"/>
              <a:t>randomized</a:t>
            </a:r>
            <a:r>
              <a:rPr lang="it-IT" dirty="0"/>
              <a:t> trial of </a:t>
            </a:r>
            <a:r>
              <a:rPr lang="it-IT" dirty="0" err="1"/>
              <a:t>lirentelimab</a:t>
            </a:r>
            <a:r>
              <a:rPr lang="it-IT" dirty="0"/>
              <a:t> (AK002), an </a:t>
            </a:r>
            <a:r>
              <a:rPr lang="it-IT" dirty="0" err="1"/>
              <a:t>antibody</a:t>
            </a:r>
            <a:r>
              <a:rPr lang="it-IT" dirty="0"/>
              <a:t> </a:t>
            </a:r>
            <a:r>
              <a:rPr lang="it-IT" dirty="0" err="1"/>
              <a:t>against</a:t>
            </a:r>
            <a:r>
              <a:rPr lang="it-IT" dirty="0"/>
              <a:t> siglec-8 </a:t>
            </a:r>
            <a:r>
              <a:rPr lang="it-IT" dirty="0" err="1"/>
              <a:t>that</a:t>
            </a:r>
            <a:r>
              <a:rPr lang="it-IT" dirty="0"/>
              <a:t> </a:t>
            </a:r>
            <a:r>
              <a:rPr lang="it-IT" dirty="0" err="1"/>
              <a:t>depletes</a:t>
            </a:r>
            <a:r>
              <a:rPr lang="it-IT" dirty="0"/>
              <a:t> </a:t>
            </a:r>
            <a:r>
              <a:rPr lang="it-IT" dirty="0" err="1"/>
              <a:t>eosinophils</a:t>
            </a:r>
            <a:r>
              <a:rPr lang="it-IT" dirty="0"/>
              <a:t> and </a:t>
            </a:r>
            <a:r>
              <a:rPr lang="it-IT" dirty="0" err="1"/>
              <a:t>inhibits</a:t>
            </a:r>
            <a:r>
              <a:rPr lang="it-IT" dirty="0"/>
              <a:t> </a:t>
            </a:r>
            <a:r>
              <a:rPr lang="it-IT" dirty="0" err="1"/>
              <a:t>mast</a:t>
            </a:r>
            <a:r>
              <a:rPr lang="it-IT" dirty="0"/>
              <a:t> </a:t>
            </a:r>
            <a:r>
              <a:rPr lang="it-IT" dirty="0" err="1"/>
              <a:t>cells</a:t>
            </a:r>
            <a:r>
              <a:rPr lang="it-IT" dirty="0"/>
              <a:t>. </a:t>
            </a:r>
            <a:r>
              <a:rPr lang="it-IT" dirty="0" err="1"/>
              <a:t>We</a:t>
            </a:r>
            <a:r>
              <a:rPr lang="it-IT" dirty="0"/>
              <a:t> </a:t>
            </a:r>
            <a:r>
              <a:rPr lang="it-IT" dirty="0" err="1"/>
              <a:t>also</a:t>
            </a:r>
            <a:r>
              <a:rPr lang="it-IT" dirty="0"/>
              <a:t> </a:t>
            </a:r>
            <a:r>
              <a:rPr lang="it-IT" dirty="0" err="1"/>
              <a:t>characterized</a:t>
            </a:r>
            <a:r>
              <a:rPr lang="it-IT" dirty="0"/>
              <a:t> </a:t>
            </a:r>
            <a:r>
              <a:rPr lang="it-IT" dirty="0" err="1"/>
              <a:t>endoscopic</a:t>
            </a:r>
            <a:r>
              <a:rPr lang="it-IT" dirty="0"/>
              <a:t> features and </a:t>
            </a:r>
            <a:r>
              <a:rPr lang="it-IT" dirty="0" err="1"/>
              <a:t>symptoms</a:t>
            </a:r>
            <a:r>
              <a:rPr lang="it-IT" dirty="0"/>
              <a:t> of EG and </a:t>
            </a:r>
            <a:r>
              <a:rPr lang="it-IT" dirty="0" err="1"/>
              <a:t>EoD</a:t>
            </a:r>
            <a:r>
              <a:rPr lang="it-IT" dirty="0"/>
              <a:t>. </a:t>
            </a:r>
          </a:p>
          <a:p>
            <a:r>
              <a:rPr lang="it-IT" b="1" dirty="0"/>
              <a:t>Methods: </a:t>
            </a:r>
            <a:r>
              <a:rPr lang="it-IT" dirty="0" err="1"/>
              <a:t>Subjects</a:t>
            </a:r>
            <a:r>
              <a:rPr lang="it-IT" dirty="0"/>
              <a:t> with moderate-to-severe GI </a:t>
            </a:r>
            <a:r>
              <a:rPr lang="it-IT" dirty="0" err="1"/>
              <a:t>symptoms</a:t>
            </a:r>
            <a:r>
              <a:rPr lang="it-IT" dirty="0"/>
              <a:t>, </a:t>
            </a:r>
            <a:r>
              <a:rPr lang="it-IT" dirty="0" err="1"/>
              <a:t>assessed</a:t>
            </a:r>
            <a:r>
              <a:rPr lang="it-IT" dirty="0"/>
              <a:t> daily </a:t>
            </a:r>
            <a:r>
              <a:rPr lang="it-IT" dirty="0" err="1"/>
              <a:t>through</a:t>
            </a:r>
            <a:r>
              <a:rPr lang="it-IT" dirty="0"/>
              <a:t> a </a:t>
            </a:r>
            <a:r>
              <a:rPr lang="it-IT" dirty="0" err="1"/>
              <a:t>validated</a:t>
            </a:r>
            <a:r>
              <a:rPr lang="it-IT" dirty="0"/>
              <a:t> patient-</a:t>
            </a:r>
            <a:r>
              <a:rPr lang="it-IT" dirty="0" err="1"/>
              <a:t>reported</a:t>
            </a:r>
            <a:r>
              <a:rPr lang="it-IT" dirty="0"/>
              <a:t> </a:t>
            </a:r>
            <a:r>
              <a:rPr lang="it-IT" dirty="0" err="1"/>
              <a:t>outcome</a:t>
            </a:r>
            <a:r>
              <a:rPr lang="it-IT" dirty="0"/>
              <a:t> </a:t>
            </a:r>
            <a:r>
              <a:rPr lang="it-IT" dirty="0" err="1"/>
              <a:t>questionnaire</a:t>
            </a:r>
            <a:r>
              <a:rPr lang="it-IT" dirty="0"/>
              <a:t>, </a:t>
            </a:r>
            <a:r>
              <a:rPr lang="it-IT" dirty="0" err="1"/>
              <a:t>underwent</a:t>
            </a:r>
            <a:r>
              <a:rPr lang="it-IT" dirty="0"/>
              <a:t> </a:t>
            </a:r>
            <a:r>
              <a:rPr lang="it-IT" dirty="0" err="1"/>
              <a:t>endoscopy</a:t>
            </a:r>
            <a:r>
              <a:rPr lang="it-IT" dirty="0"/>
              <a:t> with a </a:t>
            </a:r>
            <a:r>
              <a:rPr lang="it-IT" dirty="0" err="1"/>
              <a:t>systematic</a:t>
            </a:r>
            <a:r>
              <a:rPr lang="it-IT" dirty="0"/>
              <a:t> </a:t>
            </a:r>
            <a:r>
              <a:rPr lang="it-IT" dirty="0" err="1"/>
              <a:t>gastric</a:t>
            </a:r>
            <a:r>
              <a:rPr lang="it-IT" dirty="0"/>
              <a:t> and </a:t>
            </a:r>
            <a:r>
              <a:rPr lang="it-IT" dirty="0" err="1"/>
              <a:t>duodenal</a:t>
            </a:r>
            <a:r>
              <a:rPr lang="it-IT" dirty="0"/>
              <a:t> </a:t>
            </a:r>
            <a:r>
              <a:rPr lang="it-IT" dirty="0" err="1"/>
              <a:t>biopsy</a:t>
            </a:r>
            <a:r>
              <a:rPr lang="it-IT" dirty="0"/>
              <a:t> </a:t>
            </a:r>
            <a:r>
              <a:rPr lang="it-IT" dirty="0" err="1"/>
              <a:t>protocol</a:t>
            </a:r>
            <a:r>
              <a:rPr lang="it-IT" dirty="0"/>
              <a:t> and </a:t>
            </a:r>
            <a:r>
              <a:rPr lang="it-IT" dirty="0" err="1"/>
              <a:t>histopathologic</a:t>
            </a:r>
            <a:r>
              <a:rPr lang="it-IT" dirty="0"/>
              <a:t> evaluation. EG </a:t>
            </a:r>
            <a:r>
              <a:rPr lang="it-IT" dirty="0" err="1"/>
              <a:t>diagnosis</a:t>
            </a:r>
            <a:r>
              <a:rPr lang="it-IT" dirty="0"/>
              <a:t> </a:t>
            </a:r>
            <a:r>
              <a:rPr lang="it-IT" dirty="0" err="1"/>
              <a:t>required</a:t>
            </a:r>
            <a:r>
              <a:rPr lang="it-IT" dirty="0"/>
              <a:t> </a:t>
            </a:r>
            <a:r>
              <a:rPr lang="it-IT" dirty="0" err="1"/>
              <a:t>presence</a:t>
            </a:r>
            <a:r>
              <a:rPr lang="it-IT" dirty="0"/>
              <a:t> of ≥30 </a:t>
            </a:r>
            <a:r>
              <a:rPr lang="it-IT" dirty="0" err="1"/>
              <a:t>eosinophils</a:t>
            </a:r>
            <a:r>
              <a:rPr lang="it-IT" dirty="0"/>
              <a:t>/high-power field (</a:t>
            </a:r>
            <a:r>
              <a:rPr lang="it-IT" dirty="0" err="1"/>
              <a:t>eos</a:t>
            </a:r>
            <a:r>
              <a:rPr lang="it-IT" dirty="0"/>
              <a:t>/</a:t>
            </a:r>
            <a:r>
              <a:rPr lang="it-IT" dirty="0" err="1"/>
              <a:t>hpf</a:t>
            </a:r>
            <a:r>
              <a:rPr lang="it-IT" dirty="0"/>
              <a:t>) in ≥5 </a:t>
            </a:r>
            <a:r>
              <a:rPr lang="it-IT" dirty="0" err="1"/>
              <a:t>hpfs</a:t>
            </a:r>
            <a:r>
              <a:rPr lang="it-IT" dirty="0"/>
              <a:t> and </a:t>
            </a:r>
            <a:r>
              <a:rPr lang="it-IT" dirty="0" err="1"/>
              <a:t>EoD</a:t>
            </a:r>
            <a:r>
              <a:rPr lang="it-IT" dirty="0"/>
              <a:t> </a:t>
            </a:r>
            <a:r>
              <a:rPr lang="it-IT" dirty="0" err="1"/>
              <a:t>required</a:t>
            </a:r>
            <a:r>
              <a:rPr lang="it-IT" dirty="0"/>
              <a:t> ≥30 </a:t>
            </a:r>
            <a:r>
              <a:rPr lang="it-IT" dirty="0" err="1"/>
              <a:t>eos</a:t>
            </a:r>
            <a:r>
              <a:rPr lang="it-IT" dirty="0"/>
              <a:t>/</a:t>
            </a:r>
            <a:r>
              <a:rPr lang="it-IT" dirty="0" err="1"/>
              <a:t>hpf</a:t>
            </a:r>
            <a:r>
              <a:rPr lang="it-IT" dirty="0"/>
              <a:t> in ≥3 </a:t>
            </a:r>
            <a:r>
              <a:rPr lang="it-IT" dirty="0" err="1"/>
              <a:t>hpfs</a:t>
            </a:r>
            <a:r>
              <a:rPr lang="it-IT" dirty="0"/>
              <a:t>. </a:t>
            </a:r>
            <a:r>
              <a:rPr lang="it-IT" dirty="0" err="1"/>
              <a:t>We</a:t>
            </a:r>
            <a:r>
              <a:rPr lang="it-IT" dirty="0"/>
              <a:t> </a:t>
            </a:r>
            <a:r>
              <a:rPr lang="it-IT" dirty="0" err="1"/>
              <a:t>analyzed</a:t>
            </a:r>
            <a:r>
              <a:rPr lang="it-IT" dirty="0"/>
              <a:t> </a:t>
            </a:r>
            <a:r>
              <a:rPr lang="it-IT" dirty="0" err="1"/>
              <a:t>diagnostic</a:t>
            </a:r>
            <a:r>
              <a:rPr lang="it-IT" dirty="0"/>
              <a:t> </a:t>
            </a:r>
            <a:r>
              <a:rPr lang="it-IT" dirty="0" err="1"/>
              <a:t>yields</a:t>
            </a:r>
            <a:r>
              <a:rPr lang="it-IT" dirty="0"/>
              <a:t> for EG and </a:t>
            </a:r>
            <a:r>
              <a:rPr lang="it-IT" dirty="0" err="1"/>
              <a:t>EoD</a:t>
            </a:r>
            <a:r>
              <a:rPr lang="it-IT" dirty="0"/>
              <a:t> and </a:t>
            </a:r>
            <a:r>
              <a:rPr lang="it-IT" dirty="0" err="1"/>
              <a:t>histologic</a:t>
            </a:r>
            <a:r>
              <a:rPr lang="it-IT" dirty="0"/>
              <a:t>, </a:t>
            </a:r>
            <a:r>
              <a:rPr lang="it-IT" dirty="0" err="1"/>
              <a:t>endoscopic</a:t>
            </a:r>
            <a:r>
              <a:rPr lang="it-IT" dirty="0"/>
              <a:t>, and </a:t>
            </a:r>
            <a:r>
              <a:rPr lang="it-IT" dirty="0" err="1"/>
              <a:t>clinical</a:t>
            </a:r>
            <a:r>
              <a:rPr lang="it-IT" dirty="0"/>
              <a:t> </a:t>
            </a:r>
            <a:r>
              <a:rPr lang="it-IT" dirty="0" err="1"/>
              <a:t>findings</a:t>
            </a:r>
            <a:r>
              <a:rPr lang="it-IT" dirty="0"/>
              <a:t>. </a:t>
            </a:r>
          </a:p>
          <a:p>
            <a:r>
              <a:rPr lang="it-IT" b="1" dirty="0"/>
              <a:t>Results: </a:t>
            </a:r>
            <a:r>
              <a:rPr lang="it-IT" dirty="0"/>
              <a:t>Of 88 </a:t>
            </a:r>
            <a:r>
              <a:rPr lang="it-IT" dirty="0" err="1"/>
              <a:t>subjects</a:t>
            </a:r>
            <a:r>
              <a:rPr lang="it-IT" dirty="0"/>
              <a:t> meeting </a:t>
            </a:r>
            <a:r>
              <a:rPr lang="it-IT" dirty="0" err="1"/>
              <a:t>symptom</a:t>
            </a:r>
            <a:r>
              <a:rPr lang="it-IT" dirty="0"/>
              <a:t> </a:t>
            </a:r>
            <a:r>
              <a:rPr lang="it-IT" dirty="0" err="1"/>
              <a:t>criteria</a:t>
            </a:r>
            <a:r>
              <a:rPr lang="it-IT" dirty="0"/>
              <a:t>, 72 </a:t>
            </a:r>
            <a:r>
              <a:rPr lang="it-IT" dirty="0" err="1"/>
              <a:t>were</a:t>
            </a:r>
            <a:r>
              <a:rPr lang="it-IT" dirty="0"/>
              <a:t> </a:t>
            </a:r>
            <a:r>
              <a:rPr lang="it-IT" dirty="0" err="1"/>
              <a:t>found</a:t>
            </a:r>
            <a:r>
              <a:rPr lang="it-IT" dirty="0"/>
              <a:t> to </a:t>
            </a:r>
            <a:r>
              <a:rPr lang="it-IT" dirty="0" err="1"/>
              <a:t>have</a:t>
            </a:r>
            <a:r>
              <a:rPr lang="it-IT" dirty="0"/>
              <a:t> EG and/or </a:t>
            </a:r>
            <a:r>
              <a:rPr lang="it-IT" dirty="0" err="1"/>
              <a:t>EoD</a:t>
            </a:r>
            <a:r>
              <a:rPr lang="it-IT" dirty="0"/>
              <a:t> (EG/</a:t>
            </a:r>
            <a:r>
              <a:rPr lang="it-IT" dirty="0" err="1"/>
              <a:t>EoD</a:t>
            </a:r>
            <a:r>
              <a:rPr lang="it-IT" dirty="0"/>
              <a:t>), including </a:t>
            </a:r>
            <a:r>
              <a:rPr lang="it-IT" dirty="0" err="1"/>
              <a:t>patients</a:t>
            </a:r>
            <a:r>
              <a:rPr lang="it-IT" dirty="0"/>
              <a:t> with no </a:t>
            </a:r>
            <a:r>
              <a:rPr lang="it-IT" dirty="0" err="1"/>
              <a:t>prior</a:t>
            </a:r>
            <a:r>
              <a:rPr lang="it-IT" dirty="0"/>
              <a:t> </a:t>
            </a:r>
            <a:r>
              <a:rPr lang="it-IT" dirty="0" err="1"/>
              <a:t>diagnosis</a:t>
            </a:r>
            <a:r>
              <a:rPr lang="it-IT" dirty="0"/>
              <a:t> of EG/</a:t>
            </a:r>
            <a:r>
              <a:rPr lang="it-IT" dirty="0" err="1"/>
              <a:t>EoD</a:t>
            </a:r>
            <a:r>
              <a:rPr lang="it-IT" dirty="0"/>
              <a:t>. </a:t>
            </a:r>
            <a:r>
              <a:rPr lang="it-IT" dirty="0" err="1"/>
              <a:t>We</a:t>
            </a:r>
            <a:r>
              <a:rPr lang="it-IT" dirty="0"/>
              <a:t> </a:t>
            </a:r>
            <a:r>
              <a:rPr lang="it-IT" dirty="0" err="1"/>
              <a:t>found</a:t>
            </a:r>
            <a:r>
              <a:rPr lang="it-IT" dirty="0"/>
              <a:t> </a:t>
            </a:r>
            <a:r>
              <a:rPr lang="it-IT" dirty="0" err="1"/>
              <a:t>that</a:t>
            </a:r>
            <a:r>
              <a:rPr lang="it-IT" dirty="0"/>
              <a:t> GI </a:t>
            </a:r>
            <a:r>
              <a:rPr lang="it-IT" dirty="0" err="1"/>
              <a:t>eosinophilia</a:t>
            </a:r>
            <a:r>
              <a:rPr lang="it-IT" dirty="0"/>
              <a:t> </a:t>
            </a:r>
            <a:r>
              <a:rPr lang="it-IT" dirty="0" err="1"/>
              <a:t>was</a:t>
            </a:r>
            <a:r>
              <a:rPr lang="it-IT" dirty="0"/>
              <a:t> </a:t>
            </a:r>
            <a:r>
              <a:rPr lang="it-IT" dirty="0" err="1"/>
              <a:t>patchy</a:t>
            </a:r>
            <a:r>
              <a:rPr lang="it-IT" dirty="0"/>
              <a:t> and </a:t>
            </a:r>
            <a:r>
              <a:rPr lang="it-IT" dirty="0" err="1"/>
              <a:t>that</a:t>
            </a:r>
            <a:r>
              <a:rPr lang="it-IT" dirty="0"/>
              <a:t> </a:t>
            </a:r>
            <a:r>
              <a:rPr lang="it-IT" dirty="0" err="1"/>
              <a:t>examination</a:t>
            </a:r>
            <a:r>
              <a:rPr lang="it-IT" dirty="0"/>
              <a:t> of multiple </a:t>
            </a:r>
            <a:r>
              <a:rPr lang="it-IT" dirty="0" err="1"/>
              <a:t>biopsies</a:t>
            </a:r>
            <a:r>
              <a:rPr lang="it-IT" dirty="0"/>
              <a:t> </a:t>
            </a:r>
            <a:r>
              <a:rPr lang="it-IT" dirty="0" err="1"/>
              <a:t>was</a:t>
            </a:r>
            <a:r>
              <a:rPr lang="it-IT" dirty="0"/>
              <a:t> </a:t>
            </a:r>
            <a:r>
              <a:rPr lang="it-IT" dirty="0" err="1"/>
              <a:t>required</a:t>
            </a:r>
            <a:r>
              <a:rPr lang="it-IT" dirty="0"/>
              <a:t> for </a:t>
            </a:r>
            <a:r>
              <a:rPr lang="it-IT" dirty="0" err="1"/>
              <a:t>diagnosis</a:t>
            </a:r>
            <a:r>
              <a:rPr lang="it-IT" dirty="0"/>
              <a:t>-an average of </a:t>
            </a:r>
            <a:r>
              <a:rPr lang="it-IT" dirty="0" err="1"/>
              <a:t>only</a:t>
            </a:r>
            <a:r>
              <a:rPr lang="it-IT" dirty="0"/>
              <a:t> 2.6 per 8 </a:t>
            </a:r>
            <a:r>
              <a:rPr lang="it-IT" dirty="0" err="1"/>
              <a:t>gastric</a:t>
            </a:r>
            <a:r>
              <a:rPr lang="it-IT" dirty="0"/>
              <a:t> </a:t>
            </a:r>
            <a:r>
              <a:rPr lang="it-IT" dirty="0" err="1"/>
              <a:t>biopsies</a:t>
            </a:r>
            <a:r>
              <a:rPr lang="it-IT" dirty="0"/>
              <a:t> and 2.2 per 4 </a:t>
            </a:r>
            <a:r>
              <a:rPr lang="it-IT" dirty="0" err="1"/>
              <a:t>duodenal</a:t>
            </a:r>
            <a:r>
              <a:rPr lang="it-IT" dirty="0"/>
              <a:t> </a:t>
            </a:r>
            <a:r>
              <a:rPr lang="it-IT" dirty="0" err="1"/>
              <a:t>biopsies</a:t>
            </a:r>
            <a:r>
              <a:rPr lang="it-IT" dirty="0"/>
              <a:t> per subject </a:t>
            </a:r>
            <a:r>
              <a:rPr lang="it-IT" dirty="0" err="1"/>
              <a:t>met</a:t>
            </a:r>
            <a:r>
              <a:rPr lang="it-IT" dirty="0"/>
              <a:t> </a:t>
            </a:r>
            <a:r>
              <a:rPr lang="it-IT" dirty="0" err="1"/>
              <a:t>thresholds</a:t>
            </a:r>
            <a:r>
              <a:rPr lang="it-IT" dirty="0"/>
              <a:t> for EG/</a:t>
            </a:r>
            <a:r>
              <a:rPr lang="it-IT" dirty="0" err="1"/>
              <a:t>EoD</a:t>
            </a:r>
            <a:r>
              <a:rPr lang="it-IT" dirty="0"/>
              <a:t>. Evaluation of multiple </a:t>
            </a:r>
            <a:r>
              <a:rPr lang="it-IT" dirty="0" err="1"/>
              <a:t>nonoverlapping</a:t>
            </a:r>
            <a:r>
              <a:rPr lang="it-IT" dirty="0"/>
              <a:t> </a:t>
            </a:r>
            <a:r>
              <a:rPr lang="it-IT" dirty="0" err="1"/>
              <a:t>hpfs</a:t>
            </a:r>
            <a:r>
              <a:rPr lang="it-IT" dirty="0"/>
              <a:t> in </a:t>
            </a:r>
            <a:r>
              <a:rPr lang="it-IT" dirty="0" err="1"/>
              <a:t>each</a:t>
            </a:r>
            <a:r>
              <a:rPr lang="it-IT" dirty="0"/>
              <a:t> of 8 </a:t>
            </a:r>
            <a:r>
              <a:rPr lang="it-IT" dirty="0" err="1"/>
              <a:t>gastric</a:t>
            </a:r>
            <a:r>
              <a:rPr lang="it-IT" dirty="0"/>
              <a:t> and 4 </a:t>
            </a:r>
            <a:r>
              <a:rPr lang="it-IT" dirty="0" err="1"/>
              <a:t>duodenal</a:t>
            </a:r>
            <a:r>
              <a:rPr lang="it-IT" dirty="0"/>
              <a:t> </a:t>
            </a:r>
            <a:r>
              <a:rPr lang="it-IT" dirty="0" err="1"/>
              <a:t>biopsies</a:t>
            </a:r>
            <a:r>
              <a:rPr lang="it-IT" dirty="0"/>
              <a:t> </a:t>
            </a:r>
            <a:r>
              <a:rPr lang="it-IT" dirty="0" err="1"/>
              <a:t>was</a:t>
            </a:r>
            <a:r>
              <a:rPr lang="it-IT" dirty="0"/>
              <a:t> </a:t>
            </a:r>
            <a:r>
              <a:rPr lang="it-IT" dirty="0" err="1"/>
              <a:t>required</a:t>
            </a:r>
            <a:r>
              <a:rPr lang="it-IT" dirty="0"/>
              <a:t> to capture 100% of EG/</a:t>
            </a:r>
            <a:r>
              <a:rPr lang="it-IT" dirty="0" err="1"/>
              <a:t>EoD</a:t>
            </a:r>
            <a:r>
              <a:rPr lang="it-IT" dirty="0"/>
              <a:t> </a:t>
            </a:r>
            <a:r>
              <a:rPr lang="it-IT" dirty="0" err="1"/>
              <a:t>cases</a:t>
            </a:r>
            <a:r>
              <a:rPr lang="it-IT" dirty="0"/>
              <a:t>. </a:t>
            </a:r>
            <a:r>
              <a:rPr lang="it-IT" dirty="0" err="1"/>
              <a:t>Neither</a:t>
            </a:r>
            <a:r>
              <a:rPr lang="it-IT" dirty="0"/>
              <a:t> </a:t>
            </a:r>
            <a:r>
              <a:rPr lang="it-IT" dirty="0" err="1"/>
              <a:t>endoscopic</a:t>
            </a:r>
            <a:r>
              <a:rPr lang="it-IT" dirty="0"/>
              <a:t> </a:t>
            </a:r>
            <a:r>
              <a:rPr lang="it-IT" dirty="0" err="1"/>
              <a:t>findings</a:t>
            </a:r>
            <a:r>
              <a:rPr lang="it-IT" dirty="0"/>
              <a:t> </a:t>
            </a:r>
            <a:r>
              <a:rPr lang="it-IT" dirty="0" err="1"/>
              <a:t>nor</a:t>
            </a:r>
            <a:r>
              <a:rPr lang="it-IT" dirty="0"/>
              <a:t> </a:t>
            </a:r>
            <a:r>
              <a:rPr lang="it-IT" dirty="0" err="1"/>
              <a:t>symptom</a:t>
            </a:r>
            <a:r>
              <a:rPr lang="it-IT" dirty="0"/>
              <a:t> </a:t>
            </a:r>
            <a:r>
              <a:rPr lang="it-IT" dirty="0" err="1"/>
              <a:t>severity</a:t>
            </a:r>
            <a:r>
              <a:rPr lang="it-IT" dirty="0"/>
              <a:t> </a:t>
            </a:r>
            <a:r>
              <a:rPr lang="it-IT" dirty="0" err="1"/>
              <a:t>correlated</a:t>
            </a:r>
            <a:r>
              <a:rPr lang="it-IT" dirty="0"/>
              <a:t> with </a:t>
            </a:r>
            <a:r>
              <a:rPr lang="it-IT" dirty="0" err="1"/>
              <a:t>eosinophil</a:t>
            </a:r>
            <a:r>
              <a:rPr lang="it-IT" dirty="0"/>
              <a:t> </a:t>
            </a:r>
            <a:r>
              <a:rPr lang="it-IT" dirty="0" err="1"/>
              <a:t>counts</a:t>
            </a:r>
            <a:r>
              <a:rPr lang="it-IT" dirty="0"/>
              <a:t>. </a:t>
            </a:r>
          </a:p>
          <a:p>
            <a:r>
              <a:rPr lang="it-IT" b="1" dirty="0" err="1"/>
              <a:t>Conclusions</a:t>
            </a:r>
            <a:r>
              <a:rPr lang="it-IT" b="1" dirty="0"/>
              <a:t>: </a:t>
            </a:r>
            <a:r>
              <a:rPr lang="it-IT" dirty="0"/>
              <a:t>In an </a:t>
            </a:r>
            <a:r>
              <a:rPr lang="it-IT" dirty="0" err="1"/>
              <a:t>analysis</a:t>
            </a:r>
            <a:r>
              <a:rPr lang="it-IT" dirty="0"/>
              <a:t> of </a:t>
            </a:r>
            <a:r>
              <a:rPr lang="it-IT" dirty="0" err="1"/>
              <a:t>patients</a:t>
            </a:r>
            <a:r>
              <a:rPr lang="it-IT" dirty="0"/>
              <a:t> with moderate-to-severe GI </a:t>
            </a:r>
            <a:r>
              <a:rPr lang="it-IT" dirty="0" err="1"/>
              <a:t>symptoms</a:t>
            </a:r>
            <a:r>
              <a:rPr lang="it-IT" dirty="0"/>
              <a:t> </a:t>
            </a:r>
            <a:r>
              <a:rPr lang="it-IT" dirty="0" err="1"/>
              <a:t>participating</a:t>
            </a:r>
            <a:r>
              <a:rPr lang="it-IT" dirty="0"/>
              <a:t> in a </a:t>
            </a:r>
            <a:r>
              <a:rPr lang="it-IT" dirty="0" err="1"/>
              <a:t>clinical</a:t>
            </a:r>
            <a:r>
              <a:rPr lang="it-IT" dirty="0"/>
              <a:t> trial of </a:t>
            </a:r>
            <a:r>
              <a:rPr lang="it-IT" dirty="0" err="1"/>
              <a:t>lirentelimab</a:t>
            </a:r>
            <a:r>
              <a:rPr lang="it-IT" dirty="0"/>
              <a:t> for EG/</a:t>
            </a:r>
            <a:r>
              <a:rPr lang="it-IT" dirty="0" err="1"/>
              <a:t>EoD</a:t>
            </a:r>
            <a:r>
              <a:rPr lang="it-IT" dirty="0"/>
              <a:t>, </a:t>
            </a:r>
            <a:r>
              <a:rPr lang="it-IT" dirty="0" err="1"/>
              <a:t>we</a:t>
            </a:r>
            <a:r>
              <a:rPr lang="it-IT" dirty="0"/>
              <a:t> </a:t>
            </a:r>
            <a:r>
              <a:rPr lang="it-IT" dirty="0" err="1"/>
              <a:t>found</a:t>
            </a:r>
            <a:r>
              <a:rPr lang="it-IT" dirty="0"/>
              <a:t> </a:t>
            </a:r>
            <a:r>
              <a:rPr lang="it-IT" dirty="0" err="1"/>
              <a:t>eosinophilia</a:t>
            </a:r>
            <a:r>
              <a:rPr lang="it-IT" dirty="0"/>
              <a:t> to be </a:t>
            </a:r>
            <a:r>
              <a:rPr lang="it-IT" dirty="0" err="1"/>
              <a:t>patchy</a:t>
            </a:r>
            <a:r>
              <a:rPr lang="it-IT" dirty="0"/>
              <a:t> in </a:t>
            </a:r>
            <a:r>
              <a:rPr lang="it-IT" dirty="0" err="1"/>
              <a:t>gastric</a:t>
            </a:r>
            <a:r>
              <a:rPr lang="it-IT" dirty="0"/>
              <a:t> and </a:t>
            </a:r>
            <a:r>
              <a:rPr lang="it-IT" dirty="0" err="1"/>
              <a:t>duodenal</a:t>
            </a:r>
            <a:r>
              <a:rPr lang="it-IT" dirty="0"/>
              <a:t> </a:t>
            </a:r>
            <a:r>
              <a:rPr lang="it-IT" dirty="0" err="1"/>
              <a:t>biopsies</a:t>
            </a:r>
            <a:r>
              <a:rPr lang="it-IT" dirty="0"/>
              <a:t>. </a:t>
            </a:r>
            <a:r>
              <a:rPr lang="it-IT" dirty="0" err="1"/>
              <a:t>Counting</a:t>
            </a:r>
            <a:r>
              <a:rPr lang="it-IT" dirty="0"/>
              <a:t> </a:t>
            </a:r>
            <a:r>
              <a:rPr lang="it-IT" dirty="0" err="1"/>
              <a:t>eosinophils</a:t>
            </a:r>
            <a:r>
              <a:rPr lang="it-IT" dirty="0"/>
              <a:t> in </a:t>
            </a:r>
            <a:r>
              <a:rPr lang="it-IT" dirty="0" err="1"/>
              <a:t>at</a:t>
            </a:r>
            <a:r>
              <a:rPr lang="it-IT" dirty="0"/>
              <a:t> </a:t>
            </a:r>
            <a:r>
              <a:rPr lang="it-IT" dirty="0" err="1"/>
              <a:t>least</a:t>
            </a:r>
            <a:r>
              <a:rPr lang="it-IT" dirty="0"/>
              <a:t> 8 </a:t>
            </a:r>
            <a:r>
              <a:rPr lang="it-IT" dirty="0" err="1"/>
              <a:t>gastric</a:t>
            </a:r>
            <a:r>
              <a:rPr lang="it-IT" dirty="0"/>
              <a:t> and 4 </a:t>
            </a:r>
            <a:r>
              <a:rPr lang="it-IT" dirty="0" err="1"/>
              <a:t>duodenal</a:t>
            </a:r>
            <a:r>
              <a:rPr lang="it-IT" dirty="0"/>
              <a:t> </a:t>
            </a:r>
            <a:r>
              <a:rPr lang="it-IT" dirty="0" err="1"/>
              <a:t>biopsies</a:t>
            </a:r>
            <a:r>
              <a:rPr lang="it-IT" dirty="0"/>
              <a:t> </a:t>
            </a:r>
            <a:r>
              <a:rPr lang="it-IT" dirty="0" err="1"/>
              <a:t>is</a:t>
            </a:r>
            <a:r>
              <a:rPr lang="it-IT" dirty="0"/>
              <a:t> </a:t>
            </a:r>
            <a:r>
              <a:rPr lang="it-IT" dirty="0" err="1"/>
              <a:t>required</a:t>
            </a:r>
            <a:r>
              <a:rPr lang="it-IT" dirty="0"/>
              <a:t> to </a:t>
            </a:r>
            <a:r>
              <a:rPr lang="it-IT" dirty="0" err="1"/>
              <a:t>identify</a:t>
            </a:r>
            <a:r>
              <a:rPr lang="it-IT" dirty="0"/>
              <a:t> </a:t>
            </a:r>
            <a:r>
              <a:rPr lang="it-IT" dirty="0" err="1"/>
              <a:t>patients</a:t>
            </a:r>
            <a:r>
              <a:rPr lang="it-IT" dirty="0"/>
              <a:t> with EG/</a:t>
            </a:r>
            <a:r>
              <a:rPr lang="it-IT" dirty="0" err="1"/>
              <a:t>EoD</a:t>
            </a:r>
            <a:r>
              <a:rPr lang="it-IT" dirty="0"/>
              <a:t>, so </a:t>
            </a:r>
            <a:r>
              <a:rPr lang="it-IT" dirty="0" err="1"/>
              <a:t>they</a:t>
            </a:r>
            <a:r>
              <a:rPr lang="it-IT" dirty="0"/>
              <a:t> can </a:t>
            </a:r>
            <a:r>
              <a:rPr lang="it-IT" dirty="0" err="1"/>
              <a:t>receive</a:t>
            </a:r>
            <a:r>
              <a:rPr lang="it-IT" dirty="0"/>
              <a:t> appropriate treatment. (ClinicalTrials.gov, </a:t>
            </a:r>
            <a:r>
              <a:rPr lang="it-IT" dirty="0" err="1"/>
              <a:t>Number</a:t>
            </a:r>
            <a:r>
              <a:rPr lang="it-IT" dirty="0"/>
              <a:t>: </a:t>
            </a:r>
            <a:r>
              <a:rPr lang="it-IT" dirty="0">
                <a:hlinkClick r:id="rId27" tooltip="See in ClinicalTrials.gov"/>
              </a:rPr>
              <a:t>NCT03496571</a:t>
            </a:r>
            <a:r>
              <a:rPr lang="it-IT" dirty="0"/>
              <a:t>). </a:t>
            </a:r>
          </a:p>
          <a:p>
            <a:r>
              <a:rPr lang="it-IT" b="1" dirty="0"/>
              <a:t>Keywords: </a:t>
            </a:r>
            <a:r>
              <a:rPr lang="it-IT" dirty="0"/>
              <a:t>EGID; </a:t>
            </a:r>
            <a:r>
              <a:rPr lang="it-IT" dirty="0" err="1"/>
              <a:t>Eosinophilic</a:t>
            </a:r>
            <a:r>
              <a:rPr lang="it-IT" dirty="0"/>
              <a:t> </a:t>
            </a:r>
            <a:r>
              <a:rPr lang="it-IT" dirty="0" err="1"/>
              <a:t>Enteritis</a:t>
            </a:r>
            <a:r>
              <a:rPr lang="it-IT" dirty="0"/>
              <a:t>; </a:t>
            </a:r>
            <a:r>
              <a:rPr lang="it-IT" dirty="0" err="1"/>
              <a:t>Histology</a:t>
            </a:r>
            <a:r>
              <a:rPr lang="it-IT" dirty="0"/>
              <a:t>; Immune Cell.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996557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Randomized</a:t>
            </a:r>
            <a:r>
              <a:rPr lang="it-IT" dirty="0"/>
              <a:t> </a:t>
            </a:r>
            <a:r>
              <a:rPr lang="it-IT" dirty="0" err="1"/>
              <a:t>Controlled</a:t>
            </a:r>
            <a:r>
              <a:rPr lang="it-IT" dirty="0"/>
              <a:t> Trial</a:t>
            </a:r>
          </a:p>
          <a:p>
            <a:r>
              <a:rPr lang="it-IT" dirty="0" err="1"/>
              <a:t>Clin</a:t>
            </a:r>
            <a:r>
              <a:rPr lang="it-IT" dirty="0"/>
              <a:t> </a:t>
            </a:r>
            <a:r>
              <a:rPr lang="it-IT" dirty="0" err="1"/>
              <a:t>Gastroenterol</a:t>
            </a:r>
            <a:r>
              <a:rPr lang="it-IT" dirty="0"/>
              <a:t> </a:t>
            </a:r>
            <a:r>
              <a:rPr lang="it-IT" dirty="0" err="1"/>
              <a:t>Hepatol</a:t>
            </a:r>
            <a:r>
              <a:rPr lang="it-IT" dirty="0"/>
              <a:t> . 2022 Mar;20(3):535-545.e15. </a:t>
            </a:r>
          </a:p>
          <a:p>
            <a:r>
              <a:rPr lang="it-IT" dirty="0" err="1"/>
              <a:t>doi</a:t>
            </a:r>
            <a:r>
              <a:rPr lang="it-IT" dirty="0"/>
              <a:t>: 10.1016/j.cgh.2021.05.053. </a:t>
            </a:r>
            <a:r>
              <a:rPr lang="it-IT" dirty="0" err="1"/>
              <a:t>Epub</a:t>
            </a:r>
            <a:r>
              <a:rPr lang="it-IT" dirty="0"/>
              <a:t> 2021 </a:t>
            </a:r>
            <a:r>
              <a:rPr lang="it-IT" dirty="0" err="1"/>
              <a:t>Jun</a:t>
            </a:r>
            <a:r>
              <a:rPr lang="it-IT" dirty="0"/>
              <a:t> 2. </a:t>
            </a:r>
          </a:p>
          <a:p>
            <a:r>
              <a:rPr lang="it-IT" b="1" dirty="0" err="1"/>
              <a:t>Determination</a:t>
            </a:r>
            <a:r>
              <a:rPr lang="it-IT" b="1" dirty="0"/>
              <a:t> of </a:t>
            </a:r>
            <a:r>
              <a:rPr lang="it-IT" b="1" dirty="0" err="1"/>
              <a:t>Biopsy</a:t>
            </a:r>
            <a:r>
              <a:rPr lang="it-IT" b="1" dirty="0"/>
              <a:t> Yield </a:t>
            </a:r>
            <a:r>
              <a:rPr lang="it-IT" b="1" dirty="0" err="1"/>
              <a:t>That</a:t>
            </a:r>
            <a:r>
              <a:rPr lang="it-IT" b="1" dirty="0"/>
              <a:t> </a:t>
            </a:r>
            <a:r>
              <a:rPr lang="it-IT" b="1" dirty="0" err="1"/>
              <a:t>Optimally</a:t>
            </a:r>
            <a:r>
              <a:rPr lang="it-IT" b="1" dirty="0"/>
              <a:t> </a:t>
            </a:r>
            <a:r>
              <a:rPr lang="it-IT" b="1" dirty="0" err="1"/>
              <a:t>Detects</a:t>
            </a:r>
            <a:r>
              <a:rPr lang="it-IT" b="1" dirty="0"/>
              <a:t> </a:t>
            </a:r>
            <a:r>
              <a:rPr lang="it-IT" b="1" dirty="0" err="1"/>
              <a:t>Eosinophilic</a:t>
            </a:r>
            <a:r>
              <a:rPr lang="it-IT" b="1" dirty="0"/>
              <a:t> </a:t>
            </a:r>
            <a:r>
              <a:rPr lang="it-IT" b="1" dirty="0" err="1"/>
              <a:t>Gastritis</a:t>
            </a:r>
            <a:r>
              <a:rPr lang="it-IT" b="1" dirty="0"/>
              <a:t> and/or </a:t>
            </a:r>
            <a:r>
              <a:rPr lang="it-IT" b="1" dirty="0" err="1"/>
              <a:t>Duodenitis</a:t>
            </a:r>
            <a:r>
              <a:rPr lang="it-IT" b="1" dirty="0"/>
              <a:t> in a </a:t>
            </a:r>
            <a:r>
              <a:rPr lang="it-IT" b="1" dirty="0" err="1"/>
              <a:t>Randomized</a:t>
            </a:r>
            <a:r>
              <a:rPr lang="it-IT" b="1" dirty="0"/>
              <a:t> Trial of </a:t>
            </a:r>
            <a:r>
              <a:rPr lang="it-IT" b="1" dirty="0" err="1"/>
              <a:t>Lirentelimab</a:t>
            </a:r>
            <a:r>
              <a:rPr lang="it-IT" b="1" dirty="0"/>
              <a:t> </a:t>
            </a:r>
          </a:p>
          <a:p>
            <a:r>
              <a:rPr lang="it-IT" dirty="0" err="1">
                <a:hlinkClick r:id="rId3"/>
              </a:rPr>
              <a:t>Evan</a:t>
            </a:r>
            <a:r>
              <a:rPr lang="it-IT" dirty="0">
                <a:hlinkClick r:id="rId3"/>
              </a:rPr>
              <a:t> S </a:t>
            </a:r>
            <a:r>
              <a:rPr lang="it-IT" dirty="0" err="1">
                <a:hlinkClick r:id="rId3"/>
              </a:rPr>
              <a:t>Dellon</a:t>
            </a:r>
            <a:r>
              <a:rPr lang="it-IT" baseline="30000" dirty="0"/>
              <a:t> </a:t>
            </a:r>
            <a:r>
              <a:rPr lang="it-IT" baseline="30000" dirty="0">
                <a:hlinkClick r:id="rId4" tooltip="University of North Carolina, Chapel Hill, North Carolina. Electronic address: edellon@med.unc.edu."/>
              </a:rPr>
              <a:t> 1 </a:t>
            </a:r>
            <a:r>
              <a:rPr lang="it-IT" dirty="0"/>
              <a:t>, </a:t>
            </a:r>
            <a:r>
              <a:rPr lang="it-IT" dirty="0" err="1">
                <a:hlinkClick r:id="rId5"/>
              </a:rPr>
              <a:t>Nirmala</a:t>
            </a:r>
            <a:r>
              <a:rPr lang="it-IT" dirty="0">
                <a:hlinkClick r:id="rId5"/>
              </a:rPr>
              <a:t> Gonsalves</a:t>
            </a:r>
            <a:r>
              <a:rPr lang="it-IT" baseline="30000" dirty="0"/>
              <a:t> </a:t>
            </a:r>
            <a:r>
              <a:rPr lang="it-IT" baseline="30000" dirty="0">
                <a:hlinkClick r:id="rId6" tooltip="Division of Gastroenterology and Hepatology, Northwestern University Feinberg School of Medicine, Chicago, Illinois."/>
              </a:rPr>
              <a:t> 2 </a:t>
            </a:r>
            <a:r>
              <a:rPr lang="it-IT" dirty="0"/>
              <a:t>, </a:t>
            </a:r>
            <a:r>
              <a:rPr lang="it-IT" dirty="0">
                <a:hlinkClick r:id="rId7"/>
              </a:rPr>
              <a:t>Marc E </a:t>
            </a:r>
            <a:r>
              <a:rPr lang="it-IT" dirty="0" err="1">
                <a:hlinkClick r:id="rId7"/>
              </a:rPr>
              <a:t>Rothenberg</a:t>
            </a:r>
            <a:r>
              <a:rPr lang="it-IT" baseline="30000" dirty="0"/>
              <a:t> </a:t>
            </a:r>
            <a:r>
              <a:rPr lang="it-IT" baseline="30000" dirty="0">
                <a:hlinkClick r:id="rId8" tooltip="Division of Allergy and Immunology, Cincinnati Children's Hospital Medical Center, Department of Pediatrics, University of Cincinnati College of Medicine, Cincinnati, Ohio."/>
              </a:rPr>
              <a:t> 3 </a:t>
            </a:r>
            <a:r>
              <a:rPr lang="it-IT" dirty="0"/>
              <a:t>, </a:t>
            </a:r>
            <a:r>
              <a:rPr lang="it-IT" dirty="0" err="1">
                <a:hlinkClick r:id="rId9"/>
              </a:rPr>
              <a:t>Ikuo</a:t>
            </a:r>
            <a:r>
              <a:rPr lang="it-IT" dirty="0">
                <a:hlinkClick r:id="rId9"/>
              </a:rPr>
              <a:t> </a:t>
            </a:r>
            <a:r>
              <a:rPr lang="it-IT" dirty="0" err="1">
                <a:hlinkClick r:id="rId9"/>
              </a:rPr>
              <a:t>Hirano</a:t>
            </a:r>
            <a:r>
              <a:rPr lang="it-IT" baseline="30000" dirty="0"/>
              <a:t> </a:t>
            </a:r>
            <a:r>
              <a:rPr lang="it-IT" baseline="30000" dirty="0">
                <a:hlinkClick r:id="rId6" tooltip="Division of Gastroenterology and Hepatology, Northwestern University Feinberg School of Medicine, Chicago, Illinois."/>
              </a:rPr>
              <a:t> 2 </a:t>
            </a:r>
            <a:r>
              <a:rPr lang="it-IT" dirty="0"/>
              <a:t>, </a:t>
            </a:r>
            <a:r>
              <a:rPr lang="it-IT" dirty="0">
                <a:hlinkClick r:id="rId10"/>
              </a:rPr>
              <a:t>Mirna </a:t>
            </a:r>
            <a:r>
              <a:rPr lang="it-IT" dirty="0" err="1">
                <a:hlinkClick r:id="rId10"/>
              </a:rPr>
              <a:t>Chehade</a:t>
            </a:r>
            <a:r>
              <a:rPr lang="it-IT" baseline="30000" dirty="0"/>
              <a:t> </a:t>
            </a:r>
            <a:r>
              <a:rPr lang="it-IT" baseline="30000" dirty="0">
                <a:hlinkClick r:id="rId11" tooltip="Icahn School of Medicine at Mount Sinai, New York, New York."/>
              </a:rPr>
              <a:t> 4 </a:t>
            </a:r>
            <a:r>
              <a:rPr lang="it-IT" dirty="0"/>
              <a:t>, </a:t>
            </a:r>
            <a:r>
              <a:rPr lang="it-IT" dirty="0">
                <a:hlinkClick r:id="rId12"/>
              </a:rPr>
              <a:t>Kathryn A Peterson</a:t>
            </a:r>
            <a:r>
              <a:rPr lang="it-IT" baseline="30000" dirty="0"/>
              <a:t> </a:t>
            </a:r>
            <a:r>
              <a:rPr lang="it-IT" baseline="30000" dirty="0">
                <a:hlinkClick r:id="rId13" tooltip="University of Utah, Salt Lake City, Utah."/>
              </a:rPr>
              <a:t> 5 </a:t>
            </a:r>
            <a:r>
              <a:rPr lang="it-IT" dirty="0"/>
              <a:t>, </a:t>
            </a:r>
            <a:r>
              <a:rPr lang="it-IT" dirty="0">
                <a:hlinkClick r:id="rId14"/>
              </a:rPr>
              <a:t>Gary W Falk</a:t>
            </a:r>
            <a:r>
              <a:rPr lang="it-IT" baseline="30000" dirty="0"/>
              <a:t> </a:t>
            </a:r>
            <a:r>
              <a:rPr lang="it-IT" baseline="30000" dirty="0">
                <a:hlinkClick r:id="rId15" tooltip="University of Pennsylvania Perelman School of Medicine, Philadelphia, Pennsylvania."/>
              </a:rPr>
              <a:t> 6 </a:t>
            </a:r>
            <a:r>
              <a:rPr lang="it-IT" dirty="0"/>
              <a:t>, </a:t>
            </a:r>
            <a:r>
              <a:rPr lang="it-IT" dirty="0">
                <a:hlinkClick r:id="rId16"/>
              </a:rPr>
              <a:t>Joseph A Murray</a:t>
            </a:r>
            <a:r>
              <a:rPr lang="it-IT" baseline="30000" dirty="0"/>
              <a:t> </a:t>
            </a:r>
            <a:r>
              <a:rPr lang="it-IT" baseline="30000" dirty="0">
                <a:hlinkClick r:id="rId17" tooltip="Mayo Clinic Rochester, Rochester, Minnesota."/>
              </a:rPr>
              <a:t> 7 </a:t>
            </a:r>
            <a:r>
              <a:rPr lang="it-IT" dirty="0"/>
              <a:t>, </a:t>
            </a:r>
            <a:r>
              <a:rPr lang="it-IT" dirty="0">
                <a:hlinkClick r:id="rId18"/>
              </a:rPr>
              <a:t>Lauren T </a:t>
            </a:r>
            <a:r>
              <a:rPr lang="it-IT" dirty="0" err="1">
                <a:hlinkClick r:id="rId18"/>
              </a:rPr>
              <a:t>Gehman</a:t>
            </a:r>
            <a:r>
              <a:rPr lang="it-IT" baseline="30000" dirty="0"/>
              <a:t> </a:t>
            </a:r>
            <a:r>
              <a:rPr lang="it-IT" baseline="30000" dirty="0">
                <a:hlinkClick r:id="rId19" tooltip="Allakos, Inc, Redwood City, California."/>
              </a:rPr>
              <a:t> 8 </a:t>
            </a:r>
            <a:r>
              <a:rPr lang="it-IT" dirty="0"/>
              <a:t>, </a:t>
            </a:r>
            <a:r>
              <a:rPr lang="it-IT" dirty="0">
                <a:hlinkClick r:id="rId20"/>
              </a:rPr>
              <a:t>Alan T Chang</a:t>
            </a:r>
            <a:r>
              <a:rPr lang="it-IT" baseline="30000" dirty="0"/>
              <a:t> </a:t>
            </a:r>
            <a:r>
              <a:rPr lang="it-IT" baseline="30000" dirty="0">
                <a:hlinkClick r:id="rId19" tooltip="Allakos, Inc, Redwood City, California."/>
              </a:rPr>
              <a:t> 8 </a:t>
            </a:r>
            <a:r>
              <a:rPr lang="it-IT" dirty="0"/>
              <a:t>, </a:t>
            </a:r>
            <a:r>
              <a:rPr lang="it-IT" dirty="0" err="1">
                <a:hlinkClick r:id="rId21"/>
              </a:rPr>
              <a:t>Bhupinder</a:t>
            </a:r>
            <a:r>
              <a:rPr lang="it-IT" dirty="0">
                <a:hlinkClick r:id="rId21"/>
              </a:rPr>
              <a:t> Singh</a:t>
            </a:r>
            <a:r>
              <a:rPr lang="it-IT" baseline="30000" dirty="0"/>
              <a:t> </a:t>
            </a:r>
            <a:r>
              <a:rPr lang="it-IT" baseline="30000" dirty="0">
                <a:hlinkClick r:id="rId19" tooltip="Allakos, Inc, Redwood City, California."/>
              </a:rPr>
              <a:t> 8 </a:t>
            </a:r>
            <a:r>
              <a:rPr lang="it-IT" dirty="0"/>
              <a:t>, </a:t>
            </a:r>
            <a:r>
              <a:rPr lang="it-IT" dirty="0">
                <a:hlinkClick r:id="rId22"/>
              </a:rPr>
              <a:t>Henrik S Rasmussen</a:t>
            </a:r>
            <a:r>
              <a:rPr lang="it-IT" baseline="30000" dirty="0"/>
              <a:t> </a:t>
            </a:r>
            <a:r>
              <a:rPr lang="it-IT" baseline="30000" dirty="0">
                <a:hlinkClick r:id="rId19" tooltip="Allakos, Inc, Redwood City, California."/>
              </a:rPr>
              <a:t> 8 </a:t>
            </a:r>
            <a:r>
              <a:rPr lang="it-IT" dirty="0"/>
              <a:t>, </a:t>
            </a:r>
            <a:r>
              <a:rPr lang="it-IT" dirty="0">
                <a:hlinkClick r:id="rId23"/>
              </a:rPr>
              <a:t>Robert M Genta</a:t>
            </a:r>
            <a:r>
              <a:rPr lang="it-IT" baseline="30000" dirty="0"/>
              <a:t> </a:t>
            </a:r>
            <a:r>
              <a:rPr lang="it-IT" baseline="30000" dirty="0">
                <a:hlinkClick r:id="rId24" tooltip="Baylor College of Medicine, Houston, Texas."/>
              </a:rPr>
              <a:t> 9 </a:t>
            </a:r>
            <a:endParaRPr lang="it-IT" dirty="0"/>
          </a:p>
          <a:p>
            <a:r>
              <a:rPr lang="it-IT" dirty="0" err="1"/>
              <a:t>Affiliations</a:t>
            </a:r>
            <a:r>
              <a:rPr lang="it-IT" dirty="0"/>
              <a:t> </a:t>
            </a:r>
          </a:p>
          <a:p>
            <a:pPr>
              <a:buFont typeface="Arial" panose="020B0604020202020204" pitchFamily="34" charset="0"/>
              <a:buChar char="•"/>
            </a:pPr>
            <a:r>
              <a:rPr lang="it-IT" dirty="0"/>
              <a:t>PMID: </a:t>
            </a:r>
            <a:r>
              <a:rPr lang="it-IT" b="1" dirty="0"/>
              <a:t>34089846</a:t>
            </a:r>
            <a:r>
              <a:rPr lang="it-IT" dirty="0"/>
              <a:t> </a:t>
            </a:r>
          </a:p>
          <a:p>
            <a:pPr>
              <a:buFont typeface="Arial" panose="020B0604020202020204" pitchFamily="34" charset="0"/>
              <a:buChar char="•"/>
            </a:pPr>
            <a:r>
              <a:rPr lang="it-IT" dirty="0"/>
              <a:t>PMCID: </a:t>
            </a:r>
            <a:r>
              <a:rPr lang="it-IT" dirty="0">
                <a:hlinkClick r:id="rId25"/>
              </a:rPr>
              <a:t>PMC8636525 </a:t>
            </a:r>
            <a:endParaRPr lang="it-IT" dirty="0"/>
          </a:p>
          <a:p>
            <a:pPr>
              <a:buFont typeface="Arial" panose="020B0604020202020204" pitchFamily="34" charset="0"/>
              <a:buChar char="•"/>
            </a:pPr>
            <a:r>
              <a:rPr lang="it-IT" dirty="0"/>
              <a:t>DOI: </a:t>
            </a:r>
            <a:r>
              <a:rPr lang="it-IT" dirty="0">
                <a:hlinkClick r:id="rId26"/>
              </a:rPr>
              <a:t>10.1016/j.cgh.2021.05.053 </a:t>
            </a:r>
            <a:endParaRPr lang="it-IT" dirty="0"/>
          </a:p>
          <a:p>
            <a:r>
              <a:rPr lang="it-IT" b="1" dirty="0"/>
              <a:t>Abstract </a:t>
            </a:r>
          </a:p>
          <a:p>
            <a:r>
              <a:rPr lang="it-IT" b="1" dirty="0"/>
              <a:t>Background &amp; </a:t>
            </a:r>
            <a:r>
              <a:rPr lang="it-IT" b="1" dirty="0" err="1"/>
              <a:t>aims</a:t>
            </a:r>
            <a:r>
              <a:rPr lang="it-IT" b="1" dirty="0"/>
              <a:t>: </a:t>
            </a:r>
            <a:r>
              <a:rPr lang="it-IT" dirty="0" err="1"/>
              <a:t>Eosinophilic</a:t>
            </a:r>
            <a:r>
              <a:rPr lang="it-IT" dirty="0"/>
              <a:t> </a:t>
            </a:r>
            <a:r>
              <a:rPr lang="it-IT" dirty="0" err="1"/>
              <a:t>gastritis</a:t>
            </a:r>
            <a:r>
              <a:rPr lang="it-IT" dirty="0"/>
              <a:t> (EG) and </a:t>
            </a:r>
            <a:r>
              <a:rPr lang="it-IT" dirty="0" err="1"/>
              <a:t>eosinophilic</a:t>
            </a:r>
            <a:r>
              <a:rPr lang="it-IT" dirty="0"/>
              <a:t> </a:t>
            </a:r>
            <a:r>
              <a:rPr lang="it-IT" dirty="0" err="1"/>
              <a:t>duodenitis</a:t>
            </a:r>
            <a:r>
              <a:rPr lang="it-IT" dirty="0"/>
              <a:t> (</a:t>
            </a:r>
            <a:r>
              <a:rPr lang="it-IT" dirty="0" err="1"/>
              <a:t>EoD</a:t>
            </a:r>
            <a:r>
              <a:rPr lang="it-IT" dirty="0"/>
              <a:t>), </a:t>
            </a:r>
            <a:r>
              <a:rPr lang="it-IT" dirty="0" err="1"/>
              <a:t>characterized</a:t>
            </a:r>
            <a:r>
              <a:rPr lang="it-IT" dirty="0"/>
              <a:t> by </a:t>
            </a:r>
            <a:r>
              <a:rPr lang="it-IT" dirty="0" err="1"/>
              <a:t>chronic</a:t>
            </a:r>
            <a:r>
              <a:rPr lang="it-IT" dirty="0"/>
              <a:t> </a:t>
            </a:r>
            <a:r>
              <a:rPr lang="it-IT" dirty="0" err="1"/>
              <a:t>gastrointestinal</a:t>
            </a:r>
            <a:r>
              <a:rPr lang="it-IT" dirty="0"/>
              <a:t> (GI) </a:t>
            </a:r>
            <a:r>
              <a:rPr lang="it-IT" dirty="0" err="1"/>
              <a:t>symptoms</a:t>
            </a:r>
            <a:r>
              <a:rPr lang="it-IT" dirty="0"/>
              <a:t> and </a:t>
            </a:r>
            <a:r>
              <a:rPr lang="it-IT" dirty="0" err="1"/>
              <a:t>increased</a:t>
            </a:r>
            <a:r>
              <a:rPr lang="it-IT" dirty="0"/>
              <a:t> </a:t>
            </a:r>
            <a:r>
              <a:rPr lang="it-IT" dirty="0" err="1"/>
              <a:t>numbers</a:t>
            </a:r>
            <a:r>
              <a:rPr lang="it-IT" dirty="0"/>
              <a:t> or activation of </a:t>
            </a:r>
            <a:r>
              <a:rPr lang="it-IT" dirty="0" err="1"/>
              <a:t>eosinophils</a:t>
            </a:r>
            <a:r>
              <a:rPr lang="it-IT" dirty="0"/>
              <a:t> and </a:t>
            </a:r>
            <a:r>
              <a:rPr lang="it-IT" dirty="0" err="1"/>
              <a:t>mast</a:t>
            </a:r>
            <a:r>
              <a:rPr lang="it-IT" dirty="0"/>
              <a:t> </a:t>
            </a:r>
            <a:r>
              <a:rPr lang="it-IT" dirty="0" err="1"/>
              <a:t>cells</a:t>
            </a:r>
            <a:r>
              <a:rPr lang="it-IT" dirty="0"/>
              <a:t> in the GI </a:t>
            </a:r>
            <a:r>
              <a:rPr lang="it-IT" dirty="0" err="1"/>
              <a:t>tract</a:t>
            </a:r>
            <a:r>
              <a:rPr lang="it-IT" dirty="0"/>
              <a:t>, are </a:t>
            </a:r>
            <a:r>
              <a:rPr lang="it-IT" dirty="0" err="1"/>
              <a:t>likely</a:t>
            </a:r>
            <a:r>
              <a:rPr lang="it-IT" dirty="0"/>
              <a:t> </a:t>
            </a:r>
            <a:r>
              <a:rPr lang="it-IT" dirty="0" err="1"/>
              <a:t>underdiagnosed</a:t>
            </a:r>
            <a:r>
              <a:rPr lang="it-IT" dirty="0"/>
              <a:t>. </a:t>
            </a:r>
            <a:r>
              <a:rPr lang="it-IT" dirty="0" err="1"/>
              <a:t>We</a:t>
            </a:r>
            <a:r>
              <a:rPr lang="it-IT" dirty="0"/>
              <a:t> </a:t>
            </a:r>
            <a:r>
              <a:rPr lang="it-IT" dirty="0" err="1"/>
              <a:t>aimed</a:t>
            </a:r>
            <a:r>
              <a:rPr lang="it-IT" dirty="0"/>
              <a:t> to </a:t>
            </a:r>
            <a:r>
              <a:rPr lang="it-IT" dirty="0" err="1"/>
              <a:t>determine</a:t>
            </a:r>
            <a:r>
              <a:rPr lang="it-IT" dirty="0"/>
              <a:t> rates of EG and </a:t>
            </a:r>
            <a:r>
              <a:rPr lang="it-IT" dirty="0" err="1"/>
              <a:t>EoD</a:t>
            </a:r>
            <a:r>
              <a:rPr lang="it-IT" dirty="0"/>
              <a:t> and </a:t>
            </a:r>
            <a:r>
              <a:rPr lang="it-IT" dirty="0" err="1"/>
              <a:t>number</a:t>
            </a:r>
            <a:r>
              <a:rPr lang="it-IT" dirty="0"/>
              <a:t> of </a:t>
            </a:r>
            <a:r>
              <a:rPr lang="it-IT" dirty="0" err="1"/>
              <a:t>biopsies</a:t>
            </a:r>
            <a:r>
              <a:rPr lang="it-IT" dirty="0"/>
              <a:t> </a:t>
            </a:r>
            <a:r>
              <a:rPr lang="it-IT" dirty="0" err="1"/>
              <a:t>required</a:t>
            </a:r>
            <a:r>
              <a:rPr lang="it-IT" dirty="0"/>
              <a:t> to </a:t>
            </a:r>
            <a:r>
              <a:rPr lang="it-IT" dirty="0" err="1"/>
              <a:t>optimize</a:t>
            </a:r>
            <a:r>
              <a:rPr lang="it-IT" dirty="0"/>
              <a:t> </a:t>
            </a:r>
            <a:r>
              <a:rPr lang="it-IT" dirty="0" err="1"/>
              <a:t>detection</a:t>
            </a:r>
            <a:r>
              <a:rPr lang="it-IT" dirty="0"/>
              <a:t> </a:t>
            </a:r>
            <a:r>
              <a:rPr lang="it-IT" dirty="0" err="1"/>
              <a:t>using</a:t>
            </a:r>
            <a:r>
              <a:rPr lang="it-IT" dirty="0"/>
              <a:t> screening data from a </a:t>
            </a:r>
            <a:r>
              <a:rPr lang="it-IT" dirty="0" err="1"/>
              <a:t>randomized</a:t>
            </a:r>
            <a:r>
              <a:rPr lang="it-IT" dirty="0"/>
              <a:t> trial of </a:t>
            </a:r>
            <a:r>
              <a:rPr lang="it-IT" dirty="0" err="1"/>
              <a:t>lirentelimab</a:t>
            </a:r>
            <a:r>
              <a:rPr lang="it-IT" dirty="0"/>
              <a:t> (AK002), an </a:t>
            </a:r>
            <a:r>
              <a:rPr lang="it-IT" dirty="0" err="1"/>
              <a:t>antibody</a:t>
            </a:r>
            <a:r>
              <a:rPr lang="it-IT" dirty="0"/>
              <a:t> </a:t>
            </a:r>
            <a:r>
              <a:rPr lang="it-IT" dirty="0" err="1"/>
              <a:t>against</a:t>
            </a:r>
            <a:r>
              <a:rPr lang="it-IT" dirty="0"/>
              <a:t> siglec-8 </a:t>
            </a:r>
            <a:r>
              <a:rPr lang="it-IT" dirty="0" err="1"/>
              <a:t>that</a:t>
            </a:r>
            <a:r>
              <a:rPr lang="it-IT" dirty="0"/>
              <a:t> </a:t>
            </a:r>
            <a:r>
              <a:rPr lang="it-IT" dirty="0" err="1"/>
              <a:t>depletes</a:t>
            </a:r>
            <a:r>
              <a:rPr lang="it-IT" dirty="0"/>
              <a:t> </a:t>
            </a:r>
            <a:r>
              <a:rPr lang="it-IT" dirty="0" err="1"/>
              <a:t>eosinophils</a:t>
            </a:r>
            <a:r>
              <a:rPr lang="it-IT" dirty="0"/>
              <a:t> and </a:t>
            </a:r>
            <a:r>
              <a:rPr lang="it-IT" dirty="0" err="1"/>
              <a:t>inhibits</a:t>
            </a:r>
            <a:r>
              <a:rPr lang="it-IT" dirty="0"/>
              <a:t> </a:t>
            </a:r>
            <a:r>
              <a:rPr lang="it-IT" dirty="0" err="1"/>
              <a:t>mast</a:t>
            </a:r>
            <a:r>
              <a:rPr lang="it-IT" dirty="0"/>
              <a:t> </a:t>
            </a:r>
            <a:r>
              <a:rPr lang="it-IT" dirty="0" err="1"/>
              <a:t>cells</a:t>
            </a:r>
            <a:r>
              <a:rPr lang="it-IT" dirty="0"/>
              <a:t>. </a:t>
            </a:r>
            <a:r>
              <a:rPr lang="it-IT" dirty="0" err="1"/>
              <a:t>We</a:t>
            </a:r>
            <a:r>
              <a:rPr lang="it-IT" dirty="0"/>
              <a:t> </a:t>
            </a:r>
            <a:r>
              <a:rPr lang="it-IT" dirty="0" err="1"/>
              <a:t>also</a:t>
            </a:r>
            <a:r>
              <a:rPr lang="it-IT" dirty="0"/>
              <a:t> </a:t>
            </a:r>
            <a:r>
              <a:rPr lang="it-IT" dirty="0" err="1"/>
              <a:t>characterized</a:t>
            </a:r>
            <a:r>
              <a:rPr lang="it-IT" dirty="0"/>
              <a:t> </a:t>
            </a:r>
            <a:r>
              <a:rPr lang="it-IT" dirty="0" err="1"/>
              <a:t>endoscopic</a:t>
            </a:r>
            <a:r>
              <a:rPr lang="it-IT" dirty="0"/>
              <a:t> features and </a:t>
            </a:r>
            <a:r>
              <a:rPr lang="it-IT" dirty="0" err="1"/>
              <a:t>symptoms</a:t>
            </a:r>
            <a:r>
              <a:rPr lang="it-IT" dirty="0"/>
              <a:t> of EG and </a:t>
            </a:r>
            <a:r>
              <a:rPr lang="it-IT" dirty="0" err="1"/>
              <a:t>EoD</a:t>
            </a:r>
            <a:r>
              <a:rPr lang="it-IT" dirty="0"/>
              <a:t>. </a:t>
            </a:r>
          </a:p>
          <a:p>
            <a:r>
              <a:rPr lang="it-IT" b="1" dirty="0" err="1"/>
              <a:t>Methods</a:t>
            </a:r>
            <a:r>
              <a:rPr lang="it-IT" b="1" dirty="0"/>
              <a:t>: </a:t>
            </a:r>
            <a:r>
              <a:rPr lang="it-IT" dirty="0" err="1"/>
              <a:t>Subjects</a:t>
            </a:r>
            <a:r>
              <a:rPr lang="it-IT" dirty="0"/>
              <a:t> with moderate-to-severe GI </a:t>
            </a:r>
            <a:r>
              <a:rPr lang="it-IT" dirty="0" err="1"/>
              <a:t>symptoms</a:t>
            </a:r>
            <a:r>
              <a:rPr lang="it-IT" dirty="0"/>
              <a:t>, </a:t>
            </a:r>
            <a:r>
              <a:rPr lang="it-IT" dirty="0" err="1"/>
              <a:t>assessed</a:t>
            </a:r>
            <a:r>
              <a:rPr lang="it-IT" dirty="0"/>
              <a:t> </a:t>
            </a:r>
            <a:r>
              <a:rPr lang="it-IT" dirty="0" err="1"/>
              <a:t>daily</a:t>
            </a:r>
            <a:r>
              <a:rPr lang="it-IT" dirty="0"/>
              <a:t> </a:t>
            </a:r>
            <a:r>
              <a:rPr lang="it-IT" dirty="0" err="1"/>
              <a:t>through</a:t>
            </a:r>
            <a:r>
              <a:rPr lang="it-IT" dirty="0"/>
              <a:t> a </a:t>
            </a:r>
            <a:r>
              <a:rPr lang="it-IT" dirty="0" err="1"/>
              <a:t>validated</a:t>
            </a:r>
            <a:r>
              <a:rPr lang="it-IT" dirty="0"/>
              <a:t> </a:t>
            </a:r>
            <a:r>
              <a:rPr lang="it-IT" dirty="0" err="1"/>
              <a:t>patient-reported</a:t>
            </a:r>
            <a:r>
              <a:rPr lang="it-IT" dirty="0"/>
              <a:t> </a:t>
            </a:r>
            <a:r>
              <a:rPr lang="it-IT" dirty="0" err="1"/>
              <a:t>outcome</a:t>
            </a:r>
            <a:r>
              <a:rPr lang="it-IT" dirty="0"/>
              <a:t> </a:t>
            </a:r>
            <a:r>
              <a:rPr lang="it-IT" dirty="0" err="1"/>
              <a:t>questionnaire</a:t>
            </a:r>
            <a:r>
              <a:rPr lang="it-IT" dirty="0"/>
              <a:t>, </a:t>
            </a:r>
            <a:r>
              <a:rPr lang="it-IT" dirty="0" err="1"/>
              <a:t>underwent</a:t>
            </a:r>
            <a:r>
              <a:rPr lang="it-IT" dirty="0"/>
              <a:t> </a:t>
            </a:r>
            <a:r>
              <a:rPr lang="it-IT" dirty="0" err="1"/>
              <a:t>endoscopy</a:t>
            </a:r>
            <a:r>
              <a:rPr lang="it-IT" dirty="0"/>
              <a:t> with a </a:t>
            </a:r>
            <a:r>
              <a:rPr lang="it-IT" dirty="0" err="1"/>
              <a:t>systematic</a:t>
            </a:r>
            <a:r>
              <a:rPr lang="it-IT" dirty="0"/>
              <a:t> </a:t>
            </a:r>
            <a:r>
              <a:rPr lang="it-IT" dirty="0" err="1"/>
              <a:t>gastric</a:t>
            </a:r>
            <a:r>
              <a:rPr lang="it-IT" dirty="0"/>
              <a:t> and </a:t>
            </a:r>
            <a:r>
              <a:rPr lang="it-IT" dirty="0" err="1"/>
              <a:t>duodenal</a:t>
            </a:r>
            <a:r>
              <a:rPr lang="it-IT" dirty="0"/>
              <a:t> </a:t>
            </a:r>
            <a:r>
              <a:rPr lang="it-IT" dirty="0" err="1"/>
              <a:t>biopsy</a:t>
            </a:r>
            <a:r>
              <a:rPr lang="it-IT" dirty="0"/>
              <a:t> </a:t>
            </a:r>
            <a:r>
              <a:rPr lang="it-IT" dirty="0" err="1"/>
              <a:t>protocol</a:t>
            </a:r>
            <a:r>
              <a:rPr lang="it-IT" dirty="0"/>
              <a:t> and </a:t>
            </a:r>
            <a:r>
              <a:rPr lang="it-IT" dirty="0" err="1"/>
              <a:t>histopathologic</a:t>
            </a:r>
            <a:r>
              <a:rPr lang="it-IT" dirty="0"/>
              <a:t> </a:t>
            </a:r>
            <a:r>
              <a:rPr lang="it-IT" dirty="0" err="1"/>
              <a:t>evaluation</a:t>
            </a:r>
            <a:r>
              <a:rPr lang="it-IT" dirty="0"/>
              <a:t>. EG </a:t>
            </a:r>
            <a:r>
              <a:rPr lang="it-IT" dirty="0" err="1"/>
              <a:t>diagnosis</a:t>
            </a:r>
            <a:r>
              <a:rPr lang="it-IT" dirty="0"/>
              <a:t> </a:t>
            </a:r>
            <a:r>
              <a:rPr lang="it-IT" dirty="0" err="1"/>
              <a:t>required</a:t>
            </a:r>
            <a:r>
              <a:rPr lang="it-IT" dirty="0"/>
              <a:t> </a:t>
            </a:r>
            <a:r>
              <a:rPr lang="it-IT" dirty="0" err="1"/>
              <a:t>presence</a:t>
            </a:r>
            <a:r>
              <a:rPr lang="it-IT" dirty="0"/>
              <a:t> of ≥30 </a:t>
            </a:r>
            <a:r>
              <a:rPr lang="it-IT" dirty="0" err="1"/>
              <a:t>eosinophils</a:t>
            </a:r>
            <a:r>
              <a:rPr lang="it-IT" dirty="0"/>
              <a:t>/high-power field (</a:t>
            </a:r>
            <a:r>
              <a:rPr lang="it-IT" dirty="0" err="1"/>
              <a:t>eos</a:t>
            </a:r>
            <a:r>
              <a:rPr lang="it-IT" dirty="0"/>
              <a:t>/</a:t>
            </a:r>
            <a:r>
              <a:rPr lang="it-IT" dirty="0" err="1"/>
              <a:t>hpf</a:t>
            </a:r>
            <a:r>
              <a:rPr lang="it-IT" dirty="0"/>
              <a:t>) in ≥5 </a:t>
            </a:r>
            <a:r>
              <a:rPr lang="it-IT" dirty="0" err="1"/>
              <a:t>hpfs</a:t>
            </a:r>
            <a:r>
              <a:rPr lang="it-IT" dirty="0"/>
              <a:t> and </a:t>
            </a:r>
            <a:r>
              <a:rPr lang="it-IT" dirty="0" err="1"/>
              <a:t>EoD</a:t>
            </a:r>
            <a:r>
              <a:rPr lang="it-IT" dirty="0"/>
              <a:t> </a:t>
            </a:r>
            <a:r>
              <a:rPr lang="it-IT" dirty="0" err="1"/>
              <a:t>required</a:t>
            </a:r>
            <a:r>
              <a:rPr lang="it-IT" dirty="0"/>
              <a:t> ≥30 </a:t>
            </a:r>
            <a:r>
              <a:rPr lang="it-IT" dirty="0" err="1"/>
              <a:t>eos</a:t>
            </a:r>
            <a:r>
              <a:rPr lang="it-IT" dirty="0"/>
              <a:t>/</a:t>
            </a:r>
            <a:r>
              <a:rPr lang="it-IT" dirty="0" err="1"/>
              <a:t>hpf</a:t>
            </a:r>
            <a:r>
              <a:rPr lang="it-IT" dirty="0"/>
              <a:t> in ≥3 </a:t>
            </a:r>
            <a:r>
              <a:rPr lang="it-IT" dirty="0" err="1"/>
              <a:t>hpfs</a:t>
            </a:r>
            <a:r>
              <a:rPr lang="it-IT" dirty="0"/>
              <a:t>. </a:t>
            </a:r>
            <a:r>
              <a:rPr lang="it-IT" dirty="0" err="1"/>
              <a:t>We</a:t>
            </a:r>
            <a:r>
              <a:rPr lang="it-IT" dirty="0"/>
              <a:t> </a:t>
            </a:r>
            <a:r>
              <a:rPr lang="it-IT" dirty="0" err="1"/>
              <a:t>analyzed</a:t>
            </a:r>
            <a:r>
              <a:rPr lang="it-IT" dirty="0"/>
              <a:t> </a:t>
            </a:r>
            <a:r>
              <a:rPr lang="it-IT" dirty="0" err="1"/>
              <a:t>diagnostic</a:t>
            </a:r>
            <a:r>
              <a:rPr lang="it-IT" dirty="0"/>
              <a:t> yields for EG and </a:t>
            </a:r>
            <a:r>
              <a:rPr lang="it-IT" dirty="0" err="1"/>
              <a:t>EoD</a:t>
            </a:r>
            <a:r>
              <a:rPr lang="it-IT" dirty="0"/>
              <a:t> and </a:t>
            </a:r>
            <a:r>
              <a:rPr lang="it-IT" dirty="0" err="1"/>
              <a:t>histologic</a:t>
            </a:r>
            <a:r>
              <a:rPr lang="it-IT" dirty="0"/>
              <a:t>, </a:t>
            </a:r>
            <a:r>
              <a:rPr lang="it-IT" dirty="0" err="1"/>
              <a:t>endoscopic</a:t>
            </a:r>
            <a:r>
              <a:rPr lang="it-IT" dirty="0"/>
              <a:t>, and clinical </a:t>
            </a:r>
            <a:r>
              <a:rPr lang="it-IT" dirty="0" err="1"/>
              <a:t>findings</a:t>
            </a:r>
            <a:r>
              <a:rPr lang="it-IT" dirty="0"/>
              <a:t>. </a:t>
            </a:r>
          </a:p>
          <a:p>
            <a:r>
              <a:rPr lang="it-IT" b="1" dirty="0" err="1"/>
              <a:t>Results</a:t>
            </a:r>
            <a:r>
              <a:rPr lang="it-IT" b="1" dirty="0"/>
              <a:t>: </a:t>
            </a:r>
            <a:r>
              <a:rPr lang="it-IT" dirty="0"/>
              <a:t>Of 88 </a:t>
            </a:r>
            <a:r>
              <a:rPr lang="it-IT" dirty="0" err="1"/>
              <a:t>subjects</a:t>
            </a:r>
            <a:r>
              <a:rPr lang="it-IT" dirty="0"/>
              <a:t> meeting </a:t>
            </a:r>
            <a:r>
              <a:rPr lang="it-IT" dirty="0" err="1"/>
              <a:t>symptom</a:t>
            </a:r>
            <a:r>
              <a:rPr lang="it-IT" dirty="0"/>
              <a:t> </a:t>
            </a:r>
            <a:r>
              <a:rPr lang="it-IT" dirty="0" err="1"/>
              <a:t>criteria</a:t>
            </a:r>
            <a:r>
              <a:rPr lang="it-IT" dirty="0"/>
              <a:t>, 72 </a:t>
            </a:r>
            <a:r>
              <a:rPr lang="it-IT" dirty="0" err="1"/>
              <a:t>were</a:t>
            </a:r>
            <a:r>
              <a:rPr lang="it-IT" dirty="0"/>
              <a:t> </a:t>
            </a:r>
            <a:r>
              <a:rPr lang="it-IT" dirty="0" err="1"/>
              <a:t>found</a:t>
            </a:r>
            <a:r>
              <a:rPr lang="it-IT" dirty="0"/>
              <a:t> to </a:t>
            </a:r>
            <a:r>
              <a:rPr lang="it-IT" dirty="0" err="1"/>
              <a:t>have</a:t>
            </a:r>
            <a:r>
              <a:rPr lang="it-IT" dirty="0"/>
              <a:t> EG and/or </a:t>
            </a:r>
            <a:r>
              <a:rPr lang="it-IT" dirty="0" err="1"/>
              <a:t>EoD</a:t>
            </a:r>
            <a:r>
              <a:rPr lang="it-IT" dirty="0"/>
              <a:t> (EG/</a:t>
            </a:r>
            <a:r>
              <a:rPr lang="it-IT" dirty="0" err="1"/>
              <a:t>EoD</a:t>
            </a:r>
            <a:r>
              <a:rPr lang="it-IT" dirty="0"/>
              <a:t>), </a:t>
            </a:r>
            <a:r>
              <a:rPr lang="it-IT" dirty="0" err="1"/>
              <a:t>including</a:t>
            </a:r>
            <a:r>
              <a:rPr lang="it-IT" dirty="0"/>
              <a:t> </a:t>
            </a:r>
            <a:r>
              <a:rPr lang="it-IT" dirty="0" err="1"/>
              <a:t>patients</a:t>
            </a:r>
            <a:r>
              <a:rPr lang="it-IT" dirty="0"/>
              <a:t> with no </a:t>
            </a:r>
            <a:r>
              <a:rPr lang="it-IT" dirty="0" err="1"/>
              <a:t>prior</a:t>
            </a:r>
            <a:r>
              <a:rPr lang="it-IT" dirty="0"/>
              <a:t> </a:t>
            </a:r>
            <a:r>
              <a:rPr lang="it-IT" dirty="0" err="1"/>
              <a:t>diagnosis</a:t>
            </a:r>
            <a:r>
              <a:rPr lang="it-IT" dirty="0"/>
              <a:t> of EG/</a:t>
            </a:r>
            <a:r>
              <a:rPr lang="it-IT" dirty="0" err="1"/>
              <a:t>EoD</a:t>
            </a:r>
            <a:r>
              <a:rPr lang="it-IT" dirty="0"/>
              <a:t>. </a:t>
            </a:r>
            <a:r>
              <a:rPr lang="it-IT" dirty="0" err="1"/>
              <a:t>We</a:t>
            </a:r>
            <a:r>
              <a:rPr lang="it-IT" dirty="0"/>
              <a:t> </a:t>
            </a:r>
            <a:r>
              <a:rPr lang="it-IT" dirty="0" err="1"/>
              <a:t>found</a:t>
            </a:r>
            <a:r>
              <a:rPr lang="it-IT" dirty="0"/>
              <a:t> </a:t>
            </a:r>
            <a:r>
              <a:rPr lang="it-IT" dirty="0" err="1"/>
              <a:t>that</a:t>
            </a:r>
            <a:r>
              <a:rPr lang="it-IT" dirty="0"/>
              <a:t> GI </a:t>
            </a:r>
            <a:r>
              <a:rPr lang="it-IT" dirty="0" err="1"/>
              <a:t>eosinophilia</a:t>
            </a:r>
            <a:r>
              <a:rPr lang="it-IT" dirty="0"/>
              <a:t> </a:t>
            </a:r>
            <a:r>
              <a:rPr lang="it-IT" dirty="0" err="1"/>
              <a:t>was</a:t>
            </a:r>
            <a:r>
              <a:rPr lang="it-IT" dirty="0"/>
              <a:t> </a:t>
            </a:r>
            <a:r>
              <a:rPr lang="it-IT" dirty="0" err="1"/>
              <a:t>patchy</a:t>
            </a:r>
            <a:r>
              <a:rPr lang="it-IT" dirty="0"/>
              <a:t> and </a:t>
            </a:r>
            <a:r>
              <a:rPr lang="it-IT" dirty="0" err="1"/>
              <a:t>that</a:t>
            </a:r>
            <a:r>
              <a:rPr lang="it-IT" dirty="0"/>
              <a:t> </a:t>
            </a:r>
            <a:r>
              <a:rPr lang="it-IT" dirty="0" err="1"/>
              <a:t>examination</a:t>
            </a:r>
            <a:r>
              <a:rPr lang="it-IT" dirty="0"/>
              <a:t> of multiple </a:t>
            </a:r>
            <a:r>
              <a:rPr lang="it-IT" dirty="0" err="1"/>
              <a:t>biopsies</a:t>
            </a:r>
            <a:r>
              <a:rPr lang="it-IT" dirty="0"/>
              <a:t> </a:t>
            </a:r>
            <a:r>
              <a:rPr lang="it-IT" dirty="0" err="1"/>
              <a:t>was</a:t>
            </a:r>
            <a:r>
              <a:rPr lang="it-IT" dirty="0"/>
              <a:t> </a:t>
            </a:r>
            <a:r>
              <a:rPr lang="it-IT" dirty="0" err="1"/>
              <a:t>required</a:t>
            </a:r>
            <a:r>
              <a:rPr lang="it-IT" dirty="0"/>
              <a:t> for </a:t>
            </a:r>
            <a:r>
              <a:rPr lang="it-IT" dirty="0" err="1"/>
              <a:t>diagnosis</a:t>
            </a:r>
            <a:r>
              <a:rPr lang="it-IT" dirty="0"/>
              <a:t>-an </a:t>
            </a:r>
            <a:r>
              <a:rPr lang="it-IT" dirty="0" err="1"/>
              <a:t>average</a:t>
            </a:r>
            <a:r>
              <a:rPr lang="it-IT" dirty="0"/>
              <a:t> of </a:t>
            </a:r>
            <a:r>
              <a:rPr lang="it-IT" dirty="0" err="1"/>
              <a:t>only</a:t>
            </a:r>
            <a:r>
              <a:rPr lang="it-IT" dirty="0"/>
              <a:t> 2.6 per 8 </a:t>
            </a:r>
            <a:r>
              <a:rPr lang="it-IT" dirty="0" err="1"/>
              <a:t>gastric</a:t>
            </a:r>
            <a:r>
              <a:rPr lang="it-IT" dirty="0"/>
              <a:t> </a:t>
            </a:r>
            <a:r>
              <a:rPr lang="it-IT" dirty="0" err="1"/>
              <a:t>biopsies</a:t>
            </a:r>
            <a:r>
              <a:rPr lang="it-IT" dirty="0"/>
              <a:t> and 2.2 per 4 </a:t>
            </a:r>
            <a:r>
              <a:rPr lang="it-IT" dirty="0" err="1"/>
              <a:t>duodenal</a:t>
            </a:r>
            <a:r>
              <a:rPr lang="it-IT" dirty="0"/>
              <a:t> </a:t>
            </a:r>
            <a:r>
              <a:rPr lang="it-IT" dirty="0" err="1"/>
              <a:t>biopsies</a:t>
            </a:r>
            <a:r>
              <a:rPr lang="it-IT" dirty="0"/>
              <a:t> per </a:t>
            </a:r>
            <a:r>
              <a:rPr lang="it-IT" dirty="0" err="1"/>
              <a:t>subject</a:t>
            </a:r>
            <a:r>
              <a:rPr lang="it-IT" dirty="0"/>
              <a:t> </a:t>
            </a:r>
            <a:r>
              <a:rPr lang="it-IT" dirty="0" err="1"/>
              <a:t>met</a:t>
            </a:r>
            <a:r>
              <a:rPr lang="it-IT" dirty="0"/>
              <a:t> </a:t>
            </a:r>
            <a:r>
              <a:rPr lang="it-IT" dirty="0" err="1"/>
              <a:t>thresholds</a:t>
            </a:r>
            <a:r>
              <a:rPr lang="it-IT" dirty="0"/>
              <a:t> for EG/</a:t>
            </a:r>
            <a:r>
              <a:rPr lang="it-IT" dirty="0" err="1"/>
              <a:t>EoD</a:t>
            </a:r>
            <a:r>
              <a:rPr lang="it-IT" dirty="0"/>
              <a:t>. Evaluation of multiple </a:t>
            </a:r>
            <a:r>
              <a:rPr lang="it-IT" dirty="0" err="1"/>
              <a:t>nonoverlapping</a:t>
            </a:r>
            <a:r>
              <a:rPr lang="it-IT" dirty="0"/>
              <a:t> </a:t>
            </a:r>
            <a:r>
              <a:rPr lang="it-IT" dirty="0" err="1"/>
              <a:t>hpfs</a:t>
            </a:r>
            <a:r>
              <a:rPr lang="it-IT" dirty="0"/>
              <a:t> in </a:t>
            </a:r>
            <a:r>
              <a:rPr lang="it-IT" dirty="0" err="1"/>
              <a:t>each</a:t>
            </a:r>
            <a:r>
              <a:rPr lang="it-IT" dirty="0"/>
              <a:t> of 8 </a:t>
            </a:r>
            <a:r>
              <a:rPr lang="it-IT" dirty="0" err="1"/>
              <a:t>gastric</a:t>
            </a:r>
            <a:r>
              <a:rPr lang="it-IT" dirty="0"/>
              <a:t> and 4 </a:t>
            </a:r>
            <a:r>
              <a:rPr lang="it-IT" dirty="0" err="1"/>
              <a:t>duodenal</a:t>
            </a:r>
            <a:r>
              <a:rPr lang="it-IT" dirty="0"/>
              <a:t> </a:t>
            </a:r>
            <a:r>
              <a:rPr lang="it-IT" dirty="0" err="1"/>
              <a:t>biopsies</a:t>
            </a:r>
            <a:r>
              <a:rPr lang="it-IT" dirty="0"/>
              <a:t> </a:t>
            </a:r>
            <a:r>
              <a:rPr lang="it-IT" dirty="0" err="1"/>
              <a:t>was</a:t>
            </a:r>
            <a:r>
              <a:rPr lang="it-IT" dirty="0"/>
              <a:t> </a:t>
            </a:r>
            <a:r>
              <a:rPr lang="it-IT" dirty="0" err="1"/>
              <a:t>required</a:t>
            </a:r>
            <a:r>
              <a:rPr lang="it-IT" dirty="0"/>
              <a:t> to </a:t>
            </a:r>
            <a:r>
              <a:rPr lang="it-IT" dirty="0" err="1"/>
              <a:t>capture</a:t>
            </a:r>
            <a:r>
              <a:rPr lang="it-IT" dirty="0"/>
              <a:t> 100% of EG/</a:t>
            </a:r>
            <a:r>
              <a:rPr lang="it-IT" dirty="0" err="1"/>
              <a:t>EoD</a:t>
            </a:r>
            <a:r>
              <a:rPr lang="it-IT" dirty="0"/>
              <a:t> </a:t>
            </a:r>
            <a:r>
              <a:rPr lang="it-IT" dirty="0" err="1"/>
              <a:t>cases</a:t>
            </a:r>
            <a:r>
              <a:rPr lang="it-IT" dirty="0"/>
              <a:t>. </a:t>
            </a:r>
            <a:r>
              <a:rPr lang="it-IT" dirty="0" err="1"/>
              <a:t>Neither</a:t>
            </a:r>
            <a:r>
              <a:rPr lang="it-IT" dirty="0"/>
              <a:t> </a:t>
            </a:r>
            <a:r>
              <a:rPr lang="it-IT" dirty="0" err="1"/>
              <a:t>endoscopic</a:t>
            </a:r>
            <a:r>
              <a:rPr lang="it-IT" dirty="0"/>
              <a:t> </a:t>
            </a:r>
            <a:r>
              <a:rPr lang="it-IT" dirty="0" err="1"/>
              <a:t>findings</a:t>
            </a:r>
            <a:r>
              <a:rPr lang="it-IT" dirty="0"/>
              <a:t> </a:t>
            </a:r>
            <a:r>
              <a:rPr lang="it-IT" dirty="0" err="1"/>
              <a:t>nor</a:t>
            </a:r>
            <a:r>
              <a:rPr lang="it-IT" dirty="0"/>
              <a:t> </a:t>
            </a:r>
            <a:r>
              <a:rPr lang="it-IT" dirty="0" err="1"/>
              <a:t>symptom</a:t>
            </a:r>
            <a:r>
              <a:rPr lang="it-IT" dirty="0"/>
              <a:t> </a:t>
            </a:r>
            <a:r>
              <a:rPr lang="it-IT" dirty="0" err="1"/>
              <a:t>severity</a:t>
            </a:r>
            <a:r>
              <a:rPr lang="it-IT" dirty="0"/>
              <a:t> </a:t>
            </a:r>
            <a:r>
              <a:rPr lang="it-IT" dirty="0" err="1"/>
              <a:t>correlated</a:t>
            </a:r>
            <a:r>
              <a:rPr lang="it-IT" dirty="0"/>
              <a:t> with </a:t>
            </a:r>
            <a:r>
              <a:rPr lang="it-IT" dirty="0" err="1"/>
              <a:t>eosinophil</a:t>
            </a:r>
            <a:r>
              <a:rPr lang="it-IT" dirty="0"/>
              <a:t> </a:t>
            </a:r>
            <a:r>
              <a:rPr lang="it-IT" dirty="0" err="1"/>
              <a:t>counts</a:t>
            </a:r>
            <a:r>
              <a:rPr lang="it-IT" dirty="0"/>
              <a:t>. </a:t>
            </a:r>
          </a:p>
          <a:p>
            <a:r>
              <a:rPr lang="it-IT" b="1" dirty="0" err="1"/>
              <a:t>Conclusions</a:t>
            </a:r>
            <a:r>
              <a:rPr lang="it-IT" b="1" dirty="0"/>
              <a:t>: </a:t>
            </a:r>
            <a:r>
              <a:rPr lang="it-IT" dirty="0"/>
              <a:t>In an </a:t>
            </a:r>
            <a:r>
              <a:rPr lang="it-IT" dirty="0" err="1"/>
              <a:t>analysis</a:t>
            </a:r>
            <a:r>
              <a:rPr lang="it-IT" dirty="0"/>
              <a:t> of </a:t>
            </a:r>
            <a:r>
              <a:rPr lang="it-IT" dirty="0" err="1"/>
              <a:t>patients</a:t>
            </a:r>
            <a:r>
              <a:rPr lang="it-IT" dirty="0"/>
              <a:t> with moderate-to-severe GI </a:t>
            </a:r>
            <a:r>
              <a:rPr lang="it-IT" dirty="0" err="1"/>
              <a:t>symptoms</a:t>
            </a:r>
            <a:r>
              <a:rPr lang="it-IT" dirty="0"/>
              <a:t> </a:t>
            </a:r>
            <a:r>
              <a:rPr lang="it-IT" dirty="0" err="1"/>
              <a:t>participating</a:t>
            </a:r>
            <a:r>
              <a:rPr lang="it-IT" dirty="0"/>
              <a:t> in a clinical trial of </a:t>
            </a:r>
            <a:r>
              <a:rPr lang="it-IT" dirty="0" err="1"/>
              <a:t>lirentelimab</a:t>
            </a:r>
            <a:r>
              <a:rPr lang="it-IT" dirty="0"/>
              <a:t> for EG/</a:t>
            </a:r>
            <a:r>
              <a:rPr lang="it-IT" dirty="0" err="1"/>
              <a:t>EoD</a:t>
            </a:r>
            <a:r>
              <a:rPr lang="it-IT" dirty="0"/>
              <a:t>, </a:t>
            </a:r>
            <a:r>
              <a:rPr lang="it-IT" dirty="0" err="1"/>
              <a:t>we</a:t>
            </a:r>
            <a:r>
              <a:rPr lang="it-IT" dirty="0"/>
              <a:t> </a:t>
            </a:r>
            <a:r>
              <a:rPr lang="it-IT" dirty="0" err="1"/>
              <a:t>found</a:t>
            </a:r>
            <a:r>
              <a:rPr lang="it-IT" dirty="0"/>
              <a:t> </a:t>
            </a:r>
            <a:r>
              <a:rPr lang="it-IT" dirty="0" err="1"/>
              <a:t>eosinophilia</a:t>
            </a:r>
            <a:r>
              <a:rPr lang="it-IT" dirty="0"/>
              <a:t> to be </a:t>
            </a:r>
            <a:r>
              <a:rPr lang="it-IT" dirty="0" err="1"/>
              <a:t>patchy</a:t>
            </a:r>
            <a:r>
              <a:rPr lang="it-IT" dirty="0"/>
              <a:t> in </a:t>
            </a:r>
            <a:r>
              <a:rPr lang="it-IT" dirty="0" err="1"/>
              <a:t>gastric</a:t>
            </a:r>
            <a:r>
              <a:rPr lang="it-IT" dirty="0"/>
              <a:t> and </a:t>
            </a:r>
            <a:r>
              <a:rPr lang="it-IT" dirty="0" err="1"/>
              <a:t>duodenal</a:t>
            </a:r>
            <a:r>
              <a:rPr lang="it-IT" dirty="0"/>
              <a:t> </a:t>
            </a:r>
            <a:r>
              <a:rPr lang="it-IT" dirty="0" err="1"/>
              <a:t>biopsies</a:t>
            </a:r>
            <a:r>
              <a:rPr lang="it-IT" dirty="0"/>
              <a:t>. </a:t>
            </a:r>
            <a:r>
              <a:rPr lang="it-IT" dirty="0" err="1"/>
              <a:t>Counting</a:t>
            </a:r>
            <a:r>
              <a:rPr lang="it-IT" dirty="0"/>
              <a:t> </a:t>
            </a:r>
            <a:r>
              <a:rPr lang="it-IT" dirty="0" err="1"/>
              <a:t>eosinophils</a:t>
            </a:r>
            <a:r>
              <a:rPr lang="it-IT" dirty="0"/>
              <a:t> in </a:t>
            </a:r>
            <a:r>
              <a:rPr lang="it-IT" dirty="0" err="1"/>
              <a:t>at</a:t>
            </a:r>
            <a:r>
              <a:rPr lang="it-IT" dirty="0"/>
              <a:t> </a:t>
            </a:r>
            <a:r>
              <a:rPr lang="it-IT" dirty="0" err="1"/>
              <a:t>least</a:t>
            </a:r>
            <a:r>
              <a:rPr lang="it-IT" dirty="0"/>
              <a:t> 8 </a:t>
            </a:r>
            <a:r>
              <a:rPr lang="it-IT" dirty="0" err="1"/>
              <a:t>gastric</a:t>
            </a:r>
            <a:r>
              <a:rPr lang="it-IT" dirty="0"/>
              <a:t> and 4 </a:t>
            </a:r>
            <a:r>
              <a:rPr lang="it-IT" dirty="0" err="1"/>
              <a:t>duodenal</a:t>
            </a:r>
            <a:r>
              <a:rPr lang="it-IT" dirty="0"/>
              <a:t> </a:t>
            </a:r>
            <a:r>
              <a:rPr lang="it-IT" dirty="0" err="1"/>
              <a:t>biopsies</a:t>
            </a:r>
            <a:r>
              <a:rPr lang="it-IT" dirty="0"/>
              <a:t> </a:t>
            </a:r>
            <a:r>
              <a:rPr lang="it-IT" dirty="0" err="1"/>
              <a:t>is</a:t>
            </a:r>
            <a:r>
              <a:rPr lang="it-IT" dirty="0"/>
              <a:t> </a:t>
            </a:r>
            <a:r>
              <a:rPr lang="it-IT" dirty="0" err="1"/>
              <a:t>required</a:t>
            </a:r>
            <a:r>
              <a:rPr lang="it-IT" dirty="0"/>
              <a:t> to </a:t>
            </a:r>
            <a:r>
              <a:rPr lang="it-IT" dirty="0" err="1"/>
              <a:t>identify</a:t>
            </a:r>
            <a:r>
              <a:rPr lang="it-IT" dirty="0"/>
              <a:t> </a:t>
            </a:r>
            <a:r>
              <a:rPr lang="it-IT" dirty="0" err="1"/>
              <a:t>patients</a:t>
            </a:r>
            <a:r>
              <a:rPr lang="it-IT" dirty="0"/>
              <a:t> with EG/</a:t>
            </a:r>
            <a:r>
              <a:rPr lang="it-IT" dirty="0" err="1"/>
              <a:t>EoD</a:t>
            </a:r>
            <a:r>
              <a:rPr lang="it-IT" dirty="0"/>
              <a:t>, so </a:t>
            </a:r>
            <a:r>
              <a:rPr lang="it-IT" dirty="0" err="1"/>
              <a:t>they</a:t>
            </a:r>
            <a:r>
              <a:rPr lang="it-IT" dirty="0"/>
              <a:t> can </a:t>
            </a:r>
            <a:r>
              <a:rPr lang="it-IT" dirty="0" err="1"/>
              <a:t>receive</a:t>
            </a:r>
            <a:r>
              <a:rPr lang="it-IT" dirty="0"/>
              <a:t> appropriate treatment. (ClinicalTrials.gov, </a:t>
            </a:r>
            <a:r>
              <a:rPr lang="it-IT" dirty="0" err="1"/>
              <a:t>Number</a:t>
            </a:r>
            <a:r>
              <a:rPr lang="it-IT" dirty="0"/>
              <a:t>: </a:t>
            </a:r>
            <a:r>
              <a:rPr lang="it-IT" dirty="0">
                <a:hlinkClick r:id="rId27" tooltip="See in ClinicalTrials.gov"/>
              </a:rPr>
              <a:t>NCT03496571</a:t>
            </a:r>
            <a:r>
              <a:rPr lang="it-IT" dirty="0"/>
              <a:t>). </a:t>
            </a:r>
          </a:p>
          <a:p>
            <a:r>
              <a:rPr lang="it-IT" b="1" dirty="0"/>
              <a:t>Keywords: </a:t>
            </a:r>
            <a:r>
              <a:rPr lang="it-IT" dirty="0"/>
              <a:t>EGID; </a:t>
            </a:r>
            <a:r>
              <a:rPr lang="it-IT" dirty="0" err="1"/>
              <a:t>Eosinophilic</a:t>
            </a:r>
            <a:r>
              <a:rPr lang="it-IT" dirty="0"/>
              <a:t> </a:t>
            </a:r>
            <a:r>
              <a:rPr lang="it-IT" dirty="0" err="1"/>
              <a:t>Enteritis</a:t>
            </a:r>
            <a:r>
              <a:rPr lang="it-IT" dirty="0"/>
              <a:t>; </a:t>
            </a:r>
            <a:r>
              <a:rPr lang="it-IT" dirty="0" err="1"/>
              <a:t>Histology</a:t>
            </a:r>
            <a:r>
              <a:rPr lang="it-IT" dirty="0"/>
              <a:t>; Immune Cell.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629965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 dirty="0"/>
              <a:t>18. Some pathologic features are not normally associated with non-EoE EGIDs but do not necessarily rule out that diagnosis. Such features include acute neutrophilic inflammation, neutrophilic </a:t>
            </a:r>
            <a:r>
              <a:rPr lang="en" dirty="0" err="1"/>
              <a:t>glandulitis</a:t>
            </a:r>
            <a:r>
              <a:rPr lang="en" dirty="0"/>
              <a:t>/</a:t>
            </a:r>
            <a:r>
              <a:rPr lang="en" dirty="0" err="1"/>
              <a:t>cryptitis</a:t>
            </a:r>
            <a:r>
              <a:rPr lang="en" dirty="0"/>
              <a:t> and granulomas that are characteristic of inflammatory bowel disease but may be also seen in biopsies taken from non-EoE EGIDs-related ulcers/erosions or from patients with parasitic infection. </a:t>
            </a:r>
            <a:r>
              <a:rPr lang="en" dirty="0" err="1"/>
              <a:t>QoE</a:t>
            </a:r>
            <a:r>
              <a:rPr lang="en" dirty="0"/>
              <a:t>: Low, Agreement: 95% </a:t>
            </a:r>
          </a:p>
          <a:p>
            <a:r>
              <a:rPr lang="en" dirty="0"/>
              <a:t>19. Histological features in favor of non-EoE EGIDs in the presence of eosinophilic infiltration of the GI mucosa are eosinophil </a:t>
            </a:r>
            <a:r>
              <a:rPr lang="en" dirty="0" err="1"/>
              <a:t>glandulitis</a:t>
            </a:r>
            <a:r>
              <a:rPr lang="en" dirty="0"/>
              <a:t>/</a:t>
            </a:r>
            <a:r>
              <a:rPr lang="en" dirty="0" err="1"/>
              <a:t>cryptitis</a:t>
            </a:r>
            <a:r>
              <a:rPr lang="en" dirty="0"/>
              <a:t>, eosinophils in </a:t>
            </a:r>
            <a:r>
              <a:rPr lang="en" dirty="0" err="1"/>
              <a:t>muscularis</a:t>
            </a:r>
            <a:r>
              <a:rPr lang="en" dirty="0"/>
              <a:t> mucosa/submucosa, fibrosis/fibroplasia of the lamina propria, degranulation of eosinophils and lymphoid aggregates (See Table 7). However, the diagnostic/prognostic value of these ancillary findings remains unclear. </a:t>
            </a:r>
            <a:r>
              <a:rPr lang="en" dirty="0" err="1"/>
              <a:t>QoE</a:t>
            </a:r>
            <a:r>
              <a:rPr lang="en" dirty="0"/>
              <a:t>: Low, Agreement: 100% </a:t>
            </a:r>
          </a:p>
          <a:p>
            <a:r>
              <a:rPr lang="en" dirty="0"/>
              <a:t>20. In the presence of eosinophilic infiltration of the GI mucosa, the presence of signs of chronicity (such as atrophy, fibrosis and smooth muscle hyperplasia in the stomach and duodenum and architectural abnormalities such as villous blunting in the small intestine, and crypt elongation/ branching/distortion in the small and large intestines) are helpful features to confirm the histological part of the diagnosis, especially if the endoscopic appearance is normal.</a:t>
            </a:r>
          </a:p>
          <a:p>
            <a:endParaRPr lang="en" dirty="0"/>
          </a:p>
          <a:p>
            <a:endParaRPr lang="en-US" dirty="0"/>
          </a:p>
          <a:p>
            <a:r>
              <a:rPr lang="en-US" dirty="0"/>
              <a:t>Review</a:t>
            </a:r>
          </a:p>
          <a:p>
            <a:r>
              <a:rPr lang="en-US" dirty="0"/>
              <a:t>Front Med (Lausanne) . 2018 Jan 15:4:261. </a:t>
            </a:r>
          </a:p>
          <a:p>
            <a:r>
              <a:rPr lang="en-US" dirty="0" err="1"/>
              <a:t>doi</a:t>
            </a:r>
            <a:r>
              <a:rPr lang="en-US" dirty="0"/>
              <a:t>: 10.3389/fmed.2017.00261. </a:t>
            </a:r>
            <a:r>
              <a:rPr lang="en-US" dirty="0" err="1"/>
              <a:t>eCollection</a:t>
            </a:r>
            <a:r>
              <a:rPr lang="en-US" dirty="0"/>
              <a:t> 2017. </a:t>
            </a:r>
          </a:p>
          <a:p>
            <a:r>
              <a:rPr lang="en-US" b="1" dirty="0"/>
              <a:t>Eosinophilic Gastrointestinal Disorders Pathology </a:t>
            </a:r>
          </a:p>
          <a:p>
            <a:r>
              <a:rPr lang="en-US" dirty="0">
                <a:hlinkClick r:id="rId3"/>
              </a:rPr>
              <a:t>Margaret H Collins</a:t>
            </a:r>
            <a:r>
              <a:rPr lang="en-US" baseline="30000" dirty="0"/>
              <a:t> </a:t>
            </a:r>
            <a:r>
              <a:rPr lang="en-US" baseline="30000" dirty="0">
                <a:hlinkClick r:id="rId4" tooltip="Division of Pathology and Laboratory Medicine, Department of Pediatrics, Cincinnati Children's Hospital Medical Center, Cincinnati, OH, United States."/>
              </a:rPr>
              <a:t> 1 </a:t>
            </a:r>
            <a:r>
              <a:rPr lang="en-US" baseline="30000" dirty="0"/>
              <a:t> </a:t>
            </a:r>
            <a:r>
              <a:rPr lang="en-US" baseline="30000" dirty="0">
                <a:hlinkClick r:id="rId5" tooltip="Department of Pathology and Laboratory Medicine, University of Cincinnati, Cincinnati, OH, United States."/>
              </a:rPr>
              <a:t> 2 </a:t>
            </a:r>
            <a:r>
              <a:rPr lang="en-US" dirty="0"/>
              <a:t>, </a:t>
            </a:r>
            <a:r>
              <a:rPr lang="en-US" dirty="0">
                <a:hlinkClick r:id="rId6"/>
              </a:rPr>
              <a:t>Kelley </a:t>
            </a:r>
            <a:r>
              <a:rPr lang="en-US" dirty="0" err="1">
                <a:hlinkClick r:id="rId6"/>
              </a:rPr>
              <a:t>Capocelli</a:t>
            </a:r>
            <a:r>
              <a:rPr lang="en-US" baseline="30000" dirty="0"/>
              <a:t> </a:t>
            </a:r>
            <a:r>
              <a:rPr lang="en-US" baseline="30000" dirty="0">
                <a:hlinkClick r:id="rId7" tooltip="Department of Pathology, Children's Hospital Colorado, Aurora, CO, United States."/>
              </a:rPr>
              <a:t> 3 </a:t>
            </a:r>
            <a:r>
              <a:rPr lang="en-US" baseline="30000" dirty="0"/>
              <a:t> </a:t>
            </a:r>
            <a:r>
              <a:rPr lang="en-US" baseline="30000" dirty="0">
                <a:hlinkClick r:id="rId8" tooltip="Department of Pathology, University of Colorado, Denver, CO, United States."/>
              </a:rPr>
              <a:t> 4 </a:t>
            </a:r>
            <a:r>
              <a:rPr lang="en-US" dirty="0"/>
              <a:t>, </a:t>
            </a:r>
            <a:r>
              <a:rPr lang="en-US" dirty="0" err="1">
                <a:hlinkClick r:id="rId9"/>
              </a:rPr>
              <a:t>Guang</a:t>
            </a:r>
            <a:r>
              <a:rPr lang="en-US" dirty="0">
                <a:hlinkClick r:id="rId9"/>
              </a:rPr>
              <a:t>-Yu Yang</a:t>
            </a:r>
            <a:r>
              <a:rPr lang="en-US" baseline="30000" dirty="0"/>
              <a:t> </a:t>
            </a:r>
            <a:r>
              <a:rPr lang="en-US" baseline="30000" dirty="0">
                <a:hlinkClick r:id="rId10" tooltip="Department of Pathology, Feinberg School of Medicine, Northwestern University, Chicago, IL, United States."/>
              </a:rPr>
              <a:t> 5 </a:t>
            </a:r>
            <a:endParaRPr lang="en-US" dirty="0"/>
          </a:p>
          <a:p>
            <a:r>
              <a:rPr lang="en-US" dirty="0"/>
              <a:t>Affiliations </a:t>
            </a:r>
          </a:p>
          <a:p>
            <a:r>
              <a:rPr lang="en-US" dirty="0"/>
              <a:t>PMID: </a:t>
            </a:r>
            <a:r>
              <a:rPr lang="en-US" b="1" dirty="0"/>
              <a:t>29379785</a:t>
            </a:r>
            <a:r>
              <a:rPr lang="en-US" dirty="0"/>
              <a:t> </a:t>
            </a:r>
          </a:p>
          <a:p>
            <a:r>
              <a:rPr lang="en-US" dirty="0"/>
              <a:t>PMCID: </a:t>
            </a:r>
            <a:r>
              <a:rPr lang="en-US" dirty="0">
                <a:hlinkClick r:id="rId11"/>
              </a:rPr>
              <a:t>PMC5775510 </a:t>
            </a:r>
            <a:endParaRPr lang="en-US" dirty="0"/>
          </a:p>
          <a:p>
            <a:r>
              <a:rPr lang="en-US" dirty="0"/>
              <a:t>DOI: </a:t>
            </a:r>
            <a:r>
              <a:rPr lang="en-US" dirty="0">
                <a:hlinkClick r:id="rId12"/>
              </a:rPr>
              <a:t>10.3389/fmed.2017.00261 </a:t>
            </a:r>
            <a:endParaRPr lang="en-US" dirty="0"/>
          </a:p>
          <a:p>
            <a:r>
              <a:rPr lang="en-US" b="1" dirty="0"/>
              <a:t>Abstract </a:t>
            </a:r>
          </a:p>
          <a:p>
            <a:r>
              <a:rPr lang="en-US" dirty="0"/>
              <a:t>Eosinophilic gastrointestinal disorders (EGID) are characterized pathologically by excess eosinophils in mucosal biopsies of one or multiple sites in the gastrointestinal (GI) tract, simultaneously or sequentially. Eosinophilic esophagitis (</a:t>
            </a:r>
            <a:r>
              <a:rPr lang="en-US" dirty="0" err="1"/>
              <a:t>EoE</a:t>
            </a:r>
            <a:r>
              <a:rPr lang="en-US" dirty="0"/>
              <a:t>) is the best characterized EGID, and in most patients it is an abnormal immune-mediated response to food antigens. Current recommendations for diagnosis include signs and symptoms of esophageal dysfunction that do not respond to proton-pump inhibitor therapy, and esophageal biopsies that exhibit at least 15 intraepithelial eosinophils in at least one high power field (HPF). Therapy consists of swallowed glucocorticoids or dietary elimination. Eosinophilic gastritis (EG) is the second most common form of EGID, but like all forms of EGID except </a:t>
            </a:r>
            <a:r>
              <a:rPr lang="en-US" dirty="0" err="1"/>
              <a:t>EoE</a:t>
            </a:r>
            <a:r>
              <a:rPr lang="en-US" dirty="0"/>
              <a:t> consensus recommendations for either clinical or pathological diagnosis do not exist. EG may be associated clinically with peripheral blood eosinophilia, hypoalbuminemia, and anemia, and pathologically with marked expansion of lamina propria by dense eosinophilic infiltrates. Eosinophilic enteritis (EE) may be subdivided into eosinophilic duodenitis, eosinophilic jejunitis, and eosinophilic ileitis. Most investigators believe that EE rarely, if ever, exists as a solitary form of EGID and is encountered only in patients who have at least one other affected portion of the GI tract. Eosinophilic colitis (EC) is perhaps the most enigmatic EGID. Distinction of EC from inflammatory bowel disease may be problematic especially in children. Multiple possible etiologies for EGID include </a:t>
            </a:r>
            <a:r>
              <a:rPr lang="en-US" dirty="0" err="1"/>
              <a:t>hypereosinophilic</a:t>
            </a:r>
            <a:r>
              <a:rPr lang="en-US" dirty="0"/>
              <a:t> syndrome, drug reactions, etc. Currently, the only etiology that can be identified histologically is parasitic infestation, if a portion of an invasive parasite is found in mucosal biopsies. This review will provide guidelines for the pathologic diagnosis of the various forms of EGID. </a:t>
            </a:r>
          </a:p>
          <a:p>
            <a:r>
              <a:rPr lang="en-US" b="1" dirty="0"/>
              <a:t>Keywords: </a:t>
            </a:r>
            <a:r>
              <a:rPr lang="en-US" dirty="0"/>
              <a:t>allergy; colitis; esophagitis; genome; inflammatory bowel disease.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637779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Review</a:t>
            </a:r>
          </a:p>
          <a:p>
            <a:r>
              <a:rPr lang="en-US" dirty="0"/>
              <a:t>Front Med (Lausanne) . 2018 Jan 15:4:261. </a:t>
            </a:r>
          </a:p>
          <a:p>
            <a:r>
              <a:rPr lang="en-US" dirty="0" err="1"/>
              <a:t>doi</a:t>
            </a:r>
            <a:r>
              <a:rPr lang="en-US" dirty="0"/>
              <a:t>: 10.3389/fmed.2017.00261. </a:t>
            </a:r>
            <a:r>
              <a:rPr lang="en-US" dirty="0" err="1"/>
              <a:t>eCollection</a:t>
            </a:r>
            <a:r>
              <a:rPr lang="en-US" dirty="0"/>
              <a:t> 2017. </a:t>
            </a:r>
          </a:p>
          <a:p>
            <a:r>
              <a:rPr lang="en-US" b="1" dirty="0"/>
              <a:t>Eosinophilic Gastrointestinal Disorders Pathology </a:t>
            </a:r>
          </a:p>
          <a:p>
            <a:r>
              <a:rPr lang="en-US" dirty="0">
                <a:hlinkClick r:id="rId3"/>
              </a:rPr>
              <a:t>Margaret H Collins</a:t>
            </a:r>
            <a:r>
              <a:rPr lang="en-US" baseline="30000" dirty="0"/>
              <a:t> </a:t>
            </a:r>
            <a:r>
              <a:rPr lang="en-US" baseline="30000" dirty="0">
                <a:hlinkClick r:id="rId4" tooltip="Division of Pathology and Laboratory Medicine, Department of Pediatrics, Cincinnati Children's Hospital Medical Center, Cincinnati, OH, United States."/>
              </a:rPr>
              <a:t> 1 </a:t>
            </a:r>
            <a:r>
              <a:rPr lang="en-US" baseline="30000" dirty="0"/>
              <a:t> </a:t>
            </a:r>
            <a:r>
              <a:rPr lang="en-US" baseline="30000" dirty="0">
                <a:hlinkClick r:id="rId5" tooltip="Department of Pathology and Laboratory Medicine, University of Cincinnati, Cincinnati, OH, United States."/>
              </a:rPr>
              <a:t> 2 </a:t>
            </a:r>
            <a:r>
              <a:rPr lang="en-US" dirty="0"/>
              <a:t>, </a:t>
            </a:r>
            <a:r>
              <a:rPr lang="en-US" dirty="0">
                <a:hlinkClick r:id="rId6"/>
              </a:rPr>
              <a:t>Kelley </a:t>
            </a:r>
            <a:r>
              <a:rPr lang="en-US" dirty="0" err="1">
                <a:hlinkClick r:id="rId6"/>
              </a:rPr>
              <a:t>Capocelli</a:t>
            </a:r>
            <a:r>
              <a:rPr lang="en-US" baseline="30000" dirty="0"/>
              <a:t> </a:t>
            </a:r>
            <a:r>
              <a:rPr lang="en-US" baseline="30000" dirty="0">
                <a:hlinkClick r:id="rId7" tooltip="Department of Pathology, Children's Hospital Colorado, Aurora, CO, United States."/>
              </a:rPr>
              <a:t> 3 </a:t>
            </a:r>
            <a:r>
              <a:rPr lang="en-US" baseline="30000" dirty="0"/>
              <a:t> </a:t>
            </a:r>
            <a:r>
              <a:rPr lang="en-US" baseline="30000" dirty="0">
                <a:hlinkClick r:id="rId8" tooltip="Department of Pathology, University of Colorado, Denver, CO, United States."/>
              </a:rPr>
              <a:t> 4 </a:t>
            </a:r>
            <a:r>
              <a:rPr lang="en-US" dirty="0"/>
              <a:t>, </a:t>
            </a:r>
            <a:r>
              <a:rPr lang="en-US" dirty="0" err="1">
                <a:hlinkClick r:id="rId9"/>
              </a:rPr>
              <a:t>Guang</a:t>
            </a:r>
            <a:r>
              <a:rPr lang="en-US" dirty="0">
                <a:hlinkClick r:id="rId9"/>
              </a:rPr>
              <a:t>-Yu Yang</a:t>
            </a:r>
            <a:r>
              <a:rPr lang="en-US" baseline="30000" dirty="0"/>
              <a:t> </a:t>
            </a:r>
            <a:r>
              <a:rPr lang="en-US" baseline="30000" dirty="0">
                <a:hlinkClick r:id="rId10" tooltip="Department of Pathology, Feinberg School of Medicine, Northwestern University, Chicago, IL, United States."/>
              </a:rPr>
              <a:t> 5 </a:t>
            </a:r>
            <a:endParaRPr lang="en-US" dirty="0"/>
          </a:p>
          <a:p>
            <a:r>
              <a:rPr lang="en-US" dirty="0"/>
              <a:t>Affiliations </a:t>
            </a:r>
          </a:p>
          <a:p>
            <a:r>
              <a:rPr lang="en-US" dirty="0"/>
              <a:t>PMID: </a:t>
            </a:r>
            <a:r>
              <a:rPr lang="en-US" b="1" dirty="0"/>
              <a:t>29379785</a:t>
            </a:r>
            <a:r>
              <a:rPr lang="en-US" dirty="0"/>
              <a:t> </a:t>
            </a:r>
          </a:p>
          <a:p>
            <a:r>
              <a:rPr lang="en-US" dirty="0"/>
              <a:t>PMCID: </a:t>
            </a:r>
            <a:r>
              <a:rPr lang="en-US" dirty="0">
                <a:hlinkClick r:id="rId11"/>
              </a:rPr>
              <a:t>PMC5775510 </a:t>
            </a:r>
            <a:endParaRPr lang="en-US" dirty="0"/>
          </a:p>
          <a:p>
            <a:r>
              <a:rPr lang="en-US" dirty="0"/>
              <a:t>DOI: </a:t>
            </a:r>
            <a:r>
              <a:rPr lang="en-US" dirty="0">
                <a:hlinkClick r:id="rId12"/>
              </a:rPr>
              <a:t>10.3389/fmed.2017.00261 </a:t>
            </a:r>
            <a:endParaRPr lang="en-US" dirty="0"/>
          </a:p>
          <a:p>
            <a:r>
              <a:rPr lang="en-US" b="1" dirty="0"/>
              <a:t>Abstract </a:t>
            </a:r>
          </a:p>
          <a:p>
            <a:r>
              <a:rPr lang="en-US" dirty="0"/>
              <a:t>Eosinophilic gastrointestinal disorders (EGID) are characterized pathologically by excess eosinophils in mucosal biopsies of one or multiple sites in the gastrointestinal (GI) tract, simultaneously or sequentially. Eosinophilic esophagitis (</a:t>
            </a:r>
            <a:r>
              <a:rPr lang="en-US" dirty="0" err="1"/>
              <a:t>EoE</a:t>
            </a:r>
            <a:r>
              <a:rPr lang="en-US" dirty="0"/>
              <a:t>) is the best characterized EGID, and in most patients it is an abnormal immune-mediated response to food antigens. Current recommendations for diagnosis include signs and symptoms of esophageal dysfunction that do not respond to proton-pump inhibitor therapy, and esophageal biopsies that exhibit at least 15 intraepithelial eosinophils in at least one high power field (HPF). Therapy consists of swallowed glucocorticoids or dietary elimination. Eosinophilic gastritis (EG) is the second most common form of EGID, but like all forms of EGID except </a:t>
            </a:r>
            <a:r>
              <a:rPr lang="en-US" dirty="0" err="1"/>
              <a:t>EoE</a:t>
            </a:r>
            <a:r>
              <a:rPr lang="en-US" dirty="0"/>
              <a:t> consensus recommendations for either clinical or pathological diagnosis do not exist. EG may be associated clinically with peripheral blood eosinophilia, hypoalbuminemia, and anemia, and pathologically with marked expansion of lamina propria by dense eosinophilic infiltrates. Eosinophilic enteritis (EE) may be subdivided into eosinophilic duodenitis, eosinophilic jejunitis, and eosinophilic ileitis. Most investigators believe that EE rarely, if ever, exists as a solitary form of EGID and is encountered only in patients who have at least one other affected portion of the GI tract. Eosinophilic colitis (EC) is perhaps the most enigmatic EGID. Distinction of EC from inflammatory bowel disease may be problematic especially in children. Multiple possible etiologies for EGID include </a:t>
            </a:r>
            <a:r>
              <a:rPr lang="en-US" dirty="0" err="1"/>
              <a:t>hypereosinophilic</a:t>
            </a:r>
            <a:r>
              <a:rPr lang="en-US" dirty="0"/>
              <a:t> syndrome, drug reactions, etc. Currently, the only etiology that can be identified histologically is parasitic infestation, if a portion of an invasive parasite is found in mucosal biopsies. This review will provide guidelines for the pathologic diagnosis of the various forms of EGID. </a:t>
            </a:r>
          </a:p>
          <a:p>
            <a:r>
              <a:rPr lang="en-US" b="1" dirty="0"/>
              <a:t>Keywords: </a:t>
            </a:r>
            <a:r>
              <a:rPr lang="en-US" dirty="0"/>
              <a:t>allergy; colitis; esophagitis; genome; inflammatory bowel disease.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69698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7CF4B8C9-2D90-45D6-86E6-E53A54779848}" type="slidenum">
              <a:rPr kumimoji="0" lang="it-IT" altLang="it-IT"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it-IT" altLang="it-IT"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r>
              <a:rPr lang="it-IT" dirty="0" err="1"/>
              <a:t>Clin</a:t>
            </a:r>
            <a:r>
              <a:rPr lang="it-IT" dirty="0"/>
              <a:t> </a:t>
            </a:r>
            <a:r>
              <a:rPr lang="it-IT" dirty="0" err="1"/>
              <a:t>Gastroenterol</a:t>
            </a:r>
            <a:r>
              <a:rPr lang="it-IT" dirty="0"/>
              <a:t> </a:t>
            </a:r>
            <a:r>
              <a:rPr lang="it-IT" dirty="0" err="1"/>
              <a:t>Hepatol</a:t>
            </a:r>
            <a:r>
              <a:rPr lang="it-IT" dirty="0"/>
              <a:t>  2022 </a:t>
            </a:r>
            <a:r>
              <a:rPr lang="it-IT" dirty="0" err="1"/>
              <a:t>Feb</a:t>
            </a:r>
            <a:r>
              <a:rPr lang="it-IT" dirty="0"/>
              <a:t> 16;S1542-3565(22)00143-4. </a:t>
            </a:r>
          </a:p>
          <a:p>
            <a:r>
              <a:rPr lang="it-IT" dirty="0" err="1"/>
              <a:t>doi</a:t>
            </a:r>
            <a:r>
              <a:rPr lang="it-IT" dirty="0"/>
              <a:t>: 10.1016/j.cgh.2022.02.017. Online </a:t>
            </a:r>
            <a:r>
              <a:rPr lang="it-IT" dirty="0" err="1"/>
              <a:t>ahead</a:t>
            </a:r>
            <a:r>
              <a:rPr lang="it-IT" dirty="0"/>
              <a:t> of </a:t>
            </a:r>
            <a:r>
              <a:rPr lang="it-IT" dirty="0" err="1"/>
              <a:t>print</a:t>
            </a:r>
            <a:r>
              <a:rPr lang="it-IT" dirty="0"/>
              <a:t>. </a:t>
            </a:r>
          </a:p>
          <a:p>
            <a:r>
              <a:rPr lang="it-IT" b="1" dirty="0"/>
              <a:t>International Consensus </a:t>
            </a:r>
            <a:r>
              <a:rPr lang="it-IT" b="1" dirty="0" err="1"/>
              <a:t>Recommendations</a:t>
            </a:r>
            <a:r>
              <a:rPr lang="it-IT" b="1" dirty="0"/>
              <a:t> for </a:t>
            </a:r>
            <a:r>
              <a:rPr lang="it-IT" b="1" dirty="0" err="1"/>
              <a:t>Eosinophilic</a:t>
            </a:r>
            <a:r>
              <a:rPr lang="it-IT" b="1" dirty="0"/>
              <a:t> </a:t>
            </a:r>
            <a:r>
              <a:rPr lang="it-IT" b="1" dirty="0" err="1"/>
              <a:t>Gastrointestinal</a:t>
            </a:r>
            <a:r>
              <a:rPr lang="it-IT" b="1" dirty="0"/>
              <a:t> Disease Nomenclature </a:t>
            </a:r>
          </a:p>
          <a:p>
            <a:r>
              <a:rPr lang="it-IT" dirty="0" err="1">
                <a:hlinkClick r:id="rId3"/>
              </a:rPr>
              <a:t>Evan</a:t>
            </a:r>
            <a:r>
              <a:rPr lang="it-IT" dirty="0">
                <a:hlinkClick r:id="rId3"/>
              </a:rPr>
              <a:t> S </a:t>
            </a:r>
            <a:r>
              <a:rPr lang="it-IT" dirty="0" err="1">
                <a:hlinkClick r:id="rId3"/>
              </a:rPr>
              <a:t>Dellon</a:t>
            </a:r>
            <a:r>
              <a:rPr lang="it-IT" baseline="30000" dirty="0"/>
              <a:t> </a:t>
            </a:r>
            <a:r>
              <a:rPr lang="it-IT" baseline="30000" dirty="0">
                <a:hlinkClick r:id="rId4" tooltip="Center for Esophageal Diseases and Swallowing and Center for Gastrointestinal Biology and Disease, Division of Gastroenterology and Hepatology, Department of Medicine, University of North Carolina School of Medicine, Chapel Hill, North Carolina. Electronic address: edellon@med.unc.edu."/>
              </a:rPr>
              <a:t> 1 </a:t>
            </a:r>
            <a:r>
              <a:rPr lang="it-IT" dirty="0"/>
              <a:t>, </a:t>
            </a:r>
            <a:r>
              <a:rPr lang="it-IT" dirty="0" err="1">
                <a:hlinkClick r:id="rId5"/>
              </a:rPr>
              <a:t>Nirmala</a:t>
            </a:r>
            <a:r>
              <a:rPr lang="it-IT" dirty="0">
                <a:hlinkClick r:id="rId5"/>
              </a:rPr>
              <a:t> </a:t>
            </a:r>
            <a:r>
              <a:rPr lang="it-IT" dirty="0" err="1">
                <a:hlinkClick r:id="rId5"/>
              </a:rPr>
              <a:t>Gonsalves</a:t>
            </a:r>
            <a:r>
              <a:rPr lang="it-IT" baseline="30000" dirty="0"/>
              <a:t> </a:t>
            </a:r>
            <a:r>
              <a:rPr lang="it-IT" baseline="30000" dirty="0">
                <a:hlinkClick r:id="rId6" tooltip="Division of Gastroenterology and Hepatology, Northwestern University Feinberg School of Medicine, Chicago, Illinois."/>
              </a:rPr>
              <a:t> 2 </a:t>
            </a:r>
            <a:r>
              <a:rPr lang="it-IT" dirty="0"/>
              <a:t>, </a:t>
            </a:r>
            <a:r>
              <a:rPr lang="it-IT" dirty="0">
                <a:hlinkClick r:id="rId7"/>
              </a:rPr>
              <a:t>J Pablo </a:t>
            </a:r>
            <a:r>
              <a:rPr lang="it-IT" dirty="0" err="1">
                <a:hlinkClick r:id="rId7"/>
              </a:rPr>
              <a:t>Abonia</a:t>
            </a:r>
            <a:r>
              <a:rPr lang="it-IT" baseline="30000" dirty="0"/>
              <a:t> </a:t>
            </a:r>
            <a:r>
              <a:rPr lang="it-IT" baseline="30000" dirty="0">
                <a:hlinkClick r:id="rId8" tooltip="Division of Allergy and Immunology, Department of Pediatrics, Cincinnati Children's Hospital Medical Center, University of Cincinnati College of Medicine, Cincinnati, Ohio."/>
              </a:rPr>
              <a:t> 3 </a:t>
            </a:r>
            <a:r>
              <a:rPr lang="it-IT" dirty="0"/>
              <a:t>, </a:t>
            </a:r>
            <a:r>
              <a:rPr lang="it-IT" dirty="0">
                <a:hlinkClick r:id="rId9"/>
              </a:rPr>
              <a:t>Jeffrey A Alexander</a:t>
            </a:r>
            <a:r>
              <a:rPr lang="it-IT" baseline="30000" dirty="0"/>
              <a:t> </a:t>
            </a:r>
            <a:r>
              <a:rPr lang="it-IT" baseline="30000" dirty="0">
                <a:hlinkClick r:id="rId10" tooltip="Division of Gastroenterology, Mayo Clinic Rochester, Minnesota."/>
              </a:rPr>
              <a:t> 4 </a:t>
            </a:r>
            <a:r>
              <a:rPr lang="it-IT" dirty="0"/>
              <a:t>, </a:t>
            </a:r>
            <a:r>
              <a:rPr lang="it-IT" dirty="0" err="1">
                <a:hlinkClick r:id="rId11"/>
              </a:rPr>
              <a:t>Nicoleta</a:t>
            </a:r>
            <a:r>
              <a:rPr lang="it-IT" dirty="0">
                <a:hlinkClick r:id="rId11"/>
              </a:rPr>
              <a:t> C Arva</a:t>
            </a:r>
            <a:r>
              <a:rPr lang="it-IT" baseline="30000" dirty="0"/>
              <a:t> </a:t>
            </a:r>
            <a:r>
              <a:rPr lang="it-IT" baseline="30000" dirty="0">
                <a:hlinkClick r:id="rId12" tooltip="Department of Pathology, Ann and Robert H. Lurie Children's Hospital of Chicago, Northwestern University Feinberg School of Medicine, Chicago, Illinois."/>
              </a:rPr>
              <a:t> 5 </a:t>
            </a:r>
            <a:r>
              <a:rPr lang="it-IT" dirty="0"/>
              <a:t>, </a:t>
            </a:r>
            <a:r>
              <a:rPr lang="it-IT" dirty="0">
                <a:hlinkClick r:id="rId13"/>
              </a:rPr>
              <a:t>Dan </a:t>
            </a:r>
            <a:r>
              <a:rPr lang="it-IT" dirty="0" err="1">
                <a:hlinkClick r:id="rId13"/>
              </a:rPr>
              <a:t>Atkins</a:t>
            </a:r>
            <a:r>
              <a:rPr lang="it-IT" baseline="30000" dirty="0"/>
              <a:t> </a:t>
            </a:r>
            <a:r>
              <a:rPr lang="it-IT" baseline="30000" dirty="0">
                <a:hlinkClick r:id="rId14" tooltip="Section of Pediatric Allergy and Immunology, Children's Hospital Colorado, University of Colorado School of Medicine, Aurora, Colorado."/>
              </a:rPr>
              <a:t> 6 </a:t>
            </a:r>
            <a:r>
              <a:rPr lang="it-IT" dirty="0"/>
              <a:t>, </a:t>
            </a:r>
            <a:r>
              <a:rPr lang="it-IT" dirty="0">
                <a:hlinkClick r:id="rId15"/>
              </a:rPr>
              <a:t>Stephen E </a:t>
            </a:r>
            <a:r>
              <a:rPr lang="it-IT" dirty="0" err="1">
                <a:hlinkClick r:id="rId15"/>
              </a:rPr>
              <a:t>Attwood</a:t>
            </a:r>
            <a:r>
              <a:rPr lang="it-IT" baseline="30000" dirty="0"/>
              <a:t> </a:t>
            </a:r>
            <a:r>
              <a:rPr lang="it-IT" baseline="30000" dirty="0">
                <a:hlinkClick r:id="rId16" tooltip="Department of Health Services Research, Durham University, Durham, United Kingdom."/>
              </a:rPr>
              <a:t> 7 </a:t>
            </a:r>
            <a:r>
              <a:rPr lang="it-IT" dirty="0"/>
              <a:t>, </a:t>
            </a:r>
            <a:r>
              <a:rPr lang="it-IT" dirty="0">
                <a:hlinkClick r:id="rId17"/>
              </a:rPr>
              <a:t>Marcus K H </a:t>
            </a:r>
            <a:r>
              <a:rPr lang="it-IT" dirty="0" err="1">
                <a:hlinkClick r:id="rId17"/>
              </a:rPr>
              <a:t>Auth</a:t>
            </a:r>
            <a:r>
              <a:rPr lang="it-IT" baseline="30000" dirty="0"/>
              <a:t> </a:t>
            </a:r>
            <a:r>
              <a:rPr lang="it-IT" baseline="30000" dirty="0">
                <a:hlinkClick r:id="rId18" tooltip="Department of Paediatric Gastroenterology, Hepatology and Nutrition, Alder Hey Children's NHS Foundation Trust and University of Liverpool, Liverpool, United Kingdom."/>
              </a:rPr>
              <a:t> 8 </a:t>
            </a:r>
            <a:r>
              <a:rPr lang="it-IT" dirty="0"/>
              <a:t>, </a:t>
            </a:r>
            <a:r>
              <a:rPr lang="it-IT" dirty="0">
                <a:hlinkClick r:id="rId19"/>
              </a:rPr>
              <a:t>Dominique D Bailey</a:t>
            </a:r>
            <a:r>
              <a:rPr lang="it-IT" baseline="30000" dirty="0"/>
              <a:t> </a:t>
            </a:r>
            <a:r>
              <a:rPr lang="it-IT" baseline="30000" dirty="0">
                <a:hlinkClick r:id="rId20" tooltip="Division of Pediatric Gastroenterology, Hepatology, and Nutrition, Department of Pediatrics, Columbia University Irving Medical Center, New York, New York; Division of Digestive and Liver Disease, Department of Medicine, Columbia University Irving Medical Center, New York, New York; Columbia Center for Human Development, Columbia University Irving Medical Center, New York, New York."/>
              </a:rPr>
              <a:t> 9 </a:t>
            </a:r>
            <a:r>
              <a:rPr lang="it-IT" dirty="0"/>
              <a:t>, </a:t>
            </a:r>
            <a:r>
              <a:rPr lang="it-IT" dirty="0" err="1">
                <a:hlinkClick r:id="rId21"/>
              </a:rPr>
              <a:t>Luc</a:t>
            </a:r>
            <a:r>
              <a:rPr lang="it-IT" dirty="0">
                <a:hlinkClick r:id="rId21"/>
              </a:rPr>
              <a:t> </a:t>
            </a:r>
            <a:r>
              <a:rPr lang="it-IT" dirty="0" err="1">
                <a:hlinkClick r:id="rId21"/>
              </a:rPr>
              <a:t>Biederman</a:t>
            </a:r>
            <a:r>
              <a:rPr lang="it-IT" baseline="30000" dirty="0"/>
              <a:t> </a:t>
            </a:r>
            <a:r>
              <a:rPr lang="it-IT" baseline="30000" dirty="0">
                <a:hlinkClick r:id="rId22" tooltip="Department of Gastroenterology and Hepatology, University Hospital Zurich, Zurich, Switzerland."/>
              </a:rPr>
              <a:t> 10 </a:t>
            </a:r>
            <a:r>
              <a:rPr lang="it-IT" dirty="0"/>
              <a:t>, </a:t>
            </a:r>
            <a:r>
              <a:rPr lang="it-IT" dirty="0">
                <a:hlinkClick r:id="rId23"/>
              </a:rPr>
              <a:t>Carine Blanchard</a:t>
            </a:r>
            <a:r>
              <a:rPr lang="it-IT" baseline="30000" dirty="0"/>
              <a:t> </a:t>
            </a:r>
            <a:r>
              <a:rPr lang="it-IT" baseline="30000" dirty="0">
                <a:hlinkClick r:id="rId24" tooltip="Department of Gastro-Intestinal Health, Immunology group, Nestlé Institute of Health Sciences, Nestlé Research, Société des Produits Nestlé S.A., Lausanne, Switzerland."/>
              </a:rPr>
              <a:t> 11 </a:t>
            </a:r>
            <a:r>
              <a:rPr lang="it-IT" dirty="0"/>
              <a:t>, </a:t>
            </a:r>
            <a:r>
              <a:rPr lang="it-IT" dirty="0">
                <a:hlinkClick r:id="rId25"/>
              </a:rPr>
              <a:t>Peter A </a:t>
            </a:r>
            <a:r>
              <a:rPr lang="it-IT" dirty="0" err="1">
                <a:hlinkClick r:id="rId25"/>
              </a:rPr>
              <a:t>Bonis</a:t>
            </a:r>
            <a:r>
              <a:rPr lang="it-IT" baseline="30000" dirty="0"/>
              <a:t> </a:t>
            </a:r>
            <a:r>
              <a:rPr lang="it-IT" baseline="30000" dirty="0">
                <a:hlinkClick r:id="rId26" tooltip="Division of Gastroenterology, Tufts University School of Medicine, Boston, Massachusetts."/>
              </a:rPr>
              <a:t> 12 </a:t>
            </a:r>
            <a:r>
              <a:rPr lang="it-IT" dirty="0"/>
              <a:t>, </a:t>
            </a:r>
            <a:r>
              <a:rPr lang="it-IT" dirty="0" err="1">
                <a:hlinkClick r:id="rId27"/>
              </a:rPr>
              <a:t>Paroma</a:t>
            </a:r>
            <a:r>
              <a:rPr lang="it-IT" dirty="0">
                <a:hlinkClick r:id="rId27"/>
              </a:rPr>
              <a:t> Bose</a:t>
            </a:r>
            <a:r>
              <a:rPr lang="it-IT" baseline="30000" dirty="0"/>
              <a:t> </a:t>
            </a:r>
            <a:r>
              <a:rPr lang="it-IT" baseline="30000" dirty="0">
                <a:hlinkClick r:id="rId28" tooltip="Division of Pediatric Gastroenterology, Hepatology, and Nutrition, Riley Hospital for Children and Community Health Network, Indiana University School of Medicine, Indianapolis, Indianapolis."/>
              </a:rPr>
              <a:t> 13 </a:t>
            </a:r>
            <a:r>
              <a:rPr lang="it-IT" dirty="0"/>
              <a:t>, </a:t>
            </a:r>
            <a:r>
              <a:rPr lang="it-IT" dirty="0">
                <a:hlinkClick r:id="rId29"/>
              </a:rPr>
              <a:t>Albert J </a:t>
            </a:r>
            <a:r>
              <a:rPr lang="it-IT" dirty="0" err="1">
                <a:hlinkClick r:id="rId29"/>
              </a:rPr>
              <a:t>Bredenoord</a:t>
            </a:r>
            <a:r>
              <a:rPr lang="it-IT" baseline="30000" dirty="0"/>
              <a:t> </a:t>
            </a:r>
            <a:r>
              <a:rPr lang="it-IT" baseline="30000" dirty="0">
                <a:hlinkClick r:id="rId30" tooltip="Department of Gastroenterology, Amsterdam University Medical Center, Amsterdam, the Netherlands."/>
              </a:rPr>
              <a:t> 14 </a:t>
            </a:r>
            <a:r>
              <a:rPr lang="it-IT" dirty="0"/>
              <a:t>, </a:t>
            </a:r>
            <a:r>
              <a:rPr lang="it-IT" dirty="0" err="1">
                <a:hlinkClick r:id="rId31"/>
              </a:rPr>
              <a:t>Joy</a:t>
            </a:r>
            <a:r>
              <a:rPr lang="it-IT" dirty="0">
                <a:hlinkClick r:id="rId31"/>
              </a:rPr>
              <a:t> W </a:t>
            </a:r>
            <a:r>
              <a:rPr lang="it-IT" dirty="0" err="1">
                <a:hlinkClick r:id="rId31"/>
              </a:rPr>
              <a:t>Chang</a:t>
            </a:r>
            <a:r>
              <a:rPr lang="it-IT" baseline="30000" dirty="0"/>
              <a:t> </a:t>
            </a:r>
            <a:r>
              <a:rPr lang="it-IT" baseline="30000" dirty="0">
                <a:hlinkClick r:id="rId32" tooltip="Division of Gastroenterology, Department of Internal Medicine, University of Michigan, Ann Arbor, MichiganI."/>
              </a:rPr>
              <a:t> 15 </a:t>
            </a:r>
            <a:r>
              <a:rPr lang="it-IT" dirty="0"/>
              <a:t>, </a:t>
            </a:r>
            <a:r>
              <a:rPr lang="it-IT" dirty="0">
                <a:hlinkClick r:id="rId33"/>
              </a:rPr>
              <a:t>Mirna </a:t>
            </a:r>
            <a:r>
              <a:rPr lang="it-IT" dirty="0" err="1">
                <a:hlinkClick r:id="rId33"/>
              </a:rPr>
              <a:t>Chehade</a:t>
            </a:r>
            <a:r>
              <a:rPr lang="it-IT" baseline="30000" dirty="0"/>
              <a:t> </a:t>
            </a:r>
            <a:r>
              <a:rPr lang="it-IT" baseline="30000" dirty="0">
                <a:hlinkClick r:id="rId34" tooltip="Mount Sinai Center for Eosinophilic Disorders, Icahn School of Medicine at Mount Sinai, New York, New York."/>
              </a:rPr>
              <a:t> 16 </a:t>
            </a:r>
            <a:r>
              <a:rPr lang="it-IT" dirty="0"/>
              <a:t>, </a:t>
            </a:r>
            <a:r>
              <a:rPr lang="it-IT" dirty="0">
                <a:hlinkClick r:id="rId35"/>
              </a:rPr>
              <a:t>Margaret H Collins</a:t>
            </a:r>
            <a:r>
              <a:rPr lang="it-IT" baseline="30000" dirty="0"/>
              <a:t> </a:t>
            </a:r>
            <a:r>
              <a:rPr lang="it-IT" baseline="30000" dirty="0">
                <a:hlinkClick r:id="rId36" tooltip="Division of Pathology and Laboratory Medicine, Department of Pediatrics, Cincinnati Children's Hospital Medical Center, University of Cincinnati College of Medicine, Cincinnati, Ohio."/>
              </a:rPr>
              <a:t> 17 </a:t>
            </a:r>
            <a:r>
              <a:rPr lang="it-IT" dirty="0"/>
              <a:t>, </a:t>
            </a:r>
            <a:r>
              <a:rPr lang="it-IT" dirty="0">
                <a:hlinkClick r:id="rId37"/>
              </a:rPr>
              <a:t>Carlo Di Lorenzo</a:t>
            </a:r>
            <a:r>
              <a:rPr lang="it-IT" baseline="30000" dirty="0"/>
              <a:t> </a:t>
            </a:r>
            <a:r>
              <a:rPr lang="it-IT" baseline="30000" dirty="0">
                <a:hlinkClick r:id="rId38" tooltip="Division of Gastroenterology, Hepatology and Nutrition, Nationwide Children's Hospital, Columbus, Ohio."/>
              </a:rPr>
              <a:t> 18 </a:t>
            </a:r>
            <a:r>
              <a:rPr lang="it-IT" dirty="0"/>
              <a:t>, </a:t>
            </a:r>
            <a:r>
              <a:rPr lang="it-IT" dirty="0">
                <a:hlinkClick r:id="rId39"/>
              </a:rPr>
              <a:t>Jorge </a:t>
            </a:r>
            <a:r>
              <a:rPr lang="it-IT" dirty="0" err="1">
                <a:hlinkClick r:id="rId39"/>
              </a:rPr>
              <a:t>Amil</a:t>
            </a:r>
            <a:r>
              <a:rPr lang="it-IT" dirty="0">
                <a:hlinkClick r:id="rId39"/>
              </a:rPr>
              <a:t> </a:t>
            </a:r>
            <a:r>
              <a:rPr lang="it-IT" dirty="0" err="1">
                <a:hlinkClick r:id="rId39"/>
              </a:rPr>
              <a:t>Dias</a:t>
            </a:r>
            <a:r>
              <a:rPr lang="it-IT" baseline="30000" dirty="0"/>
              <a:t> </a:t>
            </a:r>
            <a:r>
              <a:rPr lang="it-IT" baseline="30000" dirty="0">
                <a:hlinkClick r:id="rId40" tooltip="Hospital Lusiadas, Porto, Portugal."/>
              </a:rPr>
              <a:t> 19 </a:t>
            </a:r>
            <a:r>
              <a:rPr lang="it-IT" dirty="0"/>
              <a:t>, </a:t>
            </a:r>
            <a:r>
              <a:rPr lang="it-IT" dirty="0" err="1">
                <a:hlinkClick r:id="rId41"/>
              </a:rPr>
              <a:t>Ranjan</a:t>
            </a:r>
            <a:r>
              <a:rPr lang="it-IT" dirty="0">
                <a:hlinkClick r:id="rId41"/>
              </a:rPr>
              <a:t> </a:t>
            </a:r>
            <a:r>
              <a:rPr lang="it-IT" dirty="0" err="1">
                <a:hlinkClick r:id="rId41"/>
              </a:rPr>
              <a:t>Dohil</a:t>
            </a:r>
            <a:r>
              <a:rPr lang="it-IT" baseline="30000" dirty="0"/>
              <a:t> </a:t>
            </a:r>
            <a:r>
              <a:rPr lang="it-IT" baseline="30000" dirty="0">
                <a:hlinkClick r:id="rId42" tooltip="Division on Pediatric Gastroenterology, Rady's Children's Hospital, University of California, San Diego, San Diego, California."/>
              </a:rPr>
              <a:t> 20 </a:t>
            </a:r>
            <a:r>
              <a:rPr lang="it-IT" dirty="0"/>
              <a:t>, </a:t>
            </a:r>
            <a:r>
              <a:rPr lang="it-IT" dirty="0">
                <a:hlinkClick r:id="rId43"/>
              </a:rPr>
              <a:t>Christophe Dupont</a:t>
            </a:r>
            <a:r>
              <a:rPr lang="it-IT" baseline="30000" dirty="0"/>
              <a:t> </a:t>
            </a:r>
            <a:r>
              <a:rPr lang="it-IT" baseline="30000" dirty="0">
                <a:hlinkClick r:id="rId44" tooltip="Ramsay Group, Marcel Sembat Clinic, Paris Descartes University, Paris, France."/>
              </a:rPr>
              <a:t> 21 </a:t>
            </a:r>
            <a:r>
              <a:rPr lang="it-IT" dirty="0"/>
              <a:t>, </a:t>
            </a:r>
            <a:r>
              <a:rPr lang="it-IT" dirty="0">
                <a:hlinkClick r:id="rId45"/>
              </a:rPr>
              <a:t>Gary W Falk</a:t>
            </a:r>
            <a:r>
              <a:rPr lang="it-IT" baseline="30000" dirty="0"/>
              <a:t> </a:t>
            </a:r>
            <a:r>
              <a:rPr lang="it-IT" baseline="30000" dirty="0">
                <a:hlinkClick r:id="rId46" tooltip="Division of Gastroenterology, Perelman School of Medicine, University of Pennsylvania Philadelphia, Pennsylvania."/>
              </a:rPr>
              <a:t> 22 </a:t>
            </a:r>
            <a:r>
              <a:rPr lang="it-IT" dirty="0"/>
              <a:t>, </a:t>
            </a:r>
            <a:r>
              <a:rPr lang="it-IT" dirty="0">
                <a:hlinkClick r:id="rId47"/>
              </a:rPr>
              <a:t>Cristina T Ferreira</a:t>
            </a:r>
            <a:r>
              <a:rPr lang="it-IT" baseline="30000" dirty="0"/>
              <a:t> </a:t>
            </a:r>
            <a:r>
              <a:rPr lang="it-IT" baseline="30000" dirty="0">
                <a:hlinkClick r:id="rId48" tooltip="Hospital Santo Antônio, Federal University of Health Sciences of Porto Alegre, Porto Alegre, Brazil."/>
              </a:rPr>
              <a:t> 23 </a:t>
            </a:r>
            <a:r>
              <a:rPr lang="it-IT" dirty="0"/>
              <a:t>, </a:t>
            </a:r>
            <a:r>
              <a:rPr lang="it-IT" dirty="0">
                <a:hlinkClick r:id="rId49"/>
              </a:rPr>
              <a:t>Adam T Fox</a:t>
            </a:r>
            <a:r>
              <a:rPr lang="it-IT" baseline="30000" dirty="0"/>
              <a:t> </a:t>
            </a:r>
            <a:r>
              <a:rPr lang="it-IT" baseline="30000" dirty="0">
                <a:hlinkClick r:id="rId50" tooltip="Paediatric Allergy, Guy's &amp; St. Thomas' Hospitals NHS Foundation Trust, London, United Kingdom."/>
              </a:rPr>
              <a:t> 24 </a:t>
            </a:r>
            <a:r>
              <a:rPr lang="it-IT" dirty="0"/>
              <a:t>, </a:t>
            </a:r>
            <a:r>
              <a:rPr lang="it-IT" dirty="0">
                <a:hlinkClick r:id="rId51"/>
              </a:rPr>
              <a:t>Robert M </a:t>
            </a:r>
            <a:r>
              <a:rPr lang="it-IT" dirty="0" err="1">
                <a:hlinkClick r:id="rId51"/>
              </a:rPr>
              <a:t>Genta</a:t>
            </a:r>
            <a:r>
              <a:rPr lang="it-IT" baseline="30000" dirty="0"/>
              <a:t> </a:t>
            </a:r>
            <a:r>
              <a:rPr lang="it-IT" baseline="30000" dirty="0">
                <a:hlinkClick r:id="rId52" tooltip="Division of Gastroenterology, Department of Pathology and Medicine, Baylor College of Medicine, Houston, Texas; Inform Diagnostics, Irving, Texas."/>
              </a:rPr>
              <a:t> 25 </a:t>
            </a:r>
            <a:r>
              <a:rPr lang="it-IT" dirty="0"/>
              <a:t>, </a:t>
            </a:r>
            <a:r>
              <a:rPr lang="it-IT" dirty="0">
                <a:hlinkClick r:id="rId53"/>
              </a:rPr>
              <a:t>Thomas </a:t>
            </a:r>
            <a:r>
              <a:rPr lang="it-IT" dirty="0" err="1">
                <a:hlinkClick r:id="rId53"/>
              </a:rPr>
              <a:t>Greuter</a:t>
            </a:r>
            <a:r>
              <a:rPr lang="it-IT" baseline="30000" dirty="0"/>
              <a:t> </a:t>
            </a:r>
            <a:r>
              <a:rPr lang="it-IT" baseline="30000" dirty="0">
                <a:hlinkClick r:id="rId54" tooltip="Department of Gastroenterology and Hepatology, University Hospital Zurich, Zurich, Switzerland; Division of Gastroenterology and Hepatology, University Hospital Lausanne, Lausanne, Switzerland."/>
              </a:rPr>
              <a:t> 26 </a:t>
            </a:r>
            <a:r>
              <a:rPr lang="it-IT" dirty="0"/>
              <a:t>, </a:t>
            </a:r>
            <a:r>
              <a:rPr lang="it-IT" dirty="0" err="1">
                <a:hlinkClick r:id="rId55"/>
              </a:rPr>
              <a:t>Sandeep</a:t>
            </a:r>
            <a:r>
              <a:rPr lang="it-IT" dirty="0">
                <a:hlinkClick r:id="rId55"/>
              </a:rPr>
              <a:t> K </a:t>
            </a:r>
            <a:r>
              <a:rPr lang="it-IT" dirty="0" err="1">
                <a:hlinkClick r:id="rId55"/>
              </a:rPr>
              <a:t>Gupta</a:t>
            </a:r>
            <a:r>
              <a:rPr lang="it-IT" baseline="30000" dirty="0"/>
              <a:t> </a:t>
            </a:r>
            <a:r>
              <a:rPr lang="it-IT" baseline="30000" dirty="0">
                <a:hlinkClick r:id="rId28" tooltip="Division of Pediatric Gastroenterology, Hepatology, and Nutrition, Riley Hospital for Children and Community Health Network, Indiana University School of Medicine, Indianapolis, Indianapolis."/>
              </a:rPr>
              <a:t> 13 </a:t>
            </a:r>
            <a:r>
              <a:rPr lang="it-IT" dirty="0"/>
              <a:t>, </a:t>
            </a:r>
            <a:r>
              <a:rPr lang="it-IT" dirty="0" err="1">
                <a:hlinkClick r:id="rId56"/>
              </a:rPr>
              <a:t>Ikuo</a:t>
            </a:r>
            <a:r>
              <a:rPr lang="it-IT" dirty="0">
                <a:hlinkClick r:id="rId56"/>
              </a:rPr>
              <a:t> </a:t>
            </a:r>
            <a:r>
              <a:rPr lang="it-IT" dirty="0" err="1">
                <a:hlinkClick r:id="rId56"/>
              </a:rPr>
              <a:t>Hirano</a:t>
            </a:r>
            <a:r>
              <a:rPr lang="it-IT" baseline="30000" dirty="0"/>
              <a:t> </a:t>
            </a:r>
            <a:r>
              <a:rPr lang="it-IT" baseline="30000" dirty="0">
                <a:hlinkClick r:id="rId6" tooltip="Division of Gastroenterology and Hepatology, Northwestern University Feinberg School of Medicine, Chicago, Illinois."/>
              </a:rPr>
              <a:t> 2 </a:t>
            </a:r>
            <a:r>
              <a:rPr lang="it-IT" dirty="0"/>
              <a:t>, </a:t>
            </a:r>
            <a:r>
              <a:rPr lang="it-IT" dirty="0" err="1">
                <a:hlinkClick r:id="rId57"/>
              </a:rPr>
              <a:t>Girish</a:t>
            </a:r>
            <a:r>
              <a:rPr lang="it-IT" dirty="0">
                <a:hlinkClick r:id="rId57"/>
              </a:rPr>
              <a:t> S </a:t>
            </a:r>
            <a:r>
              <a:rPr lang="it-IT" dirty="0" err="1">
                <a:hlinkClick r:id="rId57"/>
              </a:rPr>
              <a:t>Hiremath</a:t>
            </a:r>
            <a:r>
              <a:rPr lang="it-IT" baseline="30000" dirty="0"/>
              <a:t> </a:t>
            </a:r>
            <a:r>
              <a:rPr lang="it-IT" baseline="30000" dirty="0">
                <a:hlinkClick r:id="rId58" tooltip="Division of Pediatric Gastroenterology, Hepatology, and Nutrition, Monroe Carell Jr. Children's Hospital at Vanderbilt, Vanderbilt University Medical Center, Nashville, Tennessee."/>
              </a:rPr>
              <a:t> 27 </a:t>
            </a:r>
            <a:r>
              <a:rPr lang="it-IT" dirty="0"/>
              <a:t>, </a:t>
            </a:r>
            <a:r>
              <a:rPr lang="it-IT" dirty="0">
                <a:hlinkClick r:id="rId59"/>
              </a:rPr>
              <a:t>Jennifer L </a:t>
            </a:r>
            <a:r>
              <a:rPr lang="it-IT" dirty="0" err="1">
                <a:hlinkClick r:id="rId59"/>
              </a:rPr>
              <a:t>Horsley</a:t>
            </a:r>
            <a:r>
              <a:rPr lang="it-IT" dirty="0">
                <a:hlinkClick r:id="rId59"/>
              </a:rPr>
              <a:t>-Silva</a:t>
            </a:r>
            <a:r>
              <a:rPr lang="it-IT" baseline="30000" dirty="0"/>
              <a:t> </a:t>
            </a:r>
            <a:r>
              <a:rPr lang="it-IT" baseline="30000" dirty="0">
                <a:hlinkClick r:id="rId60" tooltip="Division of Gastroenterology and Hepatology, Mayo Clinic, Phoenix, Arizona."/>
              </a:rPr>
              <a:t> 28 </a:t>
            </a:r>
            <a:r>
              <a:rPr lang="it-IT" dirty="0"/>
              <a:t>, </a:t>
            </a:r>
            <a:r>
              <a:rPr lang="it-IT" dirty="0" err="1">
                <a:hlinkClick r:id="rId61"/>
              </a:rPr>
              <a:t>Shunji</a:t>
            </a:r>
            <a:r>
              <a:rPr lang="it-IT" dirty="0">
                <a:hlinkClick r:id="rId61"/>
              </a:rPr>
              <a:t> </a:t>
            </a:r>
            <a:r>
              <a:rPr lang="it-IT" dirty="0" err="1">
                <a:hlinkClick r:id="rId61"/>
              </a:rPr>
              <a:t>Ishihara</a:t>
            </a:r>
            <a:r>
              <a:rPr lang="it-IT" baseline="30000" dirty="0"/>
              <a:t> </a:t>
            </a:r>
            <a:r>
              <a:rPr lang="it-IT" baseline="30000" dirty="0">
                <a:hlinkClick r:id="rId62" tooltip="Department of Internal Medicine II, Shimane University Faculty of Medicine, Shimane, Japan."/>
              </a:rPr>
              <a:t> 29 </a:t>
            </a:r>
            <a:r>
              <a:rPr lang="it-IT" dirty="0"/>
              <a:t>, </a:t>
            </a:r>
            <a:r>
              <a:rPr lang="it-IT" dirty="0" err="1">
                <a:hlinkClick r:id="rId63"/>
              </a:rPr>
              <a:t>Norihisa</a:t>
            </a:r>
            <a:r>
              <a:rPr lang="it-IT" dirty="0">
                <a:hlinkClick r:id="rId63"/>
              </a:rPr>
              <a:t> </a:t>
            </a:r>
            <a:r>
              <a:rPr lang="it-IT" dirty="0" err="1">
                <a:hlinkClick r:id="rId63"/>
              </a:rPr>
              <a:t>Ishimura</a:t>
            </a:r>
            <a:r>
              <a:rPr lang="it-IT" baseline="30000" dirty="0"/>
              <a:t> </a:t>
            </a:r>
            <a:r>
              <a:rPr lang="it-IT" baseline="30000" dirty="0">
                <a:hlinkClick r:id="rId62" tooltip="Department of Internal Medicine II, Shimane University Faculty of Medicine, Shimane, Japan."/>
              </a:rPr>
              <a:t> 29 </a:t>
            </a:r>
            <a:r>
              <a:rPr lang="it-IT" dirty="0"/>
              <a:t>, </a:t>
            </a:r>
            <a:r>
              <a:rPr lang="it-IT" dirty="0">
                <a:hlinkClick r:id="rId64"/>
              </a:rPr>
              <a:t>Elizabeth T Jensen</a:t>
            </a:r>
            <a:r>
              <a:rPr lang="it-IT" baseline="30000" dirty="0"/>
              <a:t> </a:t>
            </a:r>
            <a:r>
              <a:rPr lang="it-IT" baseline="30000" dirty="0">
                <a:hlinkClick r:id="rId65" tooltip="Department of Epidemiology and Prevention, Wake Forest School of Medicine, Winston-Salem, North Carolina."/>
              </a:rPr>
              <a:t> 30 </a:t>
            </a:r>
            <a:r>
              <a:rPr lang="it-IT" dirty="0"/>
              <a:t>, </a:t>
            </a:r>
            <a:r>
              <a:rPr lang="it-IT" dirty="0">
                <a:hlinkClick r:id="rId66"/>
              </a:rPr>
              <a:t>Carolina </a:t>
            </a:r>
            <a:r>
              <a:rPr lang="it-IT" dirty="0" err="1">
                <a:hlinkClick r:id="rId66"/>
              </a:rPr>
              <a:t>Gutiérrez-Junquera</a:t>
            </a:r>
            <a:r>
              <a:rPr lang="it-IT" baseline="30000" dirty="0"/>
              <a:t> </a:t>
            </a:r>
            <a:r>
              <a:rPr lang="it-IT" baseline="30000" dirty="0">
                <a:hlinkClick r:id="rId67" tooltip="Pediatric Gastroenterology Unit, University Hospital Puerta de Hierro Majadahonda, Autonomous University of Madrid, Majadahonda, Spain."/>
              </a:rPr>
              <a:t> 31 </a:t>
            </a:r>
            <a:r>
              <a:rPr lang="it-IT" dirty="0"/>
              <a:t>, </a:t>
            </a:r>
            <a:r>
              <a:rPr lang="it-IT" dirty="0">
                <a:hlinkClick r:id="rId68"/>
              </a:rPr>
              <a:t>David A </a:t>
            </a:r>
            <a:r>
              <a:rPr lang="it-IT" dirty="0" err="1">
                <a:hlinkClick r:id="rId68"/>
              </a:rPr>
              <a:t>Katzka</a:t>
            </a:r>
            <a:r>
              <a:rPr lang="it-IT" baseline="30000" dirty="0"/>
              <a:t> </a:t>
            </a:r>
            <a:r>
              <a:rPr lang="it-IT" baseline="30000" dirty="0">
                <a:hlinkClick r:id="rId10" tooltip="Division of Gastroenterology, Mayo Clinic Rochester, Minnesota."/>
              </a:rPr>
              <a:t> 4 </a:t>
            </a:r>
            <a:r>
              <a:rPr lang="it-IT" dirty="0"/>
              <a:t>, </a:t>
            </a:r>
            <a:r>
              <a:rPr lang="it-IT" dirty="0" err="1">
                <a:hlinkClick r:id="rId69"/>
              </a:rPr>
              <a:t>Paneez</a:t>
            </a:r>
            <a:r>
              <a:rPr lang="it-IT" dirty="0">
                <a:hlinkClick r:id="rId69"/>
              </a:rPr>
              <a:t> </a:t>
            </a:r>
            <a:r>
              <a:rPr lang="it-IT" dirty="0" err="1">
                <a:hlinkClick r:id="rId69"/>
              </a:rPr>
              <a:t>Khoury</a:t>
            </a:r>
            <a:r>
              <a:rPr lang="it-IT" baseline="30000" dirty="0"/>
              <a:t> </a:t>
            </a:r>
            <a:r>
              <a:rPr lang="it-IT" baseline="30000" dirty="0">
                <a:hlinkClick r:id="rId70" tooltip="Human Eosinophil Section, National Institute of Allergy and Infectious Diseases/National Institutes of Health, Bethesda, Maryland."/>
              </a:rPr>
              <a:t> 32 </a:t>
            </a:r>
            <a:r>
              <a:rPr lang="it-IT" dirty="0"/>
              <a:t>, </a:t>
            </a:r>
            <a:r>
              <a:rPr lang="it-IT" dirty="0" err="1">
                <a:hlinkClick r:id="rId71"/>
              </a:rPr>
              <a:t>Yoshikazu</a:t>
            </a:r>
            <a:r>
              <a:rPr lang="it-IT" dirty="0">
                <a:hlinkClick r:id="rId71"/>
              </a:rPr>
              <a:t> </a:t>
            </a:r>
            <a:r>
              <a:rPr lang="it-IT" dirty="0" err="1">
                <a:hlinkClick r:id="rId71"/>
              </a:rPr>
              <a:t>Kinoshita</a:t>
            </a:r>
            <a:r>
              <a:rPr lang="it-IT" baseline="30000" dirty="0"/>
              <a:t> </a:t>
            </a:r>
            <a:r>
              <a:rPr lang="it-IT" baseline="30000" dirty="0">
                <a:hlinkClick r:id="rId72" tooltip="Hyogo Prefectural Harima-Himeji General Medical Center, Himeji, Japan."/>
              </a:rPr>
              <a:t> 33 </a:t>
            </a:r>
            <a:r>
              <a:rPr lang="it-IT" dirty="0"/>
              <a:t>, </a:t>
            </a:r>
            <a:r>
              <a:rPr lang="it-IT" dirty="0" err="1">
                <a:hlinkClick r:id="rId73"/>
              </a:rPr>
              <a:t>Kara</a:t>
            </a:r>
            <a:r>
              <a:rPr lang="it-IT" dirty="0">
                <a:hlinkClick r:id="rId73"/>
              </a:rPr>
              <a:t> L </a:t>
            </a:r>
            <a:r>
              <a:rPr lang="it-IT" dirty="0" err="1">
                <a:hlinkClick r:id="rId73"/>
              </a:rPr>
              <a:t>Kliewer</a:t>
            </a:r>
            <a:r>
              <a:rPr lang="it-IT" baseline="30000" dirty="0"/>
              <a:t> </a:t>
            </a:r>
            <a:r>
              <a:rPr lang="it-IT" baseline="30000" dirty="0">
                <a:hlinkClick r:id="rId8" tooltip="Division of Allergy and Immunology, Department of Pediatrics, Cincinnati Children's Hospital Medical Center, University of Cincinnati College of Medicine, Cincinnati, Ohio."/>
              </a:rPr>
              <a:t> 3 </a:t>
            </a:r>
            <a:r>
              <a:rPr lang="it-IT" dirty="0"/>
              <a:t>, </a:t>
            </a:r>
            <a:r>
              <a:rPr lang="it-IT" dirty="0" err="1">
                <a:hlinkClick r:id="rId74"/>
              </a:rPr>
              <a:t>Sibylle</a:t>
            </a:r>
            <a:r>
              <a:rPr lang="it-IT" dirty="0">
                <a:hlinkClick r:id="rId74"/>
              </a:rPr>
              <a:t> </a:t>
            </a:r>
            <a:r>
              <a:rPr lang="it-IT" dirty="0" err="1">
                <a:hlinkClick r:id="rId74"/>
              </a:rPr>
              <a:t>Koletzko</a:t>
            </a:r>
            <a:r>
              <a:rPr lang="it-IT" baseline="30000" dirty="0"/>
              <a:t> </a:t>
            </a:r>
            <a:r>
              <a:rPr lang="it-IT" baseline="30000" dirty="0">
                <a:hlinkClick r:id="rId75" tooltip="Department of Pediatrics, Dr. von Hauner Children's Hospital, University Hospital, LMU Munich, Munich, Germany; Department of Pediatrics, Gastroenterology and Nutrition, School of Medicine Collegium Medicum University of Warmia and Mazury, Olsztyn, Poland."/>
              </a:rPr>
              <a:t> 34 </a:t>
            </a:r>
            <a:r>
              <a:rPr lang="it-IT" dirty="0"/>
              <a:t>, </a:t>
            </a:r>
            <a:r>
              <a:rPr lang="it-IT" dirty="0">
                <a:hlinkClick r:id="rId76"/>
              </a:rPr>
              <a:t>John </a:t>
            </a:r>
            <a:r>
              <a:rPr lang="it-IT" dirty="0" err="1">
                <a:hlinkClick r:id="rId76"/>
              </a:rPr>
              <a:t>Leung</a:t>
            </a:r>
            <a:r>
              <a:rPr lang="it-IT" baseline="30000" dirty="0"/>
              <a:t> </a:t>
            </a:r>
            <a:r>
              <a:rPr lang="it-IT" baseline="30000" dirty="0">
                <a:hlinkClick r:id="rId26" tooltip="Division of Gastroenterology, Tufts University School of Medicine, Boston, Massachusetts."/>
              </a:rPr>
              <a:t> 12 </a:t>
            </a:r>
            <a:r>
              <a:rPr lang="it-IT" dirty="0"/>
              <a:t>, </a:t>
            </a:r>
            <a:r>
              <a:rPr lang="it-IT" dirty="0">
                <a:hlinkClick r:id="rId77"/>
              </a:rPr>
              <a:t>Chris A </a:t>
            </a:r>
            <a:r>
              <a:rPr lang="it-IT" dirty="0" err="1">
                <a:hlinkClick r:id="rId77"/>
              </a:rPr>
              <a:t>Liacouras</a:t>
            </a:r>
            <a:r>
              <a:rPr lang="it-IT" baseline="30000" dirty="0"/>
              <a:t> </a:t>
            </a:r>
            <a:r>
              <a:rPr lang="it-IT" baseline="30000" dirty="0">
                <a:hlinkClick r:id="rId78" tooltip="Center for Pediatric Eosinophilic Disorders, Division of Gastroenterology, Hepatology and Nutrition, Children's Hospital of Philadelphia, Perelman School of Medicine, University of Pennsylvania, Philadelphia, Pennsylvania."/>
              </a:rPr>
              <a:t> 35 </a:t>
            </a:r>
            <a:r>
              <a:rPr lang="it-IT" dirty="0"/>
              <a:t>, </a:t>
            </a:r>
            <a:r>
              <a:rPr lang="it-IT" dirty="0">
                <a:hlinkClick r:id="rId79"/>
              </a:rPr>
              <a:t>Alfredo J </a:t>
            </a:r>
            <a:r>
              <a:rPr lang="it-IT" dirty="0" err="1">
                <a:hlinkClick r:id="rId79"/>
              </a:rPr>
              <a:t>Lucendo</a:t>
            </a:r>
            <a:r>
              <a:rPr lang="it-IT" baseline="30000" dirty="0"/>
              <a:t> </a:t>
            </a:r>
            <a:r>
              <a:rPr lang="it-IT" baseline="30000" dirty="0">
                <a:hlinkClick r:id="rId80" tooltip="Department of Gastroenterology, Hospital General de Tomelloso, Instituto de Investigación Sanitaria Princesa, Centro de Investigación Biomédica en Red de Enfermedades Hepáticas y Digestivas, Tomelloso, Spain."/>
              </a:rPr>
              <a:t> 36 </a:t>
            </a:r>
            <a:r>
              <a:rPr lang="it-IT" dirty="0"/>
              <a:t>, </a:t>
            </a:r>
            <a:r>
              <a:rPr lang="it-IT" dirty="0">
                <a:hlinkClick r:id="rId81"/>
              </a:rPr>
              <a:t>Lisa J Martin</a:t>
            </a:r>
            <a:r>
              <a:rPr lang="it-IT" baseline="30000" dirty="0"/>
              <a:t> </a:t>
            </a:r>
            <a:r>
              <a:rPr lang="it-IT" baseline="30000" dirty="0">
                <a:hlinkClick r:id="rId82" tooltip="Department of Pediatrics, Cincinnati Children's Hospital, University of Cincinnati College of Medicine, Cincinnati, Ohio."/>
              </a:rPr>
              <a:t> 37 </a:t>
            </a:r>
            <a:r>
              <a:rPr lang="it-IT" dirty="0"/>
              <a:t>, </a:t>
            </a:r>
            <a:r>
              <a:rPr lang="it-IT" dirty="0">
                <a:hlinkClick r:id="rId83"/>
              </a:rPr>
              <a:t>Emily C </a:t>
            </a:r>
            <a:r>
              <a:rPr lang="it-IT" dirty="0" err="1">
                <a:hlinkClick r:id="rId83"/>
              </a:rPr>
              <a:t>McGowan</a:t>
            </a:r>
            <a:r>
              <a:rPr lang="it-IT" baseline="30000" dirty="0"/>
              <a:t> </a:t>
            </a:r>
            <a:r>
              <a:rPr lang="it-IT" baseline="30000" dirty="0">
                <a:hlinkClick r:id="rId84" tooltip="Division of Allergy and Immunology, University of Virginia School of Medicine, Charlottesville, Virginia."/>
              </a:rPr>
              <a:t> 38 </a:t>
            </a:r>
            <a:r>
              <a:rPr lang="it-IT" dirty="0"/>
              <a:t>, </a:t>
            </a:r>
            <a:r>
              <a:rPr lang="it-IT" dirty="0" err="1">
                <a:hlinkClick r:id="rId85"/>
              </a:rPr>
              <a:t>Calies</a:t>
            </a:r>
            <a:r>
              <a:rPr lang="it-IT" dirty="0">
                <a:hlinkClick r:id="rId85"/>
              </a:rPr>
              <a:t> </a:t>
            </a:r>
            <a:r>
              <a:rPr lang="it-IT" dirty="0" err="1">
                <a:hlinkClick r:id="rId85"/>
              </a:rPr>
              <a:t>Menard-Katcher</a:t>
            </a:r>
            <a:r>
              <a:rPr lang="it-IT" baseline="30000" dirty="0"/>
              <a:t> </a:t>
            </a:r>
            <a:r>
              <a:rPr lang="it-IT" baseline="30000" dirty="0">
                <a:hlinkClick r:id="rId86" tooltip="Digestive Health Institute, Children's Hospital Colorado, Aurora, Colorado; Gastrointestinal Eosinophilic Diseases Program, University of Colorado School of Medicine, Aurora, Colorado."/>
              </a:rPr>
              <a:t> 39 </a:t>
            </a:r>
            <a:r>
              <a:rPr lang="it-IT" dirty="0"/>
              <a:t>, </a:t>
            </a:r>
            <a:r>
              <a:rPr lang="it-IT" dirty="0">
                <a:hlinkClick r:id="rId87"/>
              </a:rPr>
              <a:t>David C Metz</a:t>
            </a:r>
            <a:r>
              <a:rPr lang="it-IT" baseline="30000" dirty="0"/>
              <a:t> </a:t>
            </a:r>
            <a:r>
              <a:rPr lang="it-IT" baseline="30000" dirty="0">
                <a:hlinkClick r:id="rId46" tooltip="Division of Gastroenterology, Perelman School of Medicine, University of Pennsylvania Philadelphia, Pennsylvania."/>
              </a:rPr>
              <a:t> 22 </a:t>
            </a:r>
            <a:r>
              <a:rPr lang="it-IT" dirty="0"/>
              <a:t>, </a:t>
            </a:r>
            <a:r>
              <a:rPr lang="it-IT" dirty="0" err="1">
                <a:hlinkClick r:id="rId88"/>
              </a:rPr>
              <a:t>Talya</a:t>
            </a:r>
            <a:r>
              <a:rPr lang="it-IT" dirty="0">
                <a:hlinkClick r:id="rId88"/>
              </a:rPr>
              <a:t> L Miller</a:t>
            </a:r>
            <a:r>
              <a:rPr lang="it-IT" baseline="30000" dirty="0"/>
              <a:t> </a:t>
            </a:r>
            <a:r>
              <a:rPr lang="it-IT" baseline="30000" dirty="0">
                <a:hlinkClick r:id="rId89" tooltip="Swedish Medical Center, Seattle, Washington."/>
              </a:rPr>
              <a:t> 40 </a:t>
            </a:r>
            <a:r>
              <a:rPr lang="it-IT" dirty="0"/>
              <a:t>, </a:t>
            </a:r>
            <a:r>
              <a:rPr lang="it-IT" dirty="0" err="1">
                <a:hlinkClick r:id="rId90"/>
              </a:rPr>
              <a:t>Fouad</a:t>
            </a:r>
            <a:r>
              <a:rPr lang="it-IT" dirty="0">
                <a:hlinkClick r:id="rId90"/>
              </a:rPr>
              <a:t> J </a:t>
            </a:r>
            <a:r>
              <a:rPr lang="it-IT" dirty="0" err="1">
                <a:hlinkClick r:id="rId90"/>
              </a:rPr>
              <a:t>Moawad</a:t>
            </a:r>
            <a:r>
              <a:rPr lang="it-IT" baseline="30000" dirty="0"/>
              <a:t> </a:t>
            </a:r>
            <a:r>
              <a:rPr lang="it-IT" baseline="30000" dirty="0">
                <a:hlinkClick r:id="rId91" tooltip="Division of Gastroenterology and Hepatology, Scripps Clinic, La Jolla, California."/>
              </a:rPr>
              <a:t> 41 </a:t>
            </a:r>
            <a:r>
              <a:rPr lang="it-IT" dirty="0"/>
              <a:t>, </a:t>
            </a:r>
            <a:r>
              <a:rPr lang="it-IT" dirty="0">
                <a:hlinkClick r:id="rId92"/>
              </a:rPr>
              <a:t>Amanda B </a:t>
            </a:r>
            <a:r>
              <a:rPr lang="it-IT" dirty="0" err="1">
                <a:hlinkClick r:id="rId92"/>
              </a:rPr>
              <a:t>Muir</a:t>
            </a:r>
            <a:r>
              <a:rPr lang="it-IT" baseline="30000" dirty="0"/>
              <a:t> </a:t>
            </a:r>
            <a:r>
              <a:rPr lang="it-IT" baseline="30000" dirty="0">
                <a:hlinkClick r:id="rId78" tooltip="Center for Pediatric Eosinophilic Disorders, Division of Gastroenterology, Hepatology and Nutrition, Children's Hospital of Philadelphia, Perelman School of Medicine, University of Pennsylvania, Philadelphia, Pennsylvania."/>
              </a:rPr>
              <a:t> 35 </a:t>
            </a:r>
            <a:r>
              <a:rPr lang="it-IT" dirty="0"/>
              <a:t>, </a:t>
            </a:r>
            <a:r>
              <a:rPr lang="it-IT" dirty="0">
                <a:hlinkClick r:id="rId93"/>
              </a:rPr>
              <a:t>Vincent A </a:t>
            </a:r>
            <a:r>
              <a:rPr lang="it-IT" dirty="0" err="1">
                <a:hlinkClick r:id="rId93"/>
              </a:rPr>
              <a:t>Mukkada</a:t>
            </a:r>
            <a:r>
              <a:rPr lang="it-IT" baseline="30000" dirty="0"/>
              <a:t> </a:t>
            </a:r>
            <a:r>
              <a:rPr lang="it-IT" baseline="30000" dirty="0">
                <a:hlinkClick r:id="rId94" tooltip="Division of Gastroenterology, Hepatology, and Nutrition, Department of Pediatrics, Cincinnati Children's Hospital Medical Center, University of Cincinnati College of Medicine, Cincinnati, Ohio."/>
              </a:rPr>
              <a:t> 42 </a:t>
            </a:r>
            <a:r>
              <a:rPr lang="it-IT" dirty="0"/>
              <a:t>, </a:t>
            </a:r>
            <a:r>
              <a:rPr lang="it-IT" dirty="0">
                <a:hlinkClick r:id="rId95"/>
              </a:rPr>
              <a:t>Simon </a:t>
            </a:r>
            <a:r>
              <a:rPr lang="it-IT" dirty="0" err="1">
                <a:hlinkClick r:id="rId95"/>
              </a:rPr>
              <a:t>Murch</a:t>
            </a:r>
            <a:r>
              <a:rPr lang="it-IT" baseline="30000" dirty="0"/>
              <a:t> </a:t>
            </a:r>
            <a:r>
              <a:rPr lang="it-IT" baseline="30000" dirty="0">
                <a:hlinkClick r:id="rId96" tooltip="Warwick University Medical School, Coventry, United Kingdom."/>
              </a:rPr>
              <a:t> 43 </a:t>
            </a:r>
            <a:r>
              <a:rPr lang="it-IT" dirty="0"/>
              <a:t>, </a:t>
            </a:r>
            <a:r>
              <a:rPr lang="it-IT" dirty="0" err="1">
                <a:hlinkClick r:id="rId97"/>
              </a:rPr>
              <a:t>Quan</a:t>
            </a:r>
            <a:r>
              <a:rPr lang="it-IT" dirty="0">
                <a:hlinkClick r:id="rId97"/>
              </a:rPr>
              <a:t> M </a:t>
            </a:r>
            <a:r>
              <a:rPr lang="it-IT" dirty="0" err="1">
                <a:hlinkClick r:id="rId97"/>
              </a:rPr>
              <a:t>Nhu</a:t>
            </a:r>
            <a:r>
              <a:rPr lang="it-IT" baseline="30000" dirty="0"/>
              <a:t> </a:t>
            </a:r>
            <a:r>
              <a:rPr lang="it-IT" baseline="30000" dirty="0">
                <a:hlinkClick r:id="rId98" tooltip="Division of Gastroenterology and Hepatology, Scripps Clinic, La Jolla, California; Department of Molecular Medicine, Scripps Research Institute, San Diego, California; Division of Allergy and Immunology, University of California, San Diego, La Jolla, California."/>
              </a:rPr>
              <a:t> 44 </a:t>
            </a:r>
            <a:r>
              <a:rPr lang="it-IT" dirty="0"/>
              <a:t>, </a:t>
            </a:r>
            <a:r>
              <a:rPr lang="it-IT" dirty="0" err="1">
                <a:hlinkClick r:id="rId99"/>
              </a:rPr>
              <a:t>Ichiro</a:t>
            </a:r>
            <a:r>
              <a:rPr lang="it-IT" dirty="0">
                <a:hlinkClick r:id="rId99"/>
              </a:rPr>
              <a:t> Nomura</a:t>
            </a:r>
            <a:r>
              <a:rPr lang="it-IT" baseline="30000" dirty="0"/>
              <a:t> </a:t>
            </a:r>
            <a:r>
              <a:rPr lang="it-IT" baseline="30000" dirty="0">
                <a:hlinkClick r:id="rId100" tooltip="Division of Eosinophilic Gastrointestinal Disorders, Allergy Center, National Center for Child Health and Development, Tokyo, Japan."/>
              </a:rPr>
              <a:t> 45 </a:t>
            </a:r>
            <a:r>
              <a:rPr lang="it-IT" dirty="0"/>
              <a:t>, </a:t>
            </a:r>
            <a:r>
              <a:rPr lang="it-IT" dirty="0">
                <a:hlinkClick r:id="rId101"/>
              </a:rPr>
              <a:t>Samuel </a:t>
            </a:r>
            <a:r>
              <a:rPr lang="it-IT" dirty="0" err="1">
                <a:hlinkClick r:id="rId101"/>
              </a:rPr>
              <a:t>Nurko</a:t>
            </a:r>
            <a:r>
              <a:rPr lang="it-IT" baseline="30000" dirty="0"/>
              <a:t> </a:t>
            </a:r>
            <a:r>
              <a:rPr lang="it-IT" baseline="30000" dirty="0">
                <a:hlinkClick r:id="rId102" tooltip="Center for Motility and Functional Gastrointestinal Disorders, Boston Children's Hospital, Boston, Massachusetts."/>
              </a:rPr>
              <a:t> 46 </a:t>
            </a:r>
            <a:r>
              <a:rPr lang="it-IT" dirty="0"/>
              <a:t>, </a:t>
            </a:r>
            <a:r>
              <a:rPr lang="it-IT" dirty="0" err="1">
                <a:hlinkClick r:id="rId103"/>
              </a:rPr>
              <a:t>Yoshikazu</a:t>
            </a:r>
            <a:r>
              <a:rPr lang="it-IT" dirty="0">
                <a:hlinkClick r:id="rId103"/>
              </a:rPr>
              <a:t> </a:t>
            </a:r>
            <a:r>
              <a:rPr lang="it-IT" dirty="0" err="1">
                <a:hlinkClick r:id="rId103"/>
              </a:rPr>
              <a:t>Ohtsuka</a:t>
            </a:r>
            <a:r>
              <a:rPr lang="it-IT" baseline="30000" dirty="0"/>
              <a:t> </a:t>
            </a:r>
            <a:r>
              <a:rPr lang="it-IT" baseline="30000" dirty="0">
                <a:hlinkClick r:id="rId104" tooltip="Department of Pediatrics and Adolescent Medicine, Juntendo University Graduate School of Medicine, Tokyo, Japan."/>
              </a:rPr>
              <a:t> 47 </a:t>
            </a:r>
            <a:r>
              <a:rPr lang="it-IT" dirty="0"/>
              <a:t>, </a:t>
            </a:r>
            <a:r>
              <a:rPr lang="it-IT" dirty="0">
                <a:hlinkClick r:id="rId105"/>
              </a:rPr>
              <a:t>Salvatore Oliva</a:t>
            </a:r>
            <a:r>
              <a:rPr lang="it-IT" baseline="30000" dirty="0"/>
              <a:t> </a:t>
            </a:r>
            <a:r>
              <a:rPr lang="it-IT" baseline="30000" dirty="0">
                <a:hlinkClick r:id="rId106" tooltip="Pediatric Digestive Endoscopy, Pediatric Gastroenterology and Liver Unit, Maternal and Child Health Department, University Hospital, University of Rome, Rome, Italy."/>
              </a:rPr>
              <a:t> 48 </a:t>
            </a:r>
            <a:r>
              <a:rPr lang="it-IT" dirty="0"/>
              <a:t>, </a:t>
            </a:r>
            <a:r>
              <a:rPr lang="it-IT" dirty="0" err="1">
                <a:hlinkClick r:id="rId107"/>
              </a:rPr>
              <a:t>Rok</a:t>
            </a:r>
            <a:r>
              <a:rPr lang="it-IT" dirty="0">
                <a:hlinkClick r:id="rId107"/>
              </a:rPr>
              <a:t> </a:t>
            </a:r>
            <a:r>
              <a:rPr lang="it-IT" dirty="0" err="1">
                <a:hlinkClick r:id="rId107"/>
              </a:rPr>
              <a:t>Orel</a:t>
            </a:r>
            <a:r>
              <a:rPr lang="it-IT" baseline="30000" dirty="0"/>
              <a:t> </a:t>
            </a:r>
            <a:r>
              <a:rPr lang="it-IT" baseline="30000" dirty="0">
                <a:hlinkClick r:id="rId108" tooltip="University Children's Hospital Ljubljana, Faculty of Medicine, University of Ljubljana, Slovenia."/>
              </a:rPr>
              <a:t> 49 </a:t>
            </a:r>
            <a:r>
              <a:rPr lang="it-IT" dirty="0"/>
              <a:t>, </a:t>
            </a:r>
            <a:r>
              <a:rPr lang="it-IT" dirty="0">
                <a:hlinkClick r:id="rId109"/>
              </a:rPr>
              <a:t>Alexandra </a:t>
            </a:r>
            <a:r>
              <a:rPr lang="it-IT" dirty="0" err="1">
                <a:hlinkClick r:id="rId109"/>
              </a:rPr>
              <a:t>Papadopoulou</a:t>
            </a:r>
            <a:r>
              <a:rPr lang="it-IT" baseline="30000" dirty="0"/>
              <a:t> </a:t>
            </a:r>
            <a:r>
              <a:rPr lang="it-IT" baseline="30000" dirty="0">
                <a:hlinkClick r:id="rId110" tooltip="Division of Gastroenterology and Hepatology, Children's Hospital Agia Sofia, First Department of Pediatrics, University of Athens, Athens, Greece."/>
              </a:rPr>
              <a:t> 50 </a:t>
            </a:r>
            <a:r>
              <a:rPr lang="it-IT" dirty="0"/>
              <a:t>, </a:t>
            </a:r>
            <a:r>
              <a:rPr lang="it-IT" dirty="0" err="1">
                <a:hlinkClick r:id="rId111"/>
              </a:rPr>
              <a:t>Dhyanesh</a:t>
            </a:r>
            <a:r>
              <a:rPr lang="it-IT" dirty="0">
                <a:hlinkClick r:id="rId111"/>
              </a:rPr>
              <a:t> A </a:t>
            </a:r>
            <a:r>
              <a:rPr lang="it-IT" dirty="0" err="1">
                <a:hlinkClick r:id="rId111"/>
              </a:rPr>
              <a:t>Patel</a:t>
            </a:r>
            <a:r>
              <a:rPr lang="it-IT" baseline="30000" dirty="0"/>
              <a:t> </a:t>
            </a:r>
            <a:r>
              <a:rPr lang="it-IT" baseline="30000" dirty="0">
                <a:hlinkClick r:id="rId112" tooltip="Center for Esophageal Disorders, Vanderbilt University Medical Center, Nashville, Tennessee."/>
              </a:rPr>
              <a:t> 51 </a:t>
            </a:r>
            <a:r>
              <a:rPr lang="it-IT" dirty="0"/>
              <a:t>, </a:t>
            </a:r>
            <a:r>
              <a:rPr lang="it-IT" dirty="0">
                <a:hlinkClick r:id="rId113"/>
              </a:rPr>
              <a:t>Robert D </a:t>
            </a:r>
            <a:r>
              <a:rPr lang="it-IT" dirty="0" err="1">
                <a:hlinkClick r:id="rId113"/>
              </a:rPr>
              <a:t>Pesek</a:t>
            </a:r>
            <a:r>
              <a:rPr lang="it-IT" baseline="30000" dirty="0"/>
              <a:t> </a:t>
            </a:r>
            <a:r>
              <a:rPr lang="it-IT" baseline="30000" dirty="0">
                <a:hlinkClick r:id="rId114" tooltip="Division of Allergy and Immunology, Department of Pediatrics, Arkansas Children's Hospital, University of Arkansas for Medical Sciences, Little Rock, Arkansas."/>
              </a:rPr>
              <a:t> 52 </a:t>
            </a:r>
            <a:r>
              <a:rPr lang="it-IT" dirty="0"/>
              <a:t>, </a:t>
            </a:r>
            <a:r>
              <a:rPr lang="it-IT" dirty="0" err="1">
                <a:hlinkClick r:id="rId115"/>
              </a:rPr>
              <a:t>Kathryn</a:t>
            </a:r>
            <a:r>
              <a:rPr lang="it-IT" dirty="0">
                <a:hlinkClick r:id="rId115"/>
              </a:rPr>
              <a:t> A Peterson</a:t>
            </a:r>
            <a:r>
              <a:rPr lang="it-IT" baseline="30000" dirty="0"/>
              <a:t> </a:t>
            </a:r>
            <a:r>
              <a:rPr lang="it-IT" baseline="30000" dirty="0">
                <a:hlinkClick r:id="rId116" tooltip="Division of Gastroenterology, University of Utah, Salt Lake City, Utah."/>
              </a:rPr>
              <a:t> 53 </a:t>
            </a:r>
            <a:r>
              <a:rPr lang="it-IT" dirty="0"/>
              <a:t>, </a:t>
            </a:r>
            <a:r>
              <a:rPr lang="it-IT" dirty="0">
                <a:hlinkClick r:id="rId117"/>
              </a:rPr>
              <a:t>Hamish </a:t>
            </a:r>
            <a:r>
              <a:rPr lang="it-IT" dirty="0" err="1">
                <a:hlinkClick r:id="rId117"/>
              </a:rPr>
              <a:t>Philpott</a:t>
            </a:r>
            <a:r>
              <a:rPr lang="it-IT" baseline="30000" dirty="0"/>
              <a:t> </a:t>
            </a:r>
            <a:r>
              <a:rPr lang="it-IT" baseline="30000" dirty="0">
                <a:hlinkClick r:id="rId118" tooltip="Department of Gastroenterology, Lyell McEwin Hospital, University of Adelaide, Adelaide, Australia."/>
              </a:rPr>
              <a:t> 54 </a:t>
            </a:r>
            <a:r>
              <a:rPr lang="it-IT" dirty="0"/>
              <a:t>, </a:t>
            </a:r>
            <a:r>
              <a:rPr lang="it-IT" dirty="0">
                <a:hlinkClick r:id="rId119"/>
              </a:rPr>
              <a:t>Philip E </a:t>
            </a:r>
            <a:r>
              <a:rPr lang="it-IT" dirty="0" err="1">
                <a:hlinkClick r:id="rId119"/>
              </a:rPr>
              <a:t>Putnam</a:t>
            </a:r>
            <a:r>
              <a:rPr lang="it-IT" baseline="30000" dirty="0"/>
              <a:t> </a:t>
            </a:r>
            <a:r>
              <a:rPr lang="it-IT" baseline="30000" dirty="0">
                <a:hlinkClick r:id="rId94" tooltip="Division of Gastroenterology, Hepatology, and Nutrition, Department of Pediatrics, Cincinnati Children's Hospital Medical Center, University of Cincinnati College of Medicine, Cincinnati, Ohio."/>
              </a:rPr>
              <a:t> 42 </a:t>
            </a:r>
            <a:r>
              <a:rPr lang="it-IT" dirty="0"/>
              <a:t>, </a:t>
            </a:r>
            <a:r>
              <a:rPr lang="it-IT" dirty="0">
                <a:hlinkClick r:id="rId120"/>
              </a:rPr>
              <a:t>Joel E Richter</a:t>
            </a:r>
            <a:r>
              <a:rPr lang="it-IT" baseline="30000" dirty="0"/>
              <a:t> </a:t>
            </a:r>
            <a:r>
              <a:rPr lang="it-IT" baseline="30000" dirty="0">
                <a:hlinkClick r:id="rId121" tooltip="Morsani College of Medicine, University of South Florida, Tampa, Florida."/>
              </a:rPr>
              <a:t> 55 </a:t>
            </a:r>
            <a:r>
              <a:rPr lang="it-IT" dirty="0"/>
              <a:t>, </a:t>
            </a:r>
            <a:r>
              <a:rPr lang="it-IT" dirty="0">
                <a:hlinkClick r:id="rId122"/>
              </a:rPr>
              <a:t>Rachel </a:t>
            </a:r>
            <a:r>
              <a:rPr lang="it-IT" dirty="0" err="1">
                <a:hlinkClick r:id="rId122"/>
              </a:rPr>
              <a:t>Rosen</a:t>
            </a:r>
            <a:r>
              <a:rPr lang="it-IT" baseline="30000" dirty="0"/>
              <a:t> </a:t>
            </a:r>
            <a:r>
              <a:rPr lang="it-IT" baseline="30000" dirty="0">
                <a:hlinkClick r:id="rId123" tooltip="Aerodigestive Center, Boston Children's Hospital, Boston, Massachusetts."/>
              </a:rPr>
              <a:t> 56 </a:t>
            </a:r>
            <a:r>
              <a:rPr lang="it-IT" dirty="0"/>
              <a:t>, </a:t>
            </a:r>
            <a:r>
              <a:rPr lang="it-IT" dirty="0">
                <a:hlinkClick r:id="rId124"/>
              </a:rPr>
              <a:t>Melanie A </a:t>
            </a:r>
            <a:r>
              <a:rPr lang="it-IT" dirty="0" err="1">
                <a:hlinkClick r:id="rId124"/>
              </a:rPr>
              <a:t>Ruffner</a:t>
            </a:r>
            <a:r>
              <a:rPr lang="it-IT" baseline="30000" dirty="0"/>
              <a:t> </a:t>
            </a:r>
            <a:r>
              <a:rPr lang="it-IT" baseline="30000" dirty="0">
                <a:hlinkClick r:id="rId125" tooltip="Division of Allergy and Immunology, Children's Hospital of Philadelphia, Department of Pediatrics, Perelman School of Medicine, University of Pennsylvania, Philadelphia, Pennsylvania."/>
              </a:rPr>
              <a:t> 57 </a:t>
            </a:r>
            <a:r>
              <a:rPr lang="it-IT" dirty="0"/>
              <a:t>, </a:t>
            </a:r>
            <a:r>
              <a:rPr lang="it-IT" dirty="0" err="1">
                <a:hlinkClick r:id="rId126"/>
              </a:rPr>
              <a:t>Ekaterina</a:t>
            </a:r>
            <a:r>
              <a:rPr lang="it-IT" dirty="0">
                <a:hlinkClick r:id="rId126"/>
              </a:rPr>
              <a:t> </a:t>
            </a:r>
            <a:r>
              <a:rPr lang="it-IT" dirty="0" err="1">
                <a:hlinkClick r:id="rId126"/>
              </a:rPr>
              <a:t>Safroneeva</a:t>
            </a:r>
            <a:r>
              <a:rPr lang="it-IT" baseline="30000" dirty="0"/>
              <a:t> </a:t>
            </a:r>
            <a:r>
              <a:rPr lang="it-IT" baseline="30000" dirty="0">
                <a:hlinkClick r:id="rId127" tooltip="Institute of Social and Preventive Medicine, University of Bern, Bern, Switzerland."/>
              </a:rPr>
              <a:t> 58 </a:t>
            </a:r>
            <a:r>
              <a:rPr lang="it-IT" dirty="0"/>
              <a:t>, </a:t>
            </a:r>
            <a:r>
              <a:rPr lang="it-IT" dirty="0" err="1">
                <a:hlinkClick r:id="rId128"/>
              </a:rPr>
              <a:t>Philipp</a:t>
            </a:r>
            <a:r>
              <a:rPr lang="it-IT" dirty="0">
                <a:hlinkClick r:id="rId128"/>
              </a:rPr>
              <a:t> </a:t>
            </a:r>
            <a:r>
              <a:rPr lang="it-IT" dirty="0" err="1">
                <a:hlinkClick r:id="rId128"/>
              </a:rPr>
              <a:t>Schreiner</a:t>
            </a:r>
            <a:r>
              <a:rPr lang="it-IT" baseline="30000" dirty="0"/>
              <a:t> </a:t>
            </a:r>
            <a:r>
              <a:rPr lang="it-IT" baseline="30000" dirty="0">
                <a:hlinkClick r:id="rId22" tooltip="Department of Gastroenterology and Hepatology, University Hospital Zurich, Zurich, Switzerland."/>
              </a:rPr>
              <a:t> 10 </a:t>
            </a:r>
            <a:r>
              <a:rPr lang="it-IT" dirty="0"/>
              <a:t>, </a:t>
            </a:r>
            <a:r>
              <a:rPr lang="it-IT" dirty="0">
                <a:hlinkClick r:id="rId129"/>
              </a:rPr>
              <a:t>Alain </a:t>
            </a:r>
            <a:r>
              <a:rPr lang="it-IT" dirty="0" err="1">
                <a:hlinkClick r:id="rId129"/>
              </a:rPr>
              <a:t>Schoepfer</a:t>
            </a:r>
            <a:r>
              <a:rPr lang="it-IT" baseline="30000" dirty="0"/>
              <a:t> </a:t>
            </a:r>
            <a:r>
              <a:rPr lang="it-IT" baseline="30000" dirty="0">
                <a:hlinkClick r:id="rId130" tooltip="Division of Gastroenterology and Hepatology, University Hospital Lausanne, Lausanne, Switzerland."/>
              </a:rPr>
              <a:t> 59 </a:t>
            </a:r>
            <a:r>
              <a:rPr lang="it-IT" dirty="0"/>
              <a:t>, </a:t>
            </a:r>
            <a:r>
              <a:rPr lang="it-IT" dirty="0" err="1">
                <a:hlinkClick r:id="rId131"/>
              </a:rPr>
              <a:t>Shauna</a:t>
            </a:r>
            <a:r>
              <a:rPr lang="it-IT" dirty="0">
                <a:hlinkClick r:id="rId131"/>
              </a:rPr>
              <a:t> R Schroeder</a:t>
            </a:r>
            <a:r>
              <a:rPr lang="it-IT" baseline="30000" dirty="0"/>
              <a:t> </a:t>
            </a:r>
            <a:r>
              <a:rPr lang="it-IT" baseline="30000" dirty="0">
                <a:hlinkClick r:id="rId132" tooltip="Division of Gastroenterology, Hepatology, and Nutrition, Phoenix Children's Hospital, Phoenix, Arizona."/>
              </a:rPr>
              <a:t> 60 </a:t>
            </a:r>
            <a:r>
              <a:rPr lang="it-IT" dirty="0"/>
              <a:t>, </a:t>
            </a:r>
            <a:r>
              <a:rPr lang="it-IT" dirty="0">
                <a:hlinkClick r:id="rId133"/>
              </a:rPr>
              <a:t>Neil Shah</a:t>
            </a:r>
            <a:r>
              <a:rPr lang="it-IT" baseline="30000" dirty="0"/>
              <a:t> </a:t>
            </a:r>
            <a:r>
              <a:rPr lang="it-IT" baseline="30000" dirty="0">
                <a:hlinkClick r:id="rId134" tooltip="Portland Hospital, London, United Kingdom; Reckitt Healthcare, Slough, United Kingdom."/>
              </a:rPr>
              <a:t> 61 </a:t>
            </a:r>
            <a:r>
              <a:rPr lang="it-IT" dirty="0"/>
              <a:t>, </a:t>
            </a:r>
            <a:r>
              <a:rPr lang="it-IT" dirty="0" err="1">
                <a:hlinkClick r:id="rId135"/>
              </a:rPr>
              <a:t>Rhonda</a:t>
            </a:r>
            <a:r>
              <a:rPr lang="it-IT" dirty="0">
                <a:hlinkClick r:id="rId135"/>
              </a:rPr>
              <a:t> F </a:t>
            </a:r>
            <a:r>
              <a:rPr lang="it-IT" dirty="0" err="1">
                <a:hlinkClick r:id="rId135"/>
              </a:rPr>
              <a:t>Souza</a:t>
            </a:r>
            <a:r>
              <a:rPr lang="it-IT" baseline="30000" dirty="0"/>
              <a:t> </a:t>
            </a:r>
            <a:r>
              <a:rPr lang="it-IT" baseline="30000" dirty="0">
                <a:hlinkClick r:id="rId136" tooltip="Division of Gastroenterology and Center for Esophageal Diseases, Baylor Scott &amp; White Center for Esophageal Research, Baylor University Medical Center, Baylor Scott &amp; White Research Institute, Dallas, Texas."/>
              </a:rPr>
              <a:t> 62 </a:t>
            </a:r>
            <a:r>
              <a:rPr lang="it-IT" dirty="0"/>
              <a:t>, </a:t>
            </a:r>
            <a:r>
              <a:rPr lang="it-IT" dirty="0">
                <a:hlinkClick r:id="rId137"/>
              </a:rPr>
              <a:t>Stuart J </a:t>
            </a:r>
            <a:r>
              <a:rPr lang="it-IT" dirty="0" err="1">
                <a:hlinkClick r:id="rId137"/>
              </a:rPr>
              <a:t>Spechler</a:t>
            </a:r>
            <a:r>
              <a:rPr lang="it-IT" baseline="30000" dirty="0"/>
              <a:t> </a:t>
            </a:r>
            <a:r>
              <a:rPr lang="it-IT" baseline="30000" dirty="0">
                <a:hlinkClick r:id="rId136" tooltip="Division of Gastroenterology and Center for Esophageal Diseases, Baylor Scott &amp; White Center for Esophageal Research, Baylor University Medical Center, Baylor Scott &amp; White Research Institute, Dallas, Texas."/>
              </a:rPr>
              <a:t> 62 </a:t>
            </a:r>
            <a:r>
              <a:rPr lang="it-IT" dirty="0"/>
              <a:t>, </a:t>
            </a:r>
            <a:r>
              <a:rPr lang="it-IT" dirty="0">
                <a:hlinkClick r:id="rId138"/>
              </a:rPr>
              <a:t>Jonathan M </a:t>
            </a:r>
            <a:r>
              <a:rPr lang="it-IT" dirty="0" err="1">
                <a:hlinkClick r:id="rId138"/>
              </a:rPr>
              <a:t>Spergel</a:t>
            </a:r>
            <a:r>
              <a:rPr lang="it-IT" baseline="30000" dirty="0"/>
              <a:t> </a:t>
            </a:r>
            <a:r>
              <a:rPr lang="it-IT" baseline="30000" dirty="0">
                <a:hlinkClick r:id="rId125" tooltip="Division of Allergy and Immunology, Children's Hospital of Philadelphia, Department of Pediatrics, Perelman School of Medicine, University of Pennsylvania, Philadelphia, Pennsylvania."/>
              </a:rPr>
              <a:t> 57 </a:t>
            </a:r>
            <a:r>
              <a:rPr lang="it-IT" dirty="0"/>
              <a:t>, </a:t>
            </a:r>
            <a:r>
              <a:rPr lang="it-IT" dirty="0">
                <a:hlinkClick r:id="rId139"/>
              </a:rPr>
              <a:t>Alex </a:t>
            </a:r>
            <a:r>
              <a:rPr lang="it-IT" dirty="0" err="1">
                <a:hlinkClick r:id="rId139"/>
              </a:rPr>
              <a:t>Straumann</a:t>
            </a:r>
            <a:r>
              <a:rPr lang="it-IT" baseline="30000" dirty="0"/>
              <a:t> </a:t>
            </a:r>
            <a:r>
              <a:rPr lang="it-IT" baseline="30000" dirty="0">
                <a:hlinkClick r:id="rId22" tooltip="Department of Gastroenterology and Hepatology, University Hospital Zurich, Zurich, Switzerland."/>
              </a:rPr>
              <a:t> 10 </a:t>
            </a:r>
            <a:r>
              <a:rPr lang="it-IT" dirty="0"/>
              <a:t>, </a:t>
            </a:r>
            <a:r>
              <a:rPr lang="it-IT" dirty="0">
                <a:hlinkClick r:id="rId140"/>
              </a:rPr>
              <a:t>Nicholas J </a:t>
            </a:r>
            <a:r>
              <a:rPr lang="it-IT" dirty="0" err="1">
                <a:hlinkClick r:id="rId140"/>
              </a:rPr>
              <a:t>Talley</a:t>
            </a:r>
            <a:r>
              <a:rPr lang="it-IT" baseline="30000" dirty="0"/>
              <a:t> </a:t>
            </a:r>
            <a:r>
              <a:rPr lang="it-IT" baseline="30000" dirty="0">
                <a:hlinkClick r:id="rId141" tooltip="School of Medicine and Public Health, University of Newcastle, Newcastle, Australia; National Health and Medical Research Council Centre of Research Excellence on Digestive Health, Newcastle, Australia; Hunter Medical Research Institute, New Lambton Heights, Australia."/>
              </a:rPr>
              <a:t> 63 </a:t>
            </a:r>
            <a:r>
              <a:rPr lang="it-IT" dirty="0"/>
              <a:t>, </a:t>
            </a:r>
            <a:r>
              <a:rPr lang="it-IT" dirty="0" err="1">
                <a:hlinkClick r:id="rId142"/>
              </a:rPr>
              <a:t>Nikhil</a:t>
            </a:r>
            <a:r>
              <a:rPr lang="it-IT" dirty="0">
                <a:hlinkClick r:id="rId142"/>
              </a:rPr>
              <a:t> </a:t>
            </a:r>
            <a:r>
              <a:rPr lang="it-IT" dirty="0" err="1">
                <a:hlinkClick r:id="rId142"/>
              </a:rPr>
              <a:t>Thapar</a:t>
            </a:r>
            <a:r>
              <a:rPr lang="it-IT" baseline="30000" dirty="0"/>
              <a:t> </a:t>
            </a:r>
            <a:r>
              <a:rPr lang="it-IT" baseline="30000" dirty="0">
                <a:hlinkClick r:id="rId143" tooltip="Department of Gastroenterology, Hepatology and Liver Transplant, Queensland Children's Hospital, School of Medicine, University of Queensland, Brisbane, Australia; Woolworths Centre for Child Nutrition Research, Queensland University of Technology, Brisbane, Australia."/>
              </a:rPr>
              <a:t> 64 </a:t>
            </a:r>
            <a:r>
              <a:rPr lang="it-IT" dirty="0"/>
              <a:t>, </a:t>
            </a:r>
            <a:r>
              <a:rPr lang="it-IT" dirty="0">
                <a:hlinkClick r:id="rId144"/>
              </a:rPr>
              <a:t>Yvan </a:t>
            </a:r>
            <a:r>
              <a:rPr lang="it-IT" dirty="0" err="1">
                <a:hlinkClick r:id="rId144"/>
              </a:rPr>
              <a:t>Vandenplas</a:t>
            </a:r>
            <a:r>
              <a:rPr lang="it-IT" baseline="30000" dirty="0"/>
              <a:t> </a:t>
            </a:r>
            <a:r>
              <a:rPr lang="it-IT" baseline="30000" dirty="0">
                <a:hlinkClick r:id="rId145" tooltip="KidZ Health Castle, Vrije Universiteit Brussel, Brussels, Belgium."/>
              </a:rPr>
              <a:t> 65 </a:t>
            </a:r>
            <a:r>
              <a:rPr lang="it-IT" dirty="0"/>
              <a:t>, </a:t>
            </a:r>
            <a:r>
              <a:rPr lang="it-IT" dirty="0" err="1">
                <a:hlinkClick r:id="rId146"/>
              </a:rPr>
              <a:t>Rajitha</a:t>
            </a:r>
            <a:r>
              <a:rPr lang="it-IT" dirty="0">
                <a:hlinkClick r:id="rId146"/>
              </a:rPr>
              <a:t> D </a:t>
            </a:r>
            <a:r>
              <a:rPr lang="it-IT" dirty="0" err="1">
                <a:hlinkClick r:id="rId146"/>
              </a:rPr>
              <a:t>Venkatesh</a:t>
            </a:r>
            <a:r>
              <a:rPr lang="it-IT" baseline="30000" dirty="0"/>
              <a:t> </a:t>
            </a:r>
            <a:r>
              <a:rPr lang="it-IT" baseline="30000" dirty="0">
                <a:hlinkClick r:id="rId38" tooltip="Division of Gastroenterology, Hepatology and Nutrition, Nationwide Children's Hospital, Columbus, Ohio."/>
              </a:rPr>
              <a:t> 18 </a:t>
            </a:r>
            <a:r>
              <a:rPr lang="it-IT" dirty="0"/>
              <a:t>, </a:t>
            </a:r>
            <a:r>
              <a:rPr lang="it-IT" dirty="0">
                <a:hlinkClick r:id="rId147"/>
              </a:rPr>
              <a:t>Mario C Vieira</a:t>
            </a:r>
            <a:r>
              <a:rPr lang="it-IT" baseline="30000" dirty="0"/>
              <a:t> </a:t>
            </a:r>
            <a:r>
              <a:rPr lang="it-IT" baseline="30000" dirty="0">
                <a:hlinkClick r:id="rId148" tooltip="Center for Pediatric Gastroenterology, Hospital Pequeno Príncipe, Curitiba, Brazil."/>
              </a:rPr>
              <a:t> 66 </a:t>
            </a:r>
            <a:r>
              <a:rPr lang="it-IT" dirty="0"/>
              <a:t>, </a:t>
            </a:r>
            <a:r>
              <a:rPr lang="it-IT" dirty="0">
                <a:hlinkClick r:id="rId149"/>
              </a:rPr>
              <a:t>Ulrike von </a:t>
            </a:r>
            <a:r>
              <a:rPr lang="it-IT" dirty="0" err="1">
                <a:hlinkClick r:id="rId149"/>
              </a:rPr>
              <a:t>Arnim</a:t>
            </a:r>
            <a:r>
              <a:rPr lang="it-IT" baseline="30000" dirty="0"/>
              <a:t> </a:t>
            </a:r>
            <a:r>
              <a:rPr lang="it-IT" baseline="30000" dirty="0">
                <a:hlinkClick r:id="rId150" tooltip="Department of Gastroenterology, Hepatology and Infectious Diseases, University Hospital Magdeburg, Magdeburg, Germany."/>
              </a:rPr>
              <a:t> 67 </a:t>
            </a:r>
            <a:r>
              <a:rPr lang="it-IT" dirty="0"/>
              <a:t>, </a:t>
            </a:r>
            <a:r>
              <a:rPr lang="it-IT" dirty="0" err="1">
                <a:hlinkClick r:id="rId151"/>
              </a:rPr>
              <a:t>Marjorie</a:t>
            </a:r>
            <a:r>
              <a:rPr lang="it-IT" dirty="0">
                <a:hlinkClick r:id="rId151"/>
              </a:rPr>
              <a:t> M </a:t>
            </a:r>
            <a:r>
              <a:rPr lang="it-IT" dirty="0" err="1">
                <a:hlinkClick r:id="rId151"/>
              </a:rPr>
              <a:t>Walker</a:t>
            </a:r>
            <a:r>
              <a:rPr lang="it-IT" baseline="30000" dirty="0"/>
              <a:t> </a:t>
            </a:r>
            <a:r>
              <a:rPr lang="it-IT" baseline="30000" dirty="0">
                <a:hlinkClick r:id="rId152" tooltip="Department of Pathology, College of Health, Medicine and Wellbeing, Faculty of Health and Medicine, University of Newcastle Callaghan, Australia."/>
              </a:rPr>
              <a:t> 68 </a:t>
            </a:r>
            <a:r>
              <a:rPr lang="it-IT" dirty="0"/>
              <a:t>, </a:t>
            </a:r>
            <a:r>
              <a:rPr lang="it-IT" dirty="0">
                <a:hlinkClick r:id="rId153"/>
              </a:rPr>
              <a:t>Joshua B </a:t>
            </a:r>
            <a:r>
              <a:rPr lang="it-IT" dirty="0" err="1">
                <a:hlinkClick r:id="rId153"/>
              </a:rPr>
              <a:t>Wechsler</a:t>
            </a:r>
            <a:r>
              <a:rPr lang="it-IT" baseline="30000" dirty="0"/>
              <a:t> </a:t>
            </a:r>
            <a:r>
              <a:rPr lang="it-IT" baseline="30000" dirty="0">
                <a:hlinkClick r:id="rId154" tooltip="Division of Gastroenterology, Hepatology, and Nutrition, Ann and Robert H. Lurie Children's Hospital of Chicago, Chicago, Illinois."/>
              </a:rPr>
              <a:t> 69 </a:t>
            </a:r>
            <a:r>
              <a:rPr lang="it-IT" dirty="0"/>
              <a:t>, </a:t>
            </a:r>
            <a:r>
              <a:rPr lang="it-IT" dirty="0">
                <a:hlinkClick r:id="rId155"/>
              </a:rPr>
              <a:t>Barry K </a:t>
            </a:r>
            <a:r>
              <a:rPr lang="it-IT" dirty="0" err="1">
                <a:hlinkClick r:id="rId155"/>
              </a:rPr>
              <a:t>Wershil</a:t>
            </a:r>
            <a:r>
              <a:rPr lang="it-IT" baseline="30000" dirty="0"/>
              <a:t> </a:t>
            </a:r>
            <a:r>
              <a:rPr lang="it-IT" baseline="30000" dirty="0">
                <a:hlinkClick r:id="rId154" tooltip="Division of Gastroenterology, Hepatology, and Nutrition, Ann and Robert H. Lurie Children's Hospital of Chicago, Chicago, Illinois."/>
              </a:rPr>
              <a:t> 69 </a:t>
            </a:r>
            <a:r>
              <a:rPr lang="it-IT" dirty="0"/>
              <a:t>, </a:t>
            </a:r>
            <a:r>
              <a:rPr lang="it-IT" dirty="0">
                <a:hlinkClick r:id="rId156"/>
              </a:rPr>
              <a:t>Benjamin L Wright</a:t>
            </a:r>
            <a:r>
              <a:rPr lang="it-IT" baseline="30000" dirty="0"/>
              <a:t> </a:t>
            </a:r>
            <a:r>
              <a:rPr lang="it-IT" baseline="30000" dirty="0">
                <a:hlinkClick r:id="rId157" tooltip="Division of Allergy, Asthma, and Clinical Immunology, Department of Medicine, Mayo Clinic Arizona, Scottsdale, Arizona; Section of Allergy and Immunology, Division of Pulmonology, Phoenix Children's Hospital, Phoenix, Arizona."/>
              </a:rPr>
              <a:t> 70 </a:t>
            </a:r>
            <a:r>
              <a:rPr lang="it-IT" dirty="0"/>
              <a:t>, </a:t>
            </a:r>
            <a:r>
              <a:rPr lang="it-IT" dirty="0" err="1">
                <a:hlinkClick r:id="rId158"/>
              </a:rPr>
              <a:t>Yoshiyuki</a:t>
            </a:r>
            <a:r>
              <a:rPr lang="it-IT" dirty="0">
                <a:hlinkClick r:id="rId158"/>
              </a:rPr>
              <a:t> Yamada</a:t>
            </a:r>
            <a:r>
              <a:rPr lang="it-IT" baseline="30000" dirty="0"/>
              <a:t> </a:t>
            </a:r>
            <a:r>
              <a:rPr lang="it-IT" baseline="30000" dirty="0">
                <a:hlinkClick r:id="rId159" tooltip="Department of Pediatrics, Tokai University School of Medicine, Kanagawa, Japan."/>
              </a:rPr>
              <a:t> 71 </a:t>
            </a:r>
            <a:r>
              <a:rPr lang="it-IT" dirty="0"/>
              <a:t>, </a:t>
            </a:r>
            <a:r>
              <a:rPr lang="it-IT" dirty="0">
                <a:hlinkClick r:id="rId160"/>
              </a:rPr>
              <a:t>Guang-</a:t>
            </a:r>
            <a:r>
              <a:rPr lang="it-IT" dirty="0" err="1">
                <a:hlinkClick r:id="rId160"/>
              </a:rPr>
              <a:t>Yu</a:t>
            </a:r>
            <a:r>
              <a:rPr lang="it-IT" dirty="0">
                <a:hlinkClick r:id="rId160"/>
              </a:rPr>
              <a:t> Yang</a:t>
            </a:r>
            <a:r>
              <a:rPr lang="it-IT" baseline="30000" dirty="0"/>
              <a:t> </a:t>
            </a:r>
            <a:r>
              <a:rPr lang="it-IT" baseline="30000" dirty="0">
                <a:hlinkClick r:id="rId161" tooltip="Department of Pathology, Northwestern University Feinberg School of Medicine, Chicago, Illinois."/>
              </a:rPr>
              <a:t> 72 </a:t>
            </a:r>
            <a:r>
              <a:rPr lang="it-IT" dirty="0"/>
              <a:t>, </a:t>
            </a:r>
            <a:r>
              <a:rPr lang="it-IT" dirty="0">
                <a:hlinkClick r:id="rId162"/>
              </a:rPr>
              <a:t>Noam </a:t>
            </a:r>
            <a:r>
              <a:rPr lang="it-IT" dirty="0" err="1">
                <a:hlinkClick r:id="rId162"/>
              </a:rPr>
              <a:t>Zevit</a:t>
            </a:r>
            <a:r>
              <a:rPr lang="it-IT" baseline="30000" dirty="0"/>
              <a:t> </a:t>
            </a:r>
            <a:r>
              <a:rPr lang="it-IT" baseline="30000" dirty="0">
                <a:hlinkClick r:id="rId163" tooltip="Institute of Gastroenterology, Hepatology, and Nutrition, Schneider Children's Medical Center of Israel, Sackler Faculty of Medicine, Tel-Aviv University, Petah-Tikva, Israel."/>
              </a:rPr>
              <a:t> 73 </a:t>
            </a:r>
            <a:r>
              <a:rPr lang="it-IT" dirty="0"/>
              <a:t>, </a:t>
            </a:r>
            <a:r>
              <a:rPr lang="it-IT" dirty="0">
                <a:hlinkClick r:id="rId164"/>
              </a:rPr>
              <a:t>Marc E </a:t>
            </a:r>
            <a:r>
              <a:rPr lang="it-IT" dirty="0" err="1">
                <a:hlinkClick r:id="rId164"/>
              </a:rPr>
              <a:t>Rothenberg</a:t>
            </a:r>
            <a:r>
              <a:rPr lang="it-IT" baseline="30000" dirty="0"/>
              <a:t> </a:t>
            </a:r>
            <a:r>
              <a:rPr lang="it-IT" baseline="30000" dirty="0">
                <a:hlinkClick r:id="rId8" tooltip="Division of Allergy and Immunology, Department of Pediatrics, Cincinnati Children's Hospital Medical Center, University of Cincinnati College of Medicine, Cincinnati, Ohio."/>
              </a:rPr>
              <a:t> 3 </a:t>
            </a:r>
            <a:r>
              <a:rPr lang="it-IT" dirty="0"/>
              <a:t>, </a:t>
            </a:r>
            <a:r>
              <a:rPr lang="it-IT" dirty="0">
                <a:hlinkClick r:id="rId165"/>
              </a:rPr>
              <a:t>Glenn T </a:t>
            </a:r>
            <a:r>
              <a:rPr lang="it-IT" dirty="0" err="1">
                <a:hlinkClick r:id="rId165"/>
              </a:rPr>
              <a:t>Furuta</a:t>
            </a:r>
            <a:r>
              <a:rPr lang="it-IT" baseline="30000" dirty="0"/>
              <a:t> </a:t>
            </a:r>
            <a:r>
              <a:rPr lang="it-IT" baseline="30000" dirty="0">
                <a:hlinkClick r:id="rId86" tooltip="Digestive Health Institute, Children's Hospital Colorado, Aurora, Colorado; Gastrointestinal Eosinophilic Diseases Program, University of Colorado School of Medicine, Aurora, Colorado."/>
              </a:rPr>
              <a:t> 39 </a:t>
            </a:r>
            <a:r>
              <a:rPr lang="it-IT" dirty="0"/>
              <a:t>, </a:t>
            </a:r>
            <a:r>
              <a:rPr lang="it-IT" dirty="0" err="1">
                <a:hlinkClick r:id="rId166"/>
              </a:rPr>
              <a:t>Seema</a:t>
            </a:r>
            <a:r>
              <a:rPr lang="it-IT" dirty="0">
                <a:hlinkClick r:id="rId166"/>
              </a:rPr>
              <a:t> S </a:t>
            </a:r>
            <a:r>
              <a:rPr lang="it-IT" dirty="0" err="1">
                <a:hlinkClick r:id="rId166"/>
              </a:rPr>
              <a:t>Aceves</a:t>
            </a:r>
            <a:r>
              <a:rPr lang="it-IT" baseline="30000" dirty="0"/>
              <a:t> </a:t>
            </a:r>
            <a:r>
              <a:rPr lang="it-IT" baseline="30000" dirty="0">
                <a:hlinkClick r:id="rId167" tooltip="Division of Allergy, Immunology, and Rheumatology, Departments of Pediatrics and Medicine, Rady Children's Hospital, University of California San Diego, San Diego, California."/>
              </a:rPr>
              <a:t> 74 </a:t>
            </a:r>
            <a:endParaRPr lang="it-IT" dirty="0"/>
          </a:p>
          <a:p>
            <a:r>
              <a:rPr lang="it-IT" dirty="0" err="1"/>
              <a:t>Affiliations</a:t>
            </a:r>
            <a:r>
              <a:rPr lang="it-IT" dirty="0"/>
              <a:t> </a:t>
            </a:r>
          </a:p>
          <a:p>
            <a:r>
              <a:rPr lang="it-IT" dirty="0"/>
              <a:t>PMID: </a:t>
            </a:r>
            <a:r>
              <a:rPr lang="it-IT" b="1" dirty="0"/>
              <a:t>35181570</a:t>
            </a:r>
            <a:r>
              <a:rPr lang="it-IT" dirty="0"/>
              <a:t> </a:t>
            </a:r>
          </a:p>
          <a:p>
            <a:r>
              <a:rPr lang="it-IT" dirty="0"/>
              <a:t>PMCID: </a:t>
            </a:r>
            <a:r>
              <a:rPr lang="it-IT" b="1" dirty="0"/>
              <a:t>PMC9378753</a:t>
            </a:r>
            <a:r>
              <a:rPr lang="it-IT" dirty="0"/>
              <a:t> (available on 2023-08-16) </a:t>
            </a:r>
          </a:p>
          <a:p>
            <a:r>
              <a:rPr lang="it-IT" dirty="0"/>
              <a:t>DOI: </a:t>
            </a:r>
            <a:r>
              <a:rPr lang="it-IT" dirty="0">
                <a:hlinkClick r:id="rId168"/>
              </a:rPr>
              <a:t>10.1016/j.cgh.2022.02.017 </a:t>
            </a:r>
            <a:endParaRPr lang="it-IT" dirty="0"/>
          </a:p>
          <a:p>
            <a:r>
              <a:rPr lang="it-IT" b="1" dirty="0"/>
              <a:t>Abstract </a:t>
            </a:r>
          </a:p>
          <a:p>
            <a:r>
              <a:rPr lang="it-IT" b="1" dirty="0"/>
              <a:t>Background &amp; </a:t>
            </a:r>
            <a:r>
              <a:rPr lang="it-IT" b="1" dirty="0" err="1"/>
              <a:t>aims</a:t>
            </a:r>
            <a:r>
              <a:rPr lang="it-IT" b="1" dirty="0"/>
              <a:t>: </a:t>
            </a:r>
            <a:r>
              <a:rPr lang="it-IT" dirty="0" err="1"/>
              <a:t>Substantial</a:t>
            </a:r>
            <a:r>
              <a:rPr lang="it-IT" dirty="0"/>
              <a:t> </a:t>
            </a:r>
            <a:r>
              <a:rPr lang="it-IT" dirty="0" err="1"/>
              <a:t>heterogeneity</a:t>
            </a:r>
            <a:r>
              <a:rPr lang="it-IT" dirty="0"/>
              <a:t> in </a:t>
            </a:r>
            <a:r>
              <a:rPr lang="it-IT" dirty="0" err="1"/>
              <a:t>terminology</a:t>
            </a:r>
            <a:r>
              <a:rPr lang="it-IT" dirty="0"/>
              <a:t> </a:t>
            </a:r>
            <a:r>
              <a:rPr lang="it-IT" dirty="0" err="1"/>
              <a:t>used</a:t>
            </a:r>
            <a:r>
              <a:rPr lang="it-IT" dirty="0"/>
              <a:t> for </a:t>
            </a:r>
            <a:r>
              <a:rPr lang="it-IT" dirty="0" err="1"/>
              <a:t>eosinophilic</a:t>
            </a:r>
            <a:r>
              <a:rPr lang="it-IT" dirty="0"/>
              <a:t> </a:t>
            </a:r>
            <a:r>
              <a:rPr lang="it-IT" dirty="0" err="1"/>
              <a:t>gastrointestinal</a:t>
            </a:r>
            <a:r>
              <a:rPr lang="it-IT" dirty="0"/>
              <a:t> </a:t>
            </a:r>
            <a:r>
              <a:rPr lang="it-IT" dirty="0" err="1"/>
              <a:t>diseases</a:t>
            </a:r>
            <a:r>
              <a:rPr lang="it-IT" dirty="0"/>
              <a:t> (</a:t>
            </a:r>
            <a:r>
              <a:rPr lang="it-IT" dirty="0" err="1"/>
              <a:t>EGIDs</a:t>
            </a:r>
            <a:r>
              <a:rPr lang="it-IT" dirty="0"/>
              <a:t>), </a:t>
            </a:r>
            <a:r>
              <a:rPr lang="it-IT" dirty="0" err="1"/>
              <a:t>particularly</a:t>
            </a:r>
            <a:r>
              <a:rPr lang="it-IT" dirty="0"/>
              <a:t> the </a:t>
            </a:r>
            <a:r>
              <a:rPr lang="it-IT" dirty="0" err="1"/>
              <a:t>catchall</a:t>
            </a:r>
            <a:r>
              <a:rPr lang="it-IT" dirty="0"/>
              <a:t> </a:t>
            </a:r>
            <a:r>
              <a:rPr lang="it-IT" dirty="0" err="1"/>
              <a:t>term</a:t>
            </a:r>
            <a:r>
              <a:rPr lang="it-IT" dirty="0"/>
              <a:t> "</a:t>
            </a:r>
            <a:r>
              <a:rPr lang="it-IT" dirty="0" err="1"/>
              <a:t>eosinophilic</a:t>
            </a:r>
            <a:r>
              <a:rPr lang="it-IT" dirty="0"/>
              <a:t> </a:t>
            </a:r>
            <a:r>
              <a:rPr lang="it-IT" dirty="0" err="1"/>
              <a:t>gastroenteritis</a:t>
            </a:r>
            <a:r>
              <a:rPr lang="it-IT" dirty="0"/>
              <a:t>," </a:t>
            </a:r>
            <a:r>
              <a:rPr lang="it-IT" dirty="0" err="1"/>
              <a:t>limits</a:t>
            </a:r>
            <a:r>
              <a:rPr lang="it-IT" dirty="0"/>
              <a:t> </a:t>
            </a:r>
            <a:r>
              <a:rPr lang="it-IT" dirty="0" err="1"/>
              <a:t>clinical</a:t>
            </a:r>
            <a:r>
              <a:rPr lang="it-IT" dirty="0"/>
              <a:t> and research </a:t>
            </a:r>
            <a:r>
              <a:rPr lang="it-IT" dirty="0" err="1"/>
              <a:t>advances</a:t>
            </a:r>
            <a:r>
              <a:rPr lang="it-IT" dirty="0"/>
              <a:t>. </a:t>
            </a:r>
            <a:r>
              <a:rPr lang="it-IT" dirty="0" err="1"/>
              <a:t>We</a:t>
            </a:r>
            <a:r>
              <a:rPr lang="it-IT" dirty="0"/>
              <a:t> </a:t>
            </a:r>
            <a:r>
              <a:rPr lang="it-IT" dirty="0" err="1"/>
              <a:t>aimed</a:t>
            </a:r>
            <a:r>
              <a:rPr lang="it-IT" dirty="0"/>
              <a:t> to </a:t>
            </a:r>
            <a:r>
              <a:rPr lang="it-IT" dirty="0" err="1"/>
              <a:t>achieve</a:t>
            </a:r>
            <a:r>
              <a:rPr lang="it-IT" dirty="0"/>
              <a:t> an </a:t>
            </a:r>
            <a:r>
              <a:rPr lang="it-IT" dirty="0" err="1"/>
              <a:t>international</a:t>
            </a:r>
            <a:r>
              <a:rPr lang="it-IT" dirty="0"/>
              <a:t> consensus for </a:t>
            </a:r>
            <a:r>
              <a:rPr lang="it-IT" dirty="0" err="1"/>
              <a:t>standardized</a:t>
            </a:r>
            <a:r>
              <a:rPr lang="it-IT" dirty="0"/>
              <a:t> EGID nomenclature. </a:t>
            </a:r>
          </a:p>
          <a:p>
            <a:r>
              <a:rPr lang="it-IT" b="1" dirty="0"/>
              <a:t>Methods: </a:t>
            </a:r>
            <a:r>
              <a:rPr lang="it-IT" dirty="0" err="1"/>
              <a:t>This</a:t>
            </a:r>
            <a:r>
              <a:rPr lang="it-IT" dirty="0"/>
              <a:t> consensus </a:t>
            </a:r>
            <a:r>
              <a:rPr lang="it-IT" dirty="0" err="1"/>
              <a:t>process</a:t>
            </a:r>
            <a:r>
              <a:rPr lang="it-IT" dirty="0"/>
              <a:t> </a:t>
            </a:r>
            <a:r>
              <a:rPr lang="it-IT" dirty="0" err="1"/>
              <a:t>utilized</a:t>
            </a:r>
            <a:r>
              <a:rPr lang="it-IT" dirty="0"/>
              <a:t> </a:t>
            </a:r>
            <a:r>
              <a:rPr lang="it-IT" dirty="0" err="1"/>
              <a:t>Delphi</a:t>
            </a:r>
            <a:r>
              <a:rPr lang="it-IT" dirty="0"/>
              <a:t> </a:t>
            </a:r>
            <a:r>
              <a:rPr lang="it-IT" dirty="0" err="1"/>
              <a:t>methodology</a:t>
            </a:r>
            <a:r>
              <a:rPr lang="it-IT" dirty="0"/>
              <a:t>. An </a:t>
            </a:r>
            <a:r>
              <a:rPr lang="it-IT" dirty="0" err="1"/>
              <a:t>initial</a:t>
            </a:r>
            <a:r>
              <a:rPr lang="it-IT" dirty="0"/>
              <a:t> naming framework </a:t>
            </a:r>
            <a:r>
              <a:rPr lang="it-IT" dirty="0" err="1"/>
              <a:t>was</a:t>
            </a:r>
            <a:r>
              <a:rPr lang="it-IT" dirty="0"/>
              <a:t> </a:t>
            </a:r>
            <a:r>
              <a:rPr lang="it-IT" dirty="0" err="1"/>
              <a:t>proposed</a:t>
            </a:r>
            <a:r>
              <a:rPr lang="it-IT" dirty="0"/>
              <a:t> and </a:t>
            </a:r>
            <a:r>
              <a:rPr lang="it-IT" dirty="0" err="1"/>
              <a:t>refined</a:t>
            </a:r>
            <a:r>
              <a:rPr lang="it-IT" dirty="0"/>
              <a:t> in iterative fashion, </a:t>
            </a:r>
            <a:r>
              <a:rPr lang="it-IT" dirty="0" err="1"/>
              <a:t>then</a:t>
            </a:r>
            <a:r>
              <a:rPr lang="it-IT" dirty="0"/>
              <a:t> </a:t>
            </a:r>
            <a:r>
              <a:rPr lang="it-IT" dirty="0" err="1"/>
              <a:t>assessed</a:t>
            </a:r>
            <a:r>
              <a:rPr lang="it-IT" dirty="0"/>
              <a:t> in a first round of </a:t>
            </a:r>
            <a:r>
              <a:rPr lang="it-IT" dirty="0" err="1"/>
              <a:t>Delphi</a:t>
            </a:r>
            <a:r>
              <a:rPr lang="it-IT" dirty="0"/>
              <a:t> voting. Results </a:t>
            </a:r>
            <a:r>
              <a:rPr lang="it-IT" dirty="0" err="1"/>
              <a:t>were</a:t>
            </a:r>
            <a:r>
              <a:rPr lang="it-IT" dirty="0"/>
              <a:t> </a:t>
            </a:r>
            <a:r>
              <a:rPr lang="it-IT" dirty="0" err="1"/>
              <a:t>discussed</a:t>
            </a:r>
            <a:r>
              <a:rPr lang="it-IT" dirty="0"/>
              <a:t> in 2 consensus </a:t>
            </a:r>
            <a:r>
              <a:rPr lang="it-IT" dirty="0" err="1"/>
              <a:t>meetings</a:t>
            </a:r>
            <a:r>
              <a:rPr lang="it-IT" dirty="0"/>
              <a:t>, and the framework </a:t>
            </a:r>
            <a:r>
              <a:rPr lang="it-IT" dirty="0" err="1"/>
              <a:t>was</a:t>
            </a:r>
            <a:r>
              <a:rPr lang="it-IT" dirty="0"/>
              <a:t> </a:t>
            </a:r>
            <a:r>
              <a:rPr lang="it-IT" dirty="0" err="1"/>
              <a:t>updated</a:t>
            </a:r>
            <a:r>
              <a:rPr lang="it-IT" dirty="0"/>
              <a:t> and </a:t>
            </a:r>
            <a:r>
              <a:rPr lang="it-IT" dirty="0" err="1"/>
              <a:t>reassessed</a:t>
            </a:r>
            <a:r>
              <a:rPr lang="it-IT" dirty="0"/>
              <a:t> in a second </a:t>
            </a:r>
            <a:r>
              <a:rPr lang="it-IT" dirty="0" err="1"/>
              <a:t>Delphi</a:t>
            </a:r>
            <a:r>
              <a:rPr lang="it-IT" dirty="0"/>
              <a:t> vote, with a 70% </a:t>
            </a:r>
            <a:r>
              <a:rPr lang="it-IT" dirty="0" err="1"/>
              <a:t>threshold</a:t>
            </a:r>
            <a:r>
              <a:rPr lang="it-IT" dirty="0"/>
              <a:t> set for agreement. </a:t>
            </a:r>
          </a:p>
          <a:p>
            <a:r>
              <a:rPr lang="it-IT" b="1" dirty="0"/>
              <a:t>Results: </a:t>
            </a:r>
            <a:r>
              <a:rPr lang="it-IT" dirty="0"/>
              <a:t>Of 91 </a:t>
            </a:r>
            <a:r>
              <a:rPr lang="it-IT" dirty="0" err="1"/>
              <a:t>experts</a:t>
            </a:r>
            <a:r>
              <a:rPr lang="it-IT" dirty="0"/>
              <a:t> </a:t>
            </a:r>
            <a:r>
              <a:rPr lang="it-IT" dirty="0" err="1"/>
              <a:t>participating</a:t>
            </a:r>
            <a:r>
              <a:rPr lang="it-IT" dirty="0"/>
              <a:t>, 85 (93%) </a:t>
            </a:r>
            <a:r>
              <a:rPr lang="it-IT" dirty="0" err="1"/>
              <a:t>completed</a:t>
            </a:r>
            <a:r>
              <a:rPr lang="it-IT" dirty="0"/>
              <a:t> the first and 82 (90%) </a:t>
            </a:r>
            <a:r>
              <a:rPr lang="it-IT" dirty="0" err="1"/>
              <a:t>completed</a:t>
            </a:r>
            <a:r>
              <a:rPr lang="it-IT" dirty="0"/>
              <a:t> the second </a:t>
            </a:r>
            <a:r>
              <a:rPr lang="it-IT" dirty="0" err="1"/>
              <a:t>Delphi</a:t>
            </a:r>
            <a:r>
              <a:rPr lang="it-IT" dirty="0"/>
              <a:t> </a:t>
            </a:r>
            <a:r>
              <a:rPr lang="it-IT" dirty="0" err="1"/>
              <a:t>surveys</a:t>
            </a:r>
            <a:r>
              <a:rPr lang="it-IT" dirty="0"/>
              <a:t>. Consensus </a:t>
            </a:r>
            <a:r>
              <a:rPr lang="it-IT" dirty="0" err="1"/>
              <a:t>was</a:t>
            </a:r>
            <a:r>
              <a:rPr lang="it-IT" dirty="0"/>
              <a:t> </a:t>
            </a:r>
            <a:r>
              <a:rPr lang="it-IT" dirty="0" err="1"/>
              <a:t>reached</a:t>
            </a:r>
            <a:r>
              <a:rPr lang="it-IT" dirty="0"/>
              <a:t> on </a:t>
            </a:r>
            <a:r>
              <a:rPr lang="it-IT" dirty="0" err="1"/>
              <a:t>all</a:t>
            </a:r>
            <a:r>
              <a:rPr lang="it-IT" dirty="0"/>
              <a:t> </a:t>
            </a:r>
            <a:r>
              <a:rPr lang="it-IT" dirty="0" err="1"/>
              <a:t>but</a:t>
            </a:r>
            <a:r>
              <a:rPr lang="it-IT" dirty="0"/>
              <a:t> 2 statements. "EGID" </a:t>
            </a:r>
            <a:r>
              <a:rPr lang="it-IT" dirty="0" err="1"/>
              <a:t>was</a:t>
            </a:r>
            <a:r>
              <a:rPr lang="it-IT" dirty="0"/>
              <a:t> the preferred </a:t>
            </a:r>
            <a:r>
              <a:rPr lang="it-IT" dirty="0" err="1"/>
              <a:t>umbrella</a:t>
            </a:r>
            <a:r>
              <a:rPr lang="it-IT" dirty="0"/>
              <a:t> </a:t>
            </a:r>
            <a:r>
              <a:rPr lang="it-IT" dirty="0" err="1"/>
              <a:t>term</a:t>
            </a:r>
            <a:r>
              <a:rPr lang="it-IT" dirty="0"/>
              <a:t> for disorders of </a:t>
            </a:r>
            <a:r>
              <a:rPr lang="it-IT" dirty="0" err="1"/>
              <a:t>gastrointestinal</a:t>
            </a:r>
            <a:r>
              <a:rPr lang="it-IT" dirty="0"/>
              <a:t> (GI) </a:t>
            </a:r>
            <a:r>
              <a:rPr lang="it-IT" dirty="0" err="1"/>
              <a:t>tract</a:t>
            </a:r>
            <a:r>
              <a:rPr lang="it-IT" dirty="0"/>
              <a:t> </a:t>
            </a:r>
            <a:r>
              <a:rPr lang="it-IT" dirty="0" err="1"/>
              <a:t>eosinophilic</a:t>
            </a:r>
            <a:r>
              <a:rPr lang="it-IT" dirty="0"/>
              <a:t> </a:t>
            </a:r>
            <a:r>
              <a:rPr lang="it-IT" dirty="0" err="1"/>
              <a:t>inflammation</a:t>
            </a:r>
            <a:r>
              <a:rPr lang="it-IT" dirty="0"/>
              <a:t> in the </a:t>
            </a:r>
            <a:r>
              <a:rPr lang="it-IT" dirty="0" err="1"/>
              <a:t>absence</a:t>
            </a:r>
            <a:r>
              <a:rPr lang="it-IT" dirty="0"/>
              <a:t> of </a:t>
            </a:r>
            <a:r>
              <a:rPr lang="it-IT" dirty="0" err="1"/>
              <a:t>secondary</a:t>
            </a:r>
            <a:r>
              <a:rPr lang="it-IT" dirty="0"/>
              <a:t> </a:t>
            </a:r>
            <a:r>
              <a:rPr lang="it-IT" dirty="0" err="1"/>
              <a:t>causes</a:t>
            </a:r>
            <a:r>
              <a:rPr lang="it-IT" dirty="0"/>
              <a:t> (100% agreement). </a:t>
            </a:r>
            <a:r>
              <a:rPr lang="it-IT" dirty="0" err="1"/>
              <a:t>Involved</a:t>
            </a:r>
            <a:r>
              <a:rPr lang="it-IT" dirty="0"/>
              <a:t> GI </a:t>
            </a:r>
            <a:r>
              <a:rPr lang="it-IT" dirty="0" err="1"/>
              <a:t>tract</a:t>
            </a:r>
            <a:r>
              <a:rPr lang="it-IT" dirty="0"/>
              <a:t> </a:t>
            </a:r>
            <a:r>
              <a:rPr lang="it-IT" dirty="0" err="1"/>
              <a:t>segments</a:t>
            </a:r>
            <a:r>
              <a:rPr lang="it-IT" dirty="0"/>
              <a:t> </a:t>
            </a:r>
            <a:r>
              <a:rPr lang="it-IT" dirty="0" err="1"/>
              <a:t>will</a:t>
            </a:r>
            <a:r>
              <a:rPr lang="it-IT" dirty="0"/>
              <a:t> be </a:t>
            </a:r>
            <a:r>
              <a:rPr lang="it-IT" dirty="0" err="1"/>
              <a:t>named</a:t>
            </a:r>
            <a:r>
              <a:rPr lang="it-IT" dirty="0"/>
              <a:t> </a:t>
            </a:r>
            <a:r>
              <a:rPr lang="it-IT" dirty="0" err="1"/>
              <a:t>specifically</a:t>
            </a:r>
            <a:r>
              <a:rPr lang="it-IT" dirty="0"/>
              <a:t> and use an "</a:t>
            </a:r>
            <a:r>
              <a:rPr lang="it-IT" dirty="0" err="1"/>
              <a:t>Eo</a:t>
            </a:r>
            <a:r>
              <a:rPr lang="it-IT" dirty="0"/>
              <a:t>" </a:t>
            </a:r>
            <a:r>
              <a:rPr lang="it-IT" dirty="0" err="1"/>
              <a:t>abbreviation</a:t>
            </a:r>
            <a:r>
              <a:rPr lang="it-IT" dirty="0"/>
              <a:t> convention: </a:t>
            </a:r>
            <a:r>
              <a:rPr lang="it-IT" dirty="0" err="1"/>
              <a:t>eosinophilic</a:t>
            </a:r>
            <a:r>
              <a:rPr lang="it-IT" dirty="0"/>
              <a:t> </a:t>
            </a:r>
            <a:r>
              <a:rPr lang="it-IT" dirty="0" err="1"/>
              <a:t>gastritis</a:t>
            </a:r>
            <a:r>
              <a:rPr lang="it-IT" dirty="0"/>
              <a:t> (</a:t>
            </a:r>
            <a:r>
              <a:rPr lang="it-IT" dirty="0" err="1"/>
              <a:t>now</a:t>
            </a:r>
            <a:r>
              <a:rPr lang="it-IT" dirty="0"/>
              <a:t> </a:t>
            </a:r>
            <a:r>
              <a:rPr lang="it-IT" dirty="0" err="1"/>
              <a:t>abbreviated</a:t>
            </a:r>
            <a:r>
              <a:rPr lang="it-IT" dirty="0"/>
              <a:t> </a:t>
            </a:r>
            <a:r>
              <a:rPr lang="it-IT" dirty="0" err="1"/>
              <a:t>EoG</a:t>
            </a:r>
            <a:r>
              <a:rPr lang="it-IT" dirty="0"/>
              <a:t>), </a:t>
            </a:r>
            <a:r>
              <a:rPr lang="it-IT" dirty="0" err="1"/>
              <a:t>eosinophilic</a:t>
            </a:r>
            <a:r>
              <a:rPr lang="it-IT" dirty="0"/>
              <a:t> </a:t>
            </a:r>
            <a:r>
              <a:rPr lang="it-IT" dirty="0" err="1"/>
              <a:t>enteritis</a:t>
            </a:r>
            <a:r>
              <a:rPr lang="it-IT" dirty="0"/>
              <a:t> (</a:t>
            </a:r>
            <a:r>
              <a:rPr lang="it-IT" dirty="0" err="1"/>
              <a:t>EoN</a:t>
            </a:r>
            <a:r>
              <a:rPr lang="it-IT" dirty="0"/>
              <a:t>), and </a:t>
            </a:r>
            <a:r>
              <a:rPr lang="it-IT" dirty="0" err="1"/>
              <a:t>eosinophilic</a:t>
            </a:r>
            <a:r>
              <a:rPr lang="it-IT" dirty="0"/>
              <a:t> </a:t>
            </a:r>
            <a:r>
              <a:rPr lang="it-IT" dirty="0" err="1"/>
              <a:t>colitis</a:t>
            </a:r>
            <a:r>
              <a:rPr lang="it-IT" dirty="0"/>
              <a:t> (</a:t>
            </a:r>
            <a:r>
              <a:rPr lang="it-IT" dirty="0" err="1"/>
              <a:t>EoC</a:t>
            </a:r>
            <a:r>
              <a:rPr lang="it-IT" dirty="0"/>
              <a:t>). The </a:t>
            </a:r>
            <a:r>
              <a:rPr lang="it-IT" dirty="0" err="1"/>
              <a:t>term</a:t>
            </a:r>
            <a:r>
              <a:rPr lang="it-IT" dirty="0"/>
              <a:t> "</a:t>
            </a:r>
            <a:r>
              <a:rPr lang="it-IT" dirty="0" err="1"/>
              <a:t>eosinophilic</a:t>
            </a:r>
            <a:r>
              <a:rPr lang="it-IT" dirty="0"/>
              <a:t> </a:t>
            </a:r>
            <a:r>
              <a:rPr lang="it-IT" dirty="0" err="1"/>
              <a:t>gastroenteritis</a:t>
            </a:r>
            <a:r>
              <a:rPr lang="it-IT" dirty="0"/>
              <a:t>" </a:t>
            </a:r>
            <a:r>
              <a:rPr lang="it-IT" dirty="0" err="1"/>
              <a:t>is</a:t>
            </a:r>
            <a:r>
              <a:rPr lang="it-IT" dirty="0"/>
              <a:t> no </a:t>
            </a:r>
            <a:r>
              <a:rPr lang="it-IT" dirty="0" err="1"/>
              <a:t>longer</a:t>
            </a:r>
            <a:r>
              <a:rPr lang="it-IT" dirty="0"/>
              <a:t> preferred </a:t>
            </a:r>
            <a:r>
              <a:rPr lang="it-IT" dirty="0" err="1"/>
              <a:t>as</a:t>
            </a:r>
            <a:r>
              <a:rPr lang="it-IT" dirty="0"/>
              <a:t> the </a:t>
            </a:r>
            <a:r>
              <a:rPr lang="it-IT" dirty="0" err="1"/>
              <a:t>overall</a:t>
            </a:r>
            <a:r>
              <a:rPr lang="it-IT" dirty="0"/>
              <a:t> name (96% agreement). </a:t>
            </a:r>
            <a:r>
              <a:rPr lang="it-IT" dirty="0" err="1"/>
              <a:t>When</a:t>
            </a:r>
            <a:r>
              <a:rPr lang="it-IT" dirty="0"/>
              <a:t> &gt;2 GI </a:t>
            </a:r>
            <a:r>
              <a:rPr lang="it-IT" dirty="0" err="1"/>
              <a:t>tract</a:t>
            </a:r>
            <a:r>
              <a:rPr lang="it-IT" dirty="0"/>
              <a:t> </a:t>
            </a:r>
            <a:r>
              <a:rPr lang="it-IT" dirty="0" err="1"/>
              <a:t>areas</a:t>
            </a:r>
            <a:r>
              <a:rPr lang="it-IT" dirty="0"/>
              <a:t> are </a:t>
            </a:r>
            <a:r>
              <a:rPr lang="it-IT" dirty="0" err="1"/>
              <a:t>involved</a:t>
            </a:r>
            <a:r>
              <a:rPr lang="it-IT" dirty="0"/>
              <a:t>, the name </a:t>
            </a:r>
            <a:r>
              <a:rPr lang="it-IT" dirty="0" err="1"/>
              <a:t>should</a:t>
            </a:r>
            <a:r>
              <a:rPr lang="it-IT" dirty="0"/>
              <a:t> </a:t>
            </a:r>
            <a:r>
              <a:rPr lang="it-IT" dirty="0" err="1"/>
              <a:t>reflect</a:t>
            </a:r>
            <a:r>
              <a:rPr lang="it-IT" dirty="0"/>
              <a:t> </a:t>
            </a:r>
            <a:r>
              <a:rPr lang="it-IT" dirty="0" err="1"/>
              <a:t>all</a:t>
            </a:r>
            <a:r>
              <a:rPr lang="it-IT" dirty="0"/>
              <a:t> of the </a:t>
            </a:r>
            <a:r>
              <a:rPr lang="it-IT" dirty="0" err="1"/>
              <a:t>involved</a:t>
            </a:r>
            <a:r>
              <a:rPr lang="it-IT" dirty="0"/>
              <a:t> </a:t>
            </a:r>
            <a:r>
              <a:rPr lang="it-IT" dirty="0" err="1"/>
              <a:t>areas</a:t>
            </a:r>
            <a:r>
              <a:rPr lang="it-IT" dirty="0"/>
              <a:t>. </a:t>
            </a:r>
          </a:p>
          <a:p>
            <a:r>
              <a:rPr lang="it-IT" b="1" dirty="0" err="1"/>
              <a:t>Conclusions</a:t>
            </a:r>
            <a:r>
              <a:rPr lang="it-IT" b="1" dirty="0"/>
              <a:t>: </a:t>
            </a:r>
            <a:r>
              <a:rPr lang="it-IT" dirty="0" err="1"/>
              <a:t>This</a:t>
            </a:r>
            <a:r>
              <a:rPr lang="it-IT" dirty="0"/>
              <a:t> </a:t>
            </a:r>
            <a:r>
              <a:rPr lang="it-IT" dirty="0" err="1"/>
              <a:t>international</a:t>
            </a:r>
            <a:r>
              <a:rPr lang="it-IT" dirty="0"/>
              <a:t> </a:t>
            </a:r>
            <a:r>
              <a:rPr lang="it-IT" dirty="0" err="1"/>
              <a:t>process</a:t>
            </a:r>
            <a:r>
              <a:rPr lang="it-IT" dirty="0"/>
              <a:t> </a:t>
            </a:r>
            <a:r>
              <a:rPr lang="it-IT" dirty="0" err="1"/>
              <a:t>resulted</a:t>
            </a:r>
            <a:r>
              <a:rPr lang="it-IT" dirty="0"/>
              <a:t> in consensus for </a:t>
            </a:r>
            <a:r>
              <a:rPr lang="it-IT" dirty="0" err="1"/>
              <a:t>updated</a:t>
            </a:r>
            <a:r>
              <a:rPr lang="it-IT" dirty="0"/>
              <a:t> EGID nomenclature for </a:t>
            </a:r>
            <a:r>
              <a:rPr lang="it-IT" dirty="0" err="1"/>
              <a:t>both</a:t>
            </a:r>
            <a:r>
              <a:rPr lang="it-IT" dirty="0"/>
              <a:t> </a:t>
            </a:r>
            <a:r>
              <a:rPr lang="it-IT" dirty="0" err="1"/>
              <a:t>clinical</a:t>
            </a:r>
            <a:r>
              <a:rPr lang="it-IT" dirty="0"/>
              <a:t> and research use. EGID </a:t>
            </a:r>
            <a:r>
              <a:rPr lang="it-IT" dirty="0" err="1"/>
              <a:t>will</a:t>
            </a:r>
            <a:r>
              <a:rPr lang="it-IT" dirty="0"/>
              <a:t> be the </a:t>
            </a:r>
            <a:r>
              <a:rPr lang="it-IT" dirty="0" err="1"/>
              <a:t>umbrella</a:t>
            </a:r>
            <a:r>
              <a:rPr lang="it-IT" dirty="0"/>
              <a:t> </a:t>
            </a:r>
            <a:r>
              <a:rPr lang="it-IT" dirty="0" err="1"/>
              <a:t>term</a:t>
            </a:r>
            <a:r>
              <a:rPr lang="it-IT" dirty="0"/>
              <a:t>, </a:t>
            </a:r>
            <a:r>
              <a:rPr lang="it-IT" dirty="0" err="1"/>
              <a:t>rather</a:t>
            </a:r>
            <a:r>
              <a:rPr lang="it-IT" dirty="0"/>
              <a:t> </a:t>
            </a:r>
            <a:r>
              <a:rPr lang="it-IT" dirty="0" err="1"/>
              <a:t>than</a:t>
            </a:r>
            <a:r>
              <a:rPr lang="it-IT" dirty="0"/>
              <a:t> "</a:t>
            </a:r>
            <a:r>
              <a:rPr lang="it-IT" dirty="0" err="1"/>
              <a:t>eosinophilic</a:t>
            </a:r>
            <a:r>
              <a:rPr lang="it-IT" dirty="0"/>
              <a:t> </a:t>
            </a:r>
            <a:r>
              <a:rPr lang="it-IT" dirty="0" err="1"/>
              <a:t>gastroenteritis</a:t>
            </a:r>
            <a:r>
              <a:rPr lang="it-IT" dirty="0"/>
              <a:t>," and </a:t>
            </a:r>
            <a:r>
              <a:rPr lang="it-IT" dirty="0" err="1"/>
              <a:t>specific</a:t>
            </a:r>
            <a:r>
              <a:rPr lang="it-IT" dirty="0"/>
              <a:t> naming </a:t>
            </a:r>
            <a:r>
              <a:rPr lang="it-IT" dirty="0" err="1"/>
              <a:t>conventions</a:t>
            </a:r>
            <a:r>
              <a:rPr lang="it-IT" dirty="0"/>
              <a:t> by location of GI </a:t>
            </a:r>
            <a:r>
              <a:rPr lang="it-IT" dirty="0" err="1"/>
              <a:t>tract</a:t>
            </a:r>
            <a:r>
              <a:rPr lang="it-IT" dirty="0"/>
              <a:t> </a:t>
            </a:r>
            <a:r>
              <a:rPr lang="it-IT" dirty="0" err="1"/>
              <a:t>involvement</a:t>
            </a:r>
            <a:r>
              <a:rPr lang="it-IT" dirty="0"/>
              <a:t> are </a:t>
            </a:r>
            <a:r>
              <a:rPr lang="it-IT" dirty="0" err="1"/>
              <a:t>recommended</a:t>
            </a:r>
            <a:r>
              <a:rPr lang="it-IT" dirty="0"/>
              <a:t>. </a:t>
            </a:r>
            <a:r>
              <a:rPr lang="it-IT" dirty="0" err="1"/>
              <a:t>As</a:t>
            </a:r>
            <a:r>
              <a:rPr lang="it-IT" dirty="0"/>
              <a:t> more data are </a:t>
            </a:r>
            <a:r>
              <a:rPr lang="it-IT" dirty="0" err="1"/>
              <a:t>developed</a:t>
            </a:r>
            <a:r>
              <a:rPr lang="it-IT" dirty="0"/>
              <a:t>, </a:t>
            </a:r>
            <a:r>
              <a:rPr lang="it-IT" dirty="0" err="1"/>
              <a:t>this</a:t>
            </a:r>
            <a:r>
              <a:rPr lang="it-IT" dirty="0"/>
              <a:t> framework can be </a:t>
            </a:r>
            <a:r>
              <a:rPr lang="it-IT" dirty="0" err="1"/>
              <a:t>updated</a:t>
            </a:r>
            <a:r>
              <a:rPr lang="it-IT" dirty="0"/>
              <a:t> to </a:t>
            </a:r>
            <a:r>
              <a:rPr lang="it-IT" dirty="0" err="1"/>
              <a:t>reflect</a:t>
            </a:r>
            <a:r>
              <a:rPr lang="it-IT" dirty="0"/>
              <a:t> best practices and the </a:t>
            </a:r>
            <a:r>
              <a:rPr lang="it-IT" dirty="0" err="1"/>
              <a:t>underlying</a:t>
            </a:r>
            <a:r>
              <a:rPr lang="it-IT" dirty="0"/>
              <a:t> science. </a:t>
            </a:r>
          </a:p>
          <a:p>
            <a:r>
              <a:rPr lang="it-IT" b="1" dirty="0"/>
              <a:t>Keywords: </a:t>
            </a:r>
            <a:r>
              <a:rPr lang="it-IT" dirty="0" err="1"/>
              <a:t>Classification</a:t>
            </a:r>
            <a:r>
              <a:rPr lang="it-IT" dirty="0"/>
              <a:t>; </a:t>
            </a:r>
            <a:r>
              <a:rPr lang="it-IT" dirty="0" err="1"/>
              <a:t>Delphi</a:t>
            </a:r>
            <a:r>
              <a:rPr lang="it-IT" dirty="0"/>
              <a:t>; </a:t>
            </a:r>
            <a:r>
              <a:rPr lang="it-IT" dirty="0" err="1"/>
              <a:t>Eosinophilic</a:t>
            </a:r>
            <a:r>
              <a:rPr lang="it-IT" dirty="0"/>
              <a:t> </a:t>
            </a:r>
            <a:r>
              <a:rPr lang="it-IT" dirty="0" err="1"/>
              <a:t>Gastroenteritis</a:t>
            </a:r>
            <a:r>
              <a:rPr lang="it-IT" dirty="0"/>
              <a:t>; </a:t>
            </a:r>
            <a:r>
              <a:rPr lang="it-IT" dirty="0" err="1"/>
              <a:t>Eosinophilic</a:t>
            </a:r>
            <a:r>
              <a:rPr lang="it-IT" dirty="0"/>
              <a:t> </a:t>
            </a:r>
            <a:r>
              <a:rPr lang="it-IT" dirty="0" err="1"/>
              <a:t>Gastrointestinal</a:t>
            </a:r>
            <a:r>
              <a:rPr lang="it-IT" dirty="0"/>
              <a:t> Disease; Nomenclature. </a:t>
            </a:r>
          </a:p>
          <a:p>
            <a:pPr eaLnBrk="1" hangingPunct="1"/>
            <a:endParaRPr lang="it-IT" altLang="it-IT" dirty="0"/>
          </a:p>
        </p:txBody>
      </p:sp>
    </p:spTree>
    <p:extLst>
      <p:ext uri="{BB962C8B-B14F-4D97-AF65-F5344CB8AC3E}">
        <p14:creationId xmlns:p14="http://schemas.microsoft.com/office/powerpoint/2010/main" val="31640223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Review</a:t>
            </a:r>
          </a:p>
          <a:p>
            <a:r>
              <a:rPr lang="it-IT" dirty="0" err="1"/>
              <a:t>Diagnostics</a:t>
            </a:r>
            <a:r>
              <a:rPr lang="it-IT" dirty="0"/>
              <a:t> (Basel) . 2024 </a:t>
            </a:r>
            <a:r>
              <a:rPr lang="it-IT" dirty="0" err="1"/>
              <a:t>Apr</a:t>
            </a:r>
            <a:r>
              <a:rPr lang="it-IT" dirty="0"/>
              <a:t> 22;14(8):858. </a:t>
            </a:r>
          </a:p>
          <a:p>
            <a:r>
              <a:rPr lang="it-IT" dirty="0" err="1"/>
              <a:t>doi</a:t>
            </a:r>
            <a:r>
              <a:rPr lang="it-IT" dirty="0"/>
              <a:t>: 10.3390/diagnostics14080858. </a:t>
            </a:r>
          </a:p>
          <a:p>
            <a:r>
              <a:rPr lang="it-IT" b="1" dirty="0"/>
              <a:t>The Dual Lens of </a:t>
            </a:r>
            <a:r>
              <a:rPr lang="it-IT" b="1" dirty="0" err="1"/>
              <a:t>Endoscopy</a:t>
            </a:r>
            <a:r>
              <a:rPr lang="it-IT" b="1" dirty="0"/>
              <a:t> and </a:t>
            </a:r>
            <a:r>
              <a:rPr lang="it-IT" b="1" dirty="0" err="1"/>
              <a:t>Histology</a:t>
            </a:r>
            <a:r>
              <a:rPr lang="it-IT" b="1" dirty="0"/>
              <a:t> in the </a:t>
            </a:r>
            <a:r>
              <a:rPr lang="it-IT" b="1" dirty="0" err="1"/>
              <a:t>Diagnosis</a:t>
            </a:r>
            <a:r>
              <a:rPr lang="it-IT" b="1" dirty="0"/>
              <a:t> and Management of </a:t>
            </a:r>
            <a:r>
              <a:rPr lang="it-IT" b="1" dirty="0" err="1"/>
              <a:t>Eosinophilic</a:t>
            </a:r>
            <a:r>
              <a:rPr lang="it-IT" b="1" dirty="0"/>
              <a:t> </a:t>
            </a:r>
            <a:r>
              <a:rPr lang="it-IT" b="1" dirty="0" err="1"/>
              <a:t>Gastrointestinal</a:t>
            </a:r>
            <a:r>
              <a:rPr lang="it-IT" b="1" dirty="0"/>
              <a:t> Disorders-A Comprehensive Review </a:t>
            </a:r>
          </a:p>
          <a:p>
            <a:r>
              <a:rPr lang="it-IT" dirty="0">
                <a:hlinkClick r:id="rId3"/>
              </a:rPr>
              <a:t>Alberto Barchi</a:t>
            </a:r>
            <a:r>
              <a:rPr lang="it-IT" baseline="30000" dirty="0"/>
              <a:t> </a:t>
            </a:r>
            <a:r>
              <a:rPr lang="it-IT" baseline="30000" dirty="0">
                <a:hlinkClick r:id="rId4" tooltip="Gastroenterology and Digestive Endoscopy, IRCCS Ospedale San Raffaele, Via Olgettina 58, 20132 Milan, Italy."/>
              </a:rPr>
              <a:t> 1 </a:t>
            </a:r>
            <a:r>
              <a:rPr lang="it-IT" dirty="0"/>
              <a:t>, </a:t>
            </a:r>
            <a:r>
              <a:rPr lang="it-IT" dirty="0">
                <a:hlinkClick r:id="rId5"/>
              </a:rPr>
              <a:t>Edoardo Vespa</a:t>
            </a:r>
            <a:r>
              <a:rPr lang="it-IT" baseline="30000" dirty="0"/>
              <a:t> </a:t>
            </a:r>
            <a:r>
              <a:rPr lang="it-IT" baseline="30000" dirty="0">
                <a:hlinkClick r:id="rId4" tooltip="Gastroenterology and Digestive Endoscopy, IRCCS Ospedale San Raffaele, Via Olgettina 58, 20132 Milan, Italy."/>
              </a:rPr>
              <a:t> 1 </a:t>
            </a:r>
            <a:r>
              <a:rPr lang="it-IT" dirty="0"/>
              <a:t>, </a:t>
            </a:r>
            <a:r>
              <a:rPr lang="it-IT" dirty="0">
                <a:hlinkClick r:id="rId6"/>
              </a:rPr>
              <a:t>Sandro </a:t>
            </a:r>
            <a:r>
              <a:rPr lang="it-IT" dirty="0" err="1">
                <a:hlinkClick r:id="rId6"/>
              </a:rPr>
              <a:t>Passaretti</a:t>
            </a:r>
            <a:r>
              <a:rPr lang="it-IT" baseline="30000" dirty="0"/>
              <a:t> </a:t>
            </a:r>
            <a:r>
              <a:rPr lang="it-IT" baseline="30000" dirty="0">
                <a:hlinkClick r:id="rId4" tooltip="Gastroenterology and Digestive Endoscopy, IRCCS Ospedale San Raffaele, Via Olgettina 58, 20132 Milan, Italy."/>
              </a:rPr>
              <a:t> 1 </a:t>
            </a:r>
            <a:r>
              <a:rPr lang="it-IT" dirty="0"/>
              <a:t>, </a:t>
            </a:r>
            <a:r>
              <a:rPr lang="it-IT" dirty="0">
                <a:hlinkClick r:id="rId7"/>
              </a:rPr>
              <a:t>Giuseppe Dell'Anna</a:t>
            </a:r>
            <a:r>
              <a:rPr lang="it-IT" baseline="30000" dirty="0"/>
              <a:t> </a:t>
            </a:r>
            <a:r>
              <a:rPr lang="it-IT" baseline="30000" dirty="0">
                <a:hlinkClick r:id="rId4" tooltip="Gastroenterology and Digestive Endoscopy, IRCCS Ospedale San Raffaele, Via Olgettina 58, 20132 Milan, Italy."/>
              </a:rPr>
              <a:t> 1 </a:t>
            </a:r>
            <a:r>
              <a:rPr lang="it-IT" dirty="0"/>
              <a:t>, </a:t>
            </a:r>
            <a:r>
              <a:rPr lang="it-IT" dirty="0">
                <a:hlinkClick r:id="rId8"/>
              </a:rPr>
              <a:t>Ernesto Fasulo</a:t>
            </a:r>
            <a:r>
              <a:rPr lang="it-IT" baseline="30000" dirty="0"/>
              <a:t> </a:t>
            </a:r>
            <a:r>
              <a:rPr lang="it-IT" baseline="30000" dirty="0">
                <a:hlinkClick r:id="rId4" tooltip="Gastroenterology and Digestive Endoscopy, IRCCS Ospedale San Raffaele, Via Olgettina 58, 20132 Milan, Italy."/>
              </a:rPr>
              <a:t> 1 </a:t>
            </a:r>
            <a:r>
              <a:rPr lang="it-IT" dirty="0"/>
              <a:t>, </a:t>
            </a:r>
            <a:r>
              <a:rPr lang="it-IT" dirty="0">
                <a:hlinkClick r:id="rId9"/>
              </a:rPr>
              <a:t>Mona-Rita </a:t>
            </a:r>
            <a:r>
              <a:rPr lang="it-IT" dirty="0" err="1">
                <a:hlinkClick r:id="rId9"/>
              </a:rPr>
              <a:t>Yacoub</a:t>
            </a:r>
            <a:r>
              <a:rPr lang="it-IT" baseline="30000" dirty="0"/>
              <a:t> </a:t>
            </a:r>
            <a:r>
              <a:rPr lang="it-IT" baseline="30000" dirty="0">
                <a:hlinkClick r:id="rId10" tooltip="Unit of Immunology, Rheumatology, Allergy and Rare Diseases, IRCCS Ospedale San Raffaele, 20132 Milan, Italy."/>
              </a:rPr>
              <a:t> 2 </a:t>
            </a:r>
            <a:r>
              <a:rPr lang="it-IT" dirty="0"/>
              <a:t>, </a:t>
            </a:r>
            <a:r>
              <a:rPr lang="it-IT" dirty="0">
                <a:hlinkClick r:id="rId11"/>
              </a:rPr>
              <a:t>Luca Albarello</a:t>
            </a:r>
            <a:r>
              <a:rPr lang="it-IT" baseline="30000" dirty="0"/>
              <a:t> </a:t>
            </a:r>
            <a:r>
              <a:rPr lang="it-IT" baseline="30000" dirty="0">
                <a:hlinkClick r:id="rId12" tooltip="Pathology Unit, IRCCS Ospedale San Raffaele, 20132 Milan, Italy."/>
              </a:rPr>
              <a:t> 3 </a:t>
            </a:r>
            <a:r>
              <a:rPr lang="it-IT" dirty="0"/>
              <a:t>, </a:t>
            </a:r>
            <a:r>
              <a:rPr lang="it-IT" dirty="0">
                <a:hlinkClick r:id="rId13"/>
              </a:rPr>
              <a:t>Emanuele Sinagra</a:t>
            </a:r>
            <a:r>
              <a:rPr lang="it-IT" baseline="30000" dirty="0"/>
              <a:t> </a:t>
            </a:r>
            <a:r>
              <a:rPr lang="it-IT" baseline="30000" dirty="0">
                <a:hlinkClick r:id="rId14" tooltip="Gastroenterology and Endoscopy Unit, Fondazione Istituto S. Raffaele-G. Giglio, 90015 Cefalu, Italy."/>
              </a:rPr>
              <a:t> 4 </a:t>
            </a:r>
            <a:r>
              <a:rPr lang="it-IT" dirty="0"/>
              <a:t>, </a:t>
            </a:r>
            <a:r>
              <a:rPr lang="it-IT" dirty="0">
                <a:hlinkClick r:id="rId15"/>
              </a:rPr>
              <a:t>Luca Massimino</a:t>
            </a:r>
            <a:r>
              <a:rPr lang="it-IT" baseline="30000" dirty="0"/>
              <a:t> </a:t>
            </a:r>
            <a:r>
              <a:rPr lang="it-IT" baseline="30000" dirty="0">
                <a:hlinkClick r:id="rId4" tooltip="Gastroenterology and Digestive Endoscopy, IRCCS Ospedale San Raffaele, Via Olgettina 58, 20132 Milan, Italy."/>
              </a:rPr>
              <a:t> 1 </a:t>
            </a:r>
            <a:r>
              <a:rPr lang="it-IT" dirty="0"/>
              <a:t>, </a:t>
            </a:r>
            <a:r>
              <a:rPr lang="it-IT" dirty="0">
                <a:hlinkClick r:id="rId16"/>
              </a:rPr>
              <a:t>Federica Ungaro</a:t>
            </a:r>
            <a:r>
              <a:rPr lang="it-IT" baseline="30000" dirty="0"/>
              <a:t> </a:t>
            </a:r>
            <a:r>
              <a:rPr lang="it-IT" baseline="30000" dirty="0">
                <a:hlinkClick r:id="rId4" tooltip="Gastroenterology and Digestive Endoscopy, IRCCS Ospedale San Raffaele, Via Olgettina 58, 20132 Milan, Italy."/>
              </a:rPr>
              <a:t> 1 </a:t>
            </a:r>
            <a:r>
              <a:rPr lang="it-IT" dirty="0"/>
              <a:t>, </a:t>
            </a:r>
            <a:r>
              <a:rPr lang="it-IT" dirty="0">
                <a:hlinkClick r:id="rId17"/>
              </a:rPr>
              <a:t>Silvio Danese</a:t>
            </a:r>
            <a:r>
              <a:rPr lang="it-IT" baseline="30000" dirty="0"/>
              <a:t> </a:t>
            </a:r>
            <a:r>
              <a:rPr lang="it-IT" baseline="30000" dirty="0">
                <a:hlinkClick r:id="rId4" tooltip="Gastroenterology and Digestive Endoscopy, IRCCS Ospedale San Raffaele, Via Olgettina 58, 20132 Milan, Italy."/>
              </a:rPr>
              <a:t> 1 </a:t>
            </a:r>
            <a:r>
              <a:rPr lang="it-IT" baseline="30000" dirty="0"/>
              <a:t> </a:t>
            </a:r>
            <a:r>
              <a:rPr lang="it-IT" baseline="30000" dirty="0">
                <a:hlinkClick r:id="rId18" tooltip="Faculty of Medicine, Università Vita-Salute San Raffaele, 20132 Milan, Italy."/>
              </a:rPr>
              <a:t> 5 </a:t>
            </a:r>
            <a:r>
              <a:rPr lang="it-IT" dirty="0"/>
              <a:t>, </a:t>
            </a:r>
            <a:r>
              <a:rPr lang="it-IT" dirty="0">
                <a:hlinkClick r:id="rId19"/>
              </a:rPr>
              <a:t>Francesco Vito Mandarino</a:t>
            </a:r>
            <a:r>
              <a:rPr lang="it-IT" baseline="30000" dirty="0"/>
              <a:t> </a:t>
            </a:r>
            <a:r>
              <a:rPr lang="it-IT" baseline="30000" dirty="0">
                <a:hlinkClick r:id="rId4" tooltip="Gastroenterology and Digestive Endoscopy, IRCCS Ospedale San Raffaele, Via Olgettina 58, 20132 Milan, Italy."/>
              </a:rPr>
              <a:t> 1 </a:t>
            </a:r>
            <a:endParaRPr lang="it-IT" dirty="0"/>
          </a:p>
          <a:p>
            <a:r>
              <a:rPr lang="it-IT" dirty="0" err="1"/>
              <a:t>Affiliations</a:t>
            </a:r>
            <a:r>
              <a:rPr lang="it-IT" dirty="0"/>
              <a:t> </a:t>
            </a:r>
          </a:p>
          <a:p>
            <a:r>
              <a:rPr lang="it-IT" dirty="0"/>
              <a:t>PMID: </a:t>
            </a:r>
            <a:r>
              <a:rPr lang="it-IT" b="1" dirty="0"/>
              <a:t>38667503</a:t>
            </a:r>
            <a:r>
              <a:rPr lang="it-IT" dirty="0"/>
              <a:t> </a:t>
            </a:r>
          </a:p>
          <a:p>
            <a:r>
              <a:rPr lang="it-IT" dirty="0"/>
              <a:t>PMCID: </a:t>
            </a:r>
            <a:r>
              <a:rPr lang="it-IT" dirty="0">
                <a:hlinkClick r:id="rId20"/>
              </a:rPr>
              <a:t>PMC11049211 </a:t>
            </a:r>
            <a:endParaRPr lang="it-IT" dirty="0"/>
          </a:p>
          <a:p>
            <a:r>
              <a:rPr lang="it-IT" dirty="0"/>
              <a:t>DOI: </a:t>
            </a:r>
            <a:r>
              <a:rPr lang="it-IT" dirty="0">
                <a:hlinkClick r:id="rId21"/>
              </a:rPr>
              <a:t>10.3390/diagnostics14080858 </a:t>
            </a:r>
            <a:endParaRPr lang="it-IT" dirty="0"/>
          </a:p>
          <a:p>
            <a:r>
              <a:rPr lang="it-IT" b="1" dirty="0"/>
              <a:t>Abstract </a:t>
            </a:r>
          </a:p>
          <a:p>
            <a:r>
              <a:rPr lang="it-IT" dirty="0" err="1"/>
              <a:t>Eosinophilic</a:t>
            </a:r>
            <a:r>
              <a:rPr lang="it-IT" dirty="0"/>
              <a:t> </a:t>
            </a:r>
            <a:r>
              <a:rPr lang="it-IT" dirty="0" err="1"/>
              <a:t>Gastrointestinal</a:t>
            </a:r>
            <a:r>
              <a:rPr lang="it-IT" dirty="0"/>
              <a:t> Disorders (</a:t>
            </a:r>
            <a:r>
              <a:rPr lang="it-IT" dirty="0" err="1"/>
              <a:t>EGIDs</a:t>
            </a:r>
            <a:r>
              <a:rPr lang="it-IT" dirty="0"/>
              <a:t>) are a group of conditions </a:t>
            </a:r>
            <a:r>
              <a:rPr lang="it-IT" dirty="0" err="1"/>
              <a:t>characterized</a:t>
            </a:r>
            <a:r>
              <a:rPr lang="it-IT" dirty="0"/>
              <a:t> by </a:t>
            </a:r>
            <a:r>
              <a:rPr lang="it-IT" dirty="0" err="1"/>
              <a:t>abnormal</a:t>
            </a:r>
            <a:r>
              <a:rPr lang="it-IT" dirty="0"/>
              <a:t> </a:t>
            </a:r>
            <a:r>
              <a:rPr lang="it-IT" dirty="0" err="1"/>
              <a:t>eosinophil</a:t>
            </a:r>
            <a:r>
              <a:rPr lang="it-IT" dirty="0"/>
              <a:t> </a:t>
            </a:r>
            <a:r>
              <a:rPr lang="it-IT" dirty="0" err="1"/>
              <a:t>accumulation</a:t>
            </a:r>
            <a:r>
              <a:rPr lang="it-IT" dirty="0"/>
              <a:t> in the </a:t>
            </a:r>
            <a:r>
              <a:rPr lang="it-IT" dirty="0" err="1"/>
              <a:t>gastrointestinal</a:t>
            </a:r>
            <a:r>
              <a:rPr lang="it-IT" dirty="0"/>
              <a:t> </a:t>
            </a:r>
            <a:r>
              <a:rPr lang="it-IT" dirty="0" err="1"/>
              <a:t>tract</a:t>
            </a:r>
            <a:r>
              <a:rPr lang="it-IT" dirty="0"/>
              <a:t>. </a:t>
            </a:r>
            <a:r>
              <a:rPr lang="it-IT" dirty="0" err="1"/>
              <a:t>Among</a:t>
            </a:r>
            <a:r>
              <a:rPr lang="it-IT" dirty="0"/>
              <a:t> </a:t>
            </a:r>
            <a:r>
              <a:rPr lang="it-IT" dirty="0" err="1"/>
              <a:t>these</a:t>
            </a:r>
            <a:r>
              <a:rPr lang="it-IT" dirty="0"/>
              <a:t> </a:t>
            </a:r>
            <a:r>
              <a:rPr lang="it-IT" dirty="0" err="1"/>
              <a:t>EGIDs</a:t>
            </a:r>
            <a:r>
              <a:rPr lang="it-IT" dirty="0"/>
              <a:t>, </a:t>
            </a:r>
            <a:r>
              <a:rPr lang="it-IT" dirty="0" err="1"/>
              <a:t>Eosinophilic</a:t>
            </a:r>
            <a:r>
              <a:rPr lang="it-IT" dirty="0"/>
              <a:t> </a:t>
            </a:r>
            <a:r>
              <a:rPr lang="it-IT" dirty="0" err="1"/>
              <a:t>Esophagitis</a:t>
            </a:r>
            <a:r>
              <a:rPr lang="it-IT" dirty="0"/>
              <a:t> (</a:t>
            </a:r>
            <a:r>
              <a:rPr lang="it-IT" dirty="0" err="1"/>
              <a:t>EoE</a:t>
            </a:r>
            <a:r>
              <a:rPr lang="it-IT" dirty="0"/>
              <a:t>) </a:t>
            </a:r>
            <a:r>
              <a:rPr lang="it-IT" dirty="0" err="1"/>
              <a:t>is</a:t>
            </a:r>
            <a:r>
              <a:rPr lang="it-IT" dirty="0"/>
              <a:t> the </a:t>
            </a:r>
            <a:r>
              <a:rPr lang="it-IT" dirty="0" err="1"/>
              <a:t>most</a:t>
            </a:r>
            <a:r>
              <a:rPr lang="it-IT" dirty="0"/>
              <a:t> </a:t>
            </a:r>
            <a:r>
              <a:rPr lang="it-IT" dirty="0" err="1"/>
              <a:t>well</a:t>
            </a:r>
            <a:r>
              <a:rPr lang="it-IT" dirty="0"/>
              <a:t> </a:t>
            </a:r>
            <a:r>
              <a:rPr lang="it-IT" dirty="0" err="1"/>
              <a:t>documented</a:t>
            </a:r>
            <a:r>
              <a:rPr lang="it-IT" dirty="0"/>
              <a:t>, </a:t>
            </a:r>
            <a:r>
              <a:rPr lang="it-IT" dirty="0" err="1"/>
              <a:t>while</a:t>
            </a:r>
            <a:r>
              <a:rPr lang="it-IT" dirty="0"/>
              <a:t> </a:t>
            </a:r>
            <a:r>
              <a:rPr lang="it-IT" dirty="0" err="1"/>
              <a:t>less</a:t>
            </a:r>
            <a:r>
              <a:rPr lang="it-IT" dirty="0"/>
              <a:t> </a:t>
            </a:r>
            <a:r>
              <a:rPr lang="it-IT" dirty="0" err="1"/>
              <a:t>is</a:t>
            </a:r>
            <a:r>
              <a:rPr lang="it-IT" dirty="0"/>
              <a:t> </a:t>
            </a:r>
            <a:r>
              <a:rPr lang="it-IT" dirty="0" err="1"/>
              <a:t>known</a:t>
            </a:r>
            <a:r>
              <a:rPr lang="it-IT" dirty="0"/>
              <a:t> </a:t>
            </a:r>
            <a:r>
              <a:rPr lang="it-IT" dirty="0" err="1"/>
              <a:t>about</a:t>
            </a:r>
            <a:r>
              <a:rPr lang="it-IT" dirty="0"/>
              <a:t> </a:t>
            </a:r>
            <a:r>
              <a:rPr lang="it-IT" dirty="0" err="1"/>
              <a:t>Eosinophilic</a:t>
            </a:r>
            <a:r>
              <a:rPr lang="it-IT" dirty="0"/>
              <a:t> </a:t>
            </a:r>
            <a:r>
              <a:rPr lang="it-IT" dirty="0" err="1"/>
              <a:t>Gastritis</a:t>
            </a:r>
            <a:r>
              <a:rPr lang="it-IT" dirty="0"/>
              <a:t> (</a:t>
            </a:r>
            <a:r>
              <a:rPr lang="it-IT" dirty="0" err="1"/>
              <a:t>EoG</a:t>
            </a:r>
            <a:r>
              <a:rPr lang="it-IT" dirty="0"/>
              <a:t>), </a:t>
            </a:r>
            <a:r>
              <a:rPr lang="it-IT" dirty="0" err="1"/>
              <a:t>Eosinophilic</a:t>
            </a:r>
            <a:r>
              <a:rPr lang="it-IT" dirty="0"/>
              <a:t> </a:t>
            </a:r>
            <a:r>
              <a:rPr lang="it-IT" dirty="0" err="1"/>
              <a:t>Enteritis</a:t>
            </a:r>
            <a:r>
              <a:rPr lang="it-IT" dirty="0"/>
              <a:t> (</a:t>
            </a:r>
            <a:r>
              <a:rPr lang="it-IT" dirty="0" err="1"/>
              <a:t>EoN</a:t>
            </a:r>
            <a:r>
              <a:rPr lang="it-IT" dirty="0"/>
              <a:t>), and </a:t>
            </a:r>
            <a:r>
              <a:rPr lang="it-IT" dirty="0" err="1"/>
              <a:t>Eosinophilic</a:t>
            </a:r>
            <a:r>
              <a:rPr lang="it-IT" dirty="0"/>
              <a:t> </a:t>
            </a:r>
            <a:r>
              <a:rPr lang="it-IT" dirty="0" err="1"/>
              <a:t>Colitis</a:t>
            </a:r>
            <a:r>
              <a:rPr lang="it-IT" dirty="0"/>
              <a:t> (</a:t>
            </a:r>
            <a:r>
              <a:rPr lang="it-IT" dirty="0" err="1"/>
              <a:t>EoC</a:t>
            </a:r>
            <a:r>
              <a:rPr lang="it-IT" dirty="0"/>
              <a:t>). The </a:t>
            </a:r>
            <a:r>
              <a:rPr lang="it-IT" dirty="0" err="1"/>
              <a:t>role</a:t>
            </a:r>
            <a:r>
              <a:rPr lang="it-IT" dirty="0"/>
              <a:t> of </a:t>
            </a:r>
            <a:r>
              <a:rPr lang="it-IT" dirty="0" err="1"/>
              <a:t>endoscopy</a:t>
            </a:r>
            <a:r>
              <a:rPr lang="it-IT" dirty="0"/>
              <a:t> in </a:t>
            </a:r>
            <a:r>
              <a:rPr lang="it-IT" dirty="0" err="1"/>
              <a:t>EGIDs</a:t>
            </a:r>
            <a:r>
              <a:rPr lang="it-IT" dirty="0"/>
              <a:t> </a:t>
            </a:r>
            <a:r>
              <a:rPr lang="it-IT" dirty="0" err="1"/>
              <a:t>is</a:t>
            </a:r>
            <a:r>
              <a:rPr lang="it-IT" dirty="0"/>
              <a:t> </a:t>
            </a:r>
            <a:r>
              <a:rPr lang="it-IT" dirty="0" err="1"/>
              <a:t>pivotal</a:t>
            </a:r>
            <a:r>
              <a:rPr lang="it-IT" dirty="0"/>
              <a:t>, with applications in </a:t>
            </a:r>
            <a:r>
              <a:rPr lang="it-IT" dirty="0" err="1"/>
              <a:t>diagnosis</a:t>
            </a:r>
            <a:r>
              <a:rPr lang="it-IT" dirty="0"/>
              <a:t>, disease monitoring, and </a:t>
            </a:r>
            <a:r>
              <a:rPr lang="it-IT" dirty="0" err="1"/>
              <a:t>therapeutic</a:t>
            </a:r>
            <a:r>
              <a:rPr lang="it-IT" dirty="0"/>
              <a:t> </a:t>
            </a:r>
            <a:r>
              <a:rPr lang="it-IT" dirty="0" err="1"/>
              <a:t>intervention</a:t>
            </a:r>
            <a:r>
              <a:rPr lang="it-IT" dirty="0"/>
              <a:t>. In </a:t>
            </a:r>
            <a:r>
              <a:rPr lang="it-IT" dirty="0" err="1"/>
              <a:t>EoE</a:t>
            </a:r>
            <a:r>
              <a:rPr lang="it-IT" dirty="0"/>
              <a:t>, the </a:t>
            </a:r>
            <a:r>
              <a:rPr lang="it-IT" dirty="0" err="1"/>
              <a:t>endoscopic</a:t>
            </a:r>
            <a:r>
              <a:rPr lang="it-IT" dirty="0"/>
              <a:t> </a:t>
            </a:r>
            <a:r>
              <a:rPr lang="it-IT" dirty="0" err="1"/>
              <a:t>reference</a:t>
            </a:r>
            <a:r>
              <a:rPr lang="it-IT" dirty="0"/>
              <a:t> score (EREFS) </a:t>
            </a:r>
            <a:r>
              <a:rPr lang="it-IT" dirty="0" err="1"/>
              <a:t>has</a:t>
            </a:r>
            <a:r>
              <a:rPr lang="it-IT" dirty="0"/>
              <a:t> </a:t>
            </a:r>
            <a:r>
              <a:rPr lang="it-IT" dirty="0" err="1"/>
              <a:t>been</a:t>
            </a:r>
            <a:r>
              <a:rPr lang="it-IT" dirty="0"/>
              <a:t> </a:t>
            </a:r>
            <a:r>
              <a:rPr lang="it-IT" dirty="0" err="1"/>
              <a:t>shown</a:t>
            </a:r>
            <a:r>
              <a:rPr lang="it-IT" dirty="0"/>
              <a:t> to be accurate in </a:t>
            </a:r>
            <a:r>
              <a:rPr lang="it-IT" dirty="0" err="1"/>
              <a:t>raising</a:t>
            </a:r>
            <a:r>
              <a:rPr lang="it-IT" dirty="0"/>
              <a:t> </a:t>
            </a:r>
            <a:r>
              <a:rPr lang="it-IT" dirty="0" err="1"/>
              <a:t>diagnostic</a:t>
            </a:r>
            <a:r>
              <a:rPr lang="it-IT" dirty="0"/>
              <a:t> </a:t>
            </a:r>
            <a:r>
              <a:rPr lang="it-IT" dirty="0" err="1"/>
              <a:t>suspicion</a:t>
            </a:r>
            <a:r>
              <a:rPr lang="it-IT" dirty="0"/>
              <a:t> and </a:t>
            </a:r>
            <a:r>
              <a:rPr lang="it-IT" dirty="0" err="1"/>
              <a:t>effective</a:t>
            </a:r>
            <a:r>
              <a:rPr lang="it-IT" dirty="0"/>
              <a:t> in monitoring </a:t>
            </a:r>
            <a:r>
              <a:rPr lang="it-IT" dirty="0" err="1"/>
              <a:t>therapeutic</a:t>
            </a:r>
            <a:r>
              <a:rPr lang="it-IT" dirty="0"/>
              <a:t> </a:t>
            </a:r>
            <a:r>
              <a:rPr lang="it-IT" dirty="0" err="1"/>
              <a:t>responses</a:t>
            </a:r>
            <a:r>
              <a:rPr lang="it-IT" dirty="0"/>
              <a:t>. </a:t>
            </a:r>
            <a:r>
              <a:rPr lang="it-IT" dirty="0" err="1"/>
              <a:t>Additionally</a:t>
            </a:r>
            <a:r>
              <a:rPr lang="it-IT" dirty="0"/>
              <a:t>, </a:t>
            </a:r>
            <a:r>
              <a:rPr lang="it-IT" dirty="0" err="1"/>
              <a:t>endoscopic</a:t>
            </a:r>
            <a:r>
              <a:rPr lang="it-IT" dirty="0"/>
              <a:t> </a:t>
            </a:r>
            <a:r>
              <a:rPr lang="it-IT" dirty="0" err="1"/>
              <a:t>dilation</a:t>
            </a:r>
            <a:r>
              <a:rPr lang="it-IT" dirty="0"/>
              <a:t> </a:t>
            </a:r>
            <a:r>
              <a:rPr lang="it-IT" dirty="0" err="1"/>
              <a:t>is</a:t>
            </a:r>
            <a:r>
              <a:rPr lang="it-IT" dirty="0"/>
              <a:t> the first-line treatment for </a:t>
            </a:r>
            <a:r>
              <a:rPr lang="it-IT" dirty="0" err="1"/>
              <a:t>esophageal</a:t>
            </a:r>
            <a:r>
              <a:rPr lang="it-IT" dirty="0"/>
              <a:t> </a:t>
            </a:r>
            <a:r>
              <a:rPr lang="it-IT" dirty="0" err="1"/>
              <a:t>strictures</a:t>
            </a:r>
            <a:r>
              <a:rPr lang="it-IT" dirty="0"/>
              <a:t>. For </a:t>
            </a:r>
            <a:r>
              <a:rPr lang="it-IT" dirty="0" err="1"/>
              <a:t>EoG</a:t>
            </a:r>
            <a:r>
              <a:rPr lang="it-IT" dirty="0"/>
              <a:t> and </a:t>
            </a:r>
            <a:r>
              <a:rPr lang="it-IT" dirty="0" err="1"/>
              <a:t>EoN</a:t>
            </a:r>
            <a:r>
              <a:rPr lang="it-IT" dirty="0"/>
              <a:t>, </a:t>
            </a:r>
            <a:r>
              <a:rPr lang="it-IT" dirty="0" err="1"/>
              <a:t>while</a:t>
            </a:r>
            <a:r>
              <a:rPr lang="it-IT" dirty="0"/>
              <a:t> the literature </a:t>
            </a:r>
            <a:r>
              <a:rPr lang="it-IT" dirty="0" err="1"/>
              <a:t>is</a:t>
            </a:r>
            <a:r>
              <a:rPr lang="it-IT" dirty="0"/>
              <a:t> more </a:t>
            </a:r>
            <a:r>
              <a:rPr lang="it-IT" dirty="0" err="1"/>
              <a:t>limited</a:t>
            </a:r>
            <a:r>
              <a:rPr lang="it-IT" dirty="0"/>
              <a:t>, common </a:t>
            </a:r>
            <a:r>
              <a:rPr lang="it-IT" dirty="0" err="1"/>
              <a:t>endoscopic</a:t>
            </a:r>
            <a:r>
              <a:rPr lang="it-IT" dirty="0"/>
              <a:t> </a:t>
            </a:r>
            <a:r>
              <a:rPr lang="it-IT" dirty="0" err="1"/>
              <a:t>findings</a:t>
            </a:r>
            <a:r>
              <a:rPr lang="it-IT" dirty="0"/>
              <a:t> include </a:t>
            </a:r>
            <a:r>
              <a:rPr lang="it-IT" dirty="0" err="1"/>
              <a:t>erythema</a:t>
            </a:r>
            <a:r>
              <a:rPr lang="it-IT" dirty="0"/>
              <a:t>, </a:t>
            </a:r>
            <a:r>
              <a:rPr lang="it-IT" dirty="0" err="1"/>
              <a:t>nodules</a:t>
            </a:r>
            <a:r>
              <a:rPr lang="it-IT" dirty="0"/>
              <a:t>, and </a:t>
            </a:r>
            <a:r>
              <a:rPr lang="it-IT" dirty="0" err="1"/>
              <a:t>ulcerations</a:t>
            </a:r>
            <a:r>
              <a:rPr lang="it-IT" dirty="0"/>
              <a:t>. </a:t>
            </a:r>
            <a:r>
              <a:rPr lang="it-IT" dirty="0" err="1"/>
              <a:t>Histology</a:t>
            </a:r>
            <a:r>
              <a:rPr lang="it-IT" dirty="0"/>
              <a:t> </a:t>
            </a:r>
            <a:r>
              <a:rPr lang="it-IT" dirty="0" err="1"/>
              <a:t>remains</a:t>
            </a:r>
            <a:r>
              <a:rPr lang="it-IT" dirty="0"/>
              <a:t> the </a:t>
            </a:r>
            <a:r>
              <a:rPr lang="it-IT" dirty="0" err="1"/>
              <a:t>gold</a:t>
            </a:r>
            <a:r>
              <a:rPr lang="it-IT" dirty="0"/>
              <a:t> standard for </a:t>
            </a:r>
            <a:r>
              <a:rPr lang="it-IT" dirty="0" err="1"/>
              <a:t>diagnosing</a:t>
            </a:r>
            <a:r>
              <a:rPr lang="it-IT" dirty="0"/>
              <a:t> </a:t>
            </a:r>
            <a:r>
              <a:rPr lang="it-IT" dirty="0" err="1"/>
              <a:t>EGIDs</a:t>
            </a:r>
            <a:r>
              <a:rPr lang="it-IT" dirty="0"/>
              <a:t>, </a:t>
            </a:r>
            <a:r>
              <a:rPr lang="it-IT" dirty="0" err="1"/>
              <a:t>as</a:t>
            </a:r>
            <a:r>
              <a:rPr lang="it-IT" dirty="0"/>
              <a:t> </a:t>
            </a:r>
            <a:r>
              <a:rPr lang="it-IT" dirty="0" err="1"/>
              <a:t>it</a:t>
            </a:r>
            <a:r>
              <a:rPr lang="it-IT" dirty="0"/>
              <a:t> </a:t>
            </a:r>
            <a:r>
              <a:rPr lang="it-IT" dirty="0" err="1"/>
              <a:t>quantifies</a:t>
            </a:r>
            <a:r>
              <a:rPr lang="it-IT" dirty="0"/>
              <a:t> </a:t>
            </a:r>
            <a:r>
              <a:rPr lang="it-IT" dirty="0" err="1"/>
              <a:t>eosinophilic</a:t>
            </a:r>
            <a:r>
              <a:rPr lang="it-IT" dirty="0"/>
              <a:t> </a:t>
            </a:r>
            <a:r>
              <a:rPr lang="it-IT" dirty="0" err="1"/>
              <a:t>infiltration</a:t>
            </a:r>
            <a:r>
              <a:rPr lang="it-IT" dirty="0"/>
              <a:t>. In </a:t>
            </a:r>
            <a:r>
              <a:rPr lang="it-IT" dirty="0" err="1"/>
              <a:t>recent</a:t>
            </a:r>
            <a:r>
              <a:rPr lang="it-IT" dirty="0"/>
              <a:t> </a:t>
            </a:r>
            <a:r>
              <a:rPr lang="it-IT" dirty="0" err="1"/>
              <a:t>years</a:t>
            </a:r>
            <a:r>
              <a:rPr lang="it-IT" dirty="0"/>
              <a:t>, </a:t>
            </a:r>
            <a:r>
              <a:rPr lang="it-IT" dirty="0" err="1"/>
              <a:t>there</a:t>
            </a:r>
            <a:r>
              <a:rPr lang="it-IT" dirty="0"/>
              <a:t> </a:t>
            </a:r>
            <a:r>
              <a:rPr lang="it-IT" dirty="0" err="1"/>
              <a:t>have</a:t>
            </a:r>
            <a:r>
              <a:rPr lang="it-IT" dirty="0"/>
              <a:t> </a:t>
            </a:r>
            <a:r>
              <a:rPr lang="it-IT" dirty="0" err="1"/>
              <a:t>been</a:t>
            </a:r>
            <a:r>
              <a:rPr lang="it-IT" dirty="0"/>
              <a:t> </a:t>
            </a:r>
            <a:r>
              <a:rPr lang="it-IT" dirty="0" err="1"/>
              <a:t>significant</a:t>
            </a:r>
            <a:r>
              <a:rPr lang="it-IT" dirty="0"/>
              <a:t> </a:t>
            </a:r>
            <a:r>
              <a:rPr lang="it-IT" dirty="0" err="1"/>
              <a:t>advancements</a:t>
            </a:r>
            <a:r>
              <a:rPr lang="it-IT" dirty="0"/>
              <a:t> in the </a:t>
            </a:r>
            <a:r>
              <a:rPr lang="it-IT" dirty="0" err="1"/>
              <a:t>histological</a:t>
            </a:r>
            <a:r>
              <a:rPr lang="it-IT" dirty="0"/>
              <a:t> understanding of </a:t>
            </a:r>
            <a:r>
              <a:rPr lang="it-IT" dirty="0" err="1"/>
              <a:t>EoE</a:t>
            </a:r>
            <a:r>
              <a:rPr lang="it-IT" dirty="0"/>
              <a:t>, </a:t>
            </a:r>
            <a:r>
              <a:rPr lang="it-IT" dirty="0" err="1"/>
              <a:t>leading</a:t>
            </a:r>
            <a:r>
              <a:rPr lang="it-IT" dirty="0"/>
              <a:t> to the </a:t>
            </a:r>
            <a:r>
              <a:rPr lang="it-IT" dirty="0" err="1"/>
              <a:t>development</a:t>
            </a:r>
            <a:r>
              <a:rPr lang="it-IT" dirty="0"/>
              <a:t> of </a:t>
            </a:r>
            <a:r>
              <a:rPr lang="it-IT" dirty="0" err="1"/>
              <a:t>diagnostic</a:t>
            </a:r>
            <a:r>
              <a:rPr lang="it-IT" dirty="0"/>
              <a:t> </a:t>
            </a:r>
            <a:r>
              <a:rPr lang="it-IT" dirty="0" err="1"/>
              <a:t>scores</a:t>
            </a:r>
            <a:r>
              <a:rPr lang="it-IT" dirty="0"/>
              <a:t> and the identification of </a:t>
            </a:r>
            <a:r>
              <a:rPr lang="it-IT" dirty="0" err="1"/>
              <a:t>specific</a:t>
            </a:r>
            <a:r>
              <a:rPr lang="it-IT" dirty="0"/>
              <a:t> </a:t>
            </a:r>
            <a:r>
              <a:rPr lang="it-IT" dirty="0" err="1"/>
              <a:t>microscopic</a:t>
            </a:r>
            <a:r>
              <a:rPr lang="it-IT" dirty="0"/>
              <a:t> features </a:t>
            </a:r>
            <a:r>
              <a:rPr lang="it-IT" dirty="0" err="1"/>
              <a:t>associated</a:t>
            </a:r>
            <a:r>
              <a:rPr lang="it-IT" dirty="0"/>
              <a:t> with the disease. </a:t>
            </a:r>
            <a:r>
              <a:rPr lang="it-IT" dirty="0" err="1"/>
              <a:t>However</a:t>
            </a:r>
            <a:r>
              <a:rPr lang="it-IT" dirty="0"/>
              <a:t>, for </a:t>
            </a:r>
            <a:r>
              <a:rPr lang="it-IT" dirty="0" err="1"/>
              <a:t>EoG</a:t>
            </a:r>
            <a:r>
              <a:rPr lang="it-IT" dirty="0"/>
              <a:t>, </a:t>
            </a:r>
            <a:r>
              <a:rPr lang="it-IT" dirty="0" err="1"/>
              <a:t>EoN</a:t>
            </a:r>
            <a:r>
              <a:rPr lang="it-IT" dirty="0"/>
              <a:t>, and </a:t>
            </a:r>
            <a:r>
              <a:rPr lang="it-IT" dirty="0" err="1"/>
              <a:t>EoC</a:t>
            </a:r>
            <a:r>
              <a:rPr lang="it-IT" dirty="0"/>
              <a:t>, precise </a:t>
            </a:r>
            <a:r>
              <a:rPr lang="it-IT" dirty="0" err="1"/>
              <a:t>eosinophil</a:t>
            </a:r>
            <a:r>
              <a:rPr lang="it-IT" dirty="0"/>
              <a:t> </a:t>
            </a:r>
            <a:r>
              <a:rPr lang="it-IT" dirty="0" err="1"/>
              <a:t>count</a:t>
            </a:r>
            <a:r>
              <a:rPr lang="it-IT" dirty="0"/>
              <a:t> </a:t>
            </a:r>
            <a:r>
              <a:rPr lang="it-IT" dirty="0" err="1"/>
              <a:t>thresholds</a:t>
            </a:r>
            <a:r>
              <a:rPr lang="it-IT" dirty="0"/>
              <a:t> for </a:t>
            </a:r>
            <a:r>
              <a:rPr lang="it-IT" dirty="0" err="1"/>
              <a:t>diagnosis</a:t>
            </a:r>
            <a:r>
              <a:rPr lang="it-IT" dirty="0"/>
              <a:t> </a:t>
            </a:r>
            <a:r>
              <a:rPr lang="it-IT" dirty="0" err="1"/>
              <a:t>have</a:t>
            </a:r>
            <a:r>
              <a:rPr lang="it-IT" dirty="0"/>
              <a:t> </a:t>
            </a:r>
            <a:r>
              <a:rPr lang="it-IT" dirty="0" err="1"/>
              <a:t>not</a:t>
            </a:r>
            <a:r>
              <a:rPr lang="it-IT" dirty="0"/>
              <a:t> </a:t>
            </a:r>
            <a:r>
              <a:rPr lang="it-IT" dirty="0" err="1"/>
              <a:t>yet</a:t>
            </a:r>
            <a:r>
              <a:rPr lang="it-IT" dirty="0"/>
              <a:t> </a:t>
            </a:r>
            <a:r>
              <a:rPr lang="it-IT" dirty="0" err="1"/>
              <a:t>been</a:t>
            </a:r>
            <a:r>
              <a:rPr lang="it-IT" dirty="0"/>
              <a:t> </a:t>
            </a:r>
            <a:r>
              <a:rPr lang="it-IT" dirty="0" err="1"/>
              <a:t>established</a:t>
            </a:r>
            <a:r>
              <a:rPr lang="it-IT" dirty="0"/>
              <a:t>. </a:t>
            </a:r>
            <a:r>
              <a:rPr lang="it-IT" dirty="0" err="1"/>
              <a:t>This</a:t>
            </a:r>
            <a:r>
              <a:rPr lang="it-IT" dirty="0"/>
              <a:t> review </a:t>
            </a:r>
            <a:r>
              <a:rPr lang="it-IT" dirty="0" err="1"/>
              <a:t>aims</a:t>
            </a:r>
            <a:r>
              <a:rPr lang="it-IT" dirty="0"/>
              <a:t> to elucidate the </a:t>
            </a:r>
            <a:r>
              <a:rPr lang="it-IT" dirty="0" err="1"/>
              <a:t>role</a:t>
            </a:r>
            <a:r>
              <a:rPr lang="it-IT" dirty="0"/>
              <a:t> of </a:t>
            </a:r>
            <a:r>
              <a:rPr lang="it-IT" dirty="0" err="1"/>
              <a:t>endoscopy</a:t>
            </a:r>
            <a:r>
              <a:rPr lang="it-IT" dirty="0"/>
              <a:t> and </a:t>
            </a:r>
            <a:r>
              <a:rPr lang="it-IT" dirty="0" err="1"/>
              <a:t>histology</a:t>
            </a:r>
            <a:r>
              <a:rPr lang="it-IT" dirty="0"/>
              <a:t> in the </a:t>
            </a:r>
            <a:r>
              <a:rPr lang="it-IT" dirty="0" err="1"/>
              <a:t>diagnosis</a:t>
            </a:r>
            <a:r>
              <a:rPr lang="it-IT" dirty="0"/>
              <a:t> and management of the </a:t>
            </a:r>
            <a:r>
              <a:rPr lang="it-IT" dirty="0" err="1"/>
              <a:t>three</a:t>
            </a:r>
            <a:r>
              <a:rPr lang="it-IT" dirty="0"/>
              <a:t> </a:t>
            </a:r>
            <a:r>
              <a:rPr lang="it-IT" dirty="0" err="1"/>
              <a:t>main</a:t>
            </a:r>
            <a:r>
              <a:rPr lang="it-IT" dirty="0"/>
              <a:t> </a:t>
            </a:r>
            <a:r>
              <a:rPr lang="it-IT" dirty="0" err="1"/>
              <a:t>EGIDs</a:t>
            </a:r>
            <a:r>
              <a:rPr lang="it-IT" dirty="0"/>
              <a:t> and to </a:t>
            </a:r>
            <a:r>
              <a:rPr lang="it-IT" dirty="0" err="1"/>
              <a:t>analyze</a:t>
            </a:r>
            <a:r>
              <a:rPr lang="it-IT" dirty="0"/>
              <a:t> </a:t>
            </a:r>
            <a:r>
              <a:rPr lang="it-IT" dirty="0" err="1"/>
              <a:t>their</a:t>
            </a:r>
            <a:r>
              <a:rPr lang="it-IT" dirty="0"/>
              <a:t> </a:t>
            </a:r>
            <a:r>
              <a:rPr lang="it-IT" dirty="0" err="1"/>
              <a:t>strengths</a:t>
            </a:r>
            <a:r>
              <a:rPr lang="it-IT" dirty="0"/>
              <a:t> and </a:t>
            </a:r>
            <a:r>
              <a:rPr lang="it-IT" dirty="0" err="1"/>
              <a:t>limitations</a:t>
            </a:r>
            <a:r>
              <a:rPr lang="it-IT" dirty="0"/>
              <a:t>, </a:t>
            </a:r>
            <a:r>
              <a:rPr lang="it-IT" dirty="0" err="1"/>
              <a:t>their</a:t>
            </a:r>
            <a:r>
              <a:rPr lang="it-IT" dirty="0"/>
              <a:t> </a:t>
            </a:r>
            <a:r>
              <a:rPr lang="it-IT" dirty="0" err="1"/>
              <a:t>interconnection</a:t>
            </a:r>
            <a:r>
              <a:rPr lang="it-IT" dirty="0"/>
              <a:t>, and future research </a:t>
            </a:r>
            <a:r>
              <a:rPr lang="it-IT" dirty="0" err="1"/>
              <a:t>directions</a:t>
            </a:r>
            <a:r>
              <a:rPr lang="it-IT" dirty="0"/>
              <a:t>. </a:t>
            </a:r>
          </a:p>
          <a:p>
            <a:r>
              <a:rPr lang="it-IT" b="1" dirty="0"/>
              <a:t>Keywords: </a:t>
            </a:r>
            <a:r>
              <a:rPr lang="it-IT" dirty="0" err="1"/>
              <a:t>EGIDs</a:t>
            </a:r>
            <a:r>
              <a:rPr lang="it-IT" dirty="0"/>
              <a:t>; </a:t>
            </a:r>
            <a:r>
              <a:rPr lang="it-IT" dirty="0" err="1"/>
              <a:t>eosinophilic</a:t>
            </a:r>
            <a:r>
              <a:rPr lang="it-IT" dirty="0"/>
              <a:t> GI disorders; </a:t>
            </a:r>
            <a:r>
              <a:rPr lang="it-IT" dirty="0" err="1"/>
              <a:t>eosinophilic</a:t>
            </a:r>
            <a:r>
              <a:rPr lang="it-IT" dirty="0"/>
              <a:t> </a:t>
            </a:r>
            <a:r>
              <a:rPr lang="it-IT" dirty="0" err="1"/>
              <a:t>colitis</a:t>
            </a:r>
            <a:r>
              <a:rPr lang="it-IT" dirty="0"/>
              <a:t>; </a:t>
            </a:r>
            <a:r>
              <a:rPr lang="it-IT" dirty="0" err="1"/>
              <a:t>eosinophilic</a:t>
            </a:r>
            <a:r>
              <a:rPr lang="it-IT" dirty="0"/>
              <a:t> </a:t>
            </a:r>
            <a:r>
              <a:rPr lang="it-IT" dirty="0" err="1"/>
              <a:t>esophagitis</a:t>
            </a:r>
            <a:r>
              <a:rPr lang="it-IT" dirty="0"/>
              <a:t>.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845676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Multicenter</a:t>
            </a:r>
            <a:r>
              <a:rPr lang="it-IT" dirty="0"/>
              <a:t> Study</a:t>
            </a:r>
          </a:p>
          <a:p>
            <a:r>
              <a:rPr lang="it-IT" dirty="0" err="1"/>
              <a:t>Gastroenterology</a:t>
            </a:r>
            <a:r>
              <a:rPr lang="it-IT" dirty="0"/>
              <a:t> . 2023 Apr;164(4):680-683.e2. </a:t>
            </a:r>
          </a:p>
          <a:p>
            <a:r>
              <a:rPr lang="it-IT" dirty="0" err="1"/>
              <a:t>doi</a:t>
            </a:r>
            <a:r>
              <a:rPr lang="it-IT" dirty="0"/>
              <a:t>: 10.1053/j.gastro.2022.12.015. </a:t>
            </a:r>
            <a:r>
              <a:rPr lang="it-IT" dirty="0" err="1"/>
              <a:t>Epub</a:t>
            </a:r>
            <a:r>
              <a:rPr lang="it-IT" dirty="0"/>
              <a:t> 2022 </a:t>
            </a:r>
            <a:r>
              <a:rPr lang="it-IT" dirty="0" err="1"/>
              <a:t>Dec</a:t>
            </a:r>
            <a:r>
              <a:rPr lang="it-IT" dirty="0"/>
              <a:t> 24. </a:t>
            </a:r>
          </a:p>
          <a:p>
            <a:r>
              <a:rPr lang="it-IT" b="1" dirty="0"/>
              <a:t>High Discovery Rate of </a:t>
            </a:r>
            <a:r>
              <a:rPr lang="it-IT" b="1" dirty="0" err="1"/>
              <a:t>Duodenal</a:t>
            </a:r>
            <a:r>
              <a:rPr lang="it-IT" b="1" dirty="0"/>
              <a:t> and </a:t>
            </a:r>
            <a:r>
              <a:rPr lang="it-IT" b="1" dirty="0" err="1"/>
              <a:t>Gastric</a:t>
            </a:r>
            <a:r>
              <a:rPr lang="it-IT" b="1" dirty="0"/>
              <a:t> </a:t>
            </a:r>
            <a:r>
              <a:rPr lang="it-IT" b="1" dirty="0" err="1"/>
              <a:t>Eosinophilia</a:t>
            </a:r>
            <a:r>
              <a:rPr lang="it-IT" b="1" dirty="0"/>
              <a:t> in </a:t>
            </a:r>
            <a:r>
              <a:rPr lang="it-IT" b="1" dirty="0" err="1"/>
              <a:t>Patients</a:t>
            </a:r>
            <a:r>
              <a:rPr lang="it-IT" b="1" dirty="0"/>
              <a:t> With </a:t>
            </a:r>
            <a:r>
              <a:rPr lang="it-IT" b="1" dirty="0" err="1"/>
              <a:t>Unexplained</a:t>
            </a:r>
            <a:r>
              <a:rPr lang="it-IT" b="1" dirty="0"/>
              <a:t> Moderate-Severe </a:t>
            </a:r>
            <a:r>
              <a:rPr lang="it-IT" b="1" dirty="0" err="1"/>
              <a:t>Abdominal</a:t>
            </a:r>
            <a:r>
              <a:rPr lang="it-IT" b="1" dirty="0"/>
              <a:t> </a:t>
            </a:r>
            <a:r>
              <a:rPr lang="it-IT" b="1" dirty="0" err="1"/>
              <a:t>Symptoms</a:t>
            </a:r>
            <a:r>
              <a:rPr lang="it-IT" b="1" dirty="0"/>
              <a:t>: A </a:t>
            </a:r>
            <a:r>
              <a:rPr lang="it-IT" b="1" dirty="0" err="1"/>
              <a:t>Prospective</a:t>
            </a:r>
            <a:r>
              <a:rPr lang="it-IT" b="1" dirty="0"/>
              <a:t> US </a:t>
            </a:r>
            <a:r>
              <a:rPr lang="it-IT" b="1" dirty="0" err="1"/>
              <a:t>Multisite</a:t>
            </a:r>
            <a:r>
              <a:rPr lang="it-IT" b="1" dirty="0"/>
              <a:t> Study </a:t>
            </a:r>
          </a:p>
          <a:p>
            <a:r>
              <a:rPr lang="it-IT" dirty="0">
                <a:hlinkClick r:id="rId3"/>
              </a:rPr>
              <a:t>Nicholas J </a:t>
            </a:r>
            <a:r>
              <a:rPr lang="it-IT" dirty="0" err="1">
                <a:hlinkClick r:id="rId3"/>
              </a:rPr>
              <a:t>Talley</a:t>
            </a:r>
            <a:r>
              <a:rPr lang="it-IT" baseline="30000" dirty="0"/>
              <a:t> </a:t>
            </a:r>
            <a:r>
              <a:rPr lang="it-IT" baseline="30000" dirty="0">
                <a:hlinkClick r:id="rId4" tooltip="University of Newcastle, Newcastle, New South Wales, Australia. Electronic address: nicholas.talley@newcastle.edu.au."/>
              </a:rPr>
              <a:t> 1 </a:t>
            </a:r>
            <a:r>
              <a:rPr lang="it-IT" dirty="0"/>
              <a:t>, </a:t>
            </a:r>
            <a:r>
              <a:rPr lang="it-IT" dirty="0" err="1">
                <a:hlinkClick r:id="rId5"/>
              </a:rPr>
              <a:t>Kathryn</a:t>
            </a:r>
            <a:r>
              <a:rPr lang="it-IT" dirty="0">
                <a:hlinkClick r:id="rId5"/>
              </a:rPr>
              <a:t> A Peterson</a:t>
            </a:r>
            <a:r>
              <a:rPr lang="it-IT" baseline="30000" dirty="0"/>
              <a:t> </a:t>
            </a:r>
            <a:r>
              <a:rPr lang="it-IT" baseline="30000" dirty="0">
                <a:hlinkClick r:id="rId6" tooltip="University of Utah, Salt Lake City, Utah."/>
              </a:rPr>
              <a:t> 2 </a:t>
            </a:r>
            <a:r>
              <a:rPr lang="it-IT" dirty="0"/>
              <a:t>, </a:t>
            </a:r>
            <a:r>
              <a:rPr lang="it-IT" dirty="0">
                <a:hlinkClick r:id="rId7"/>
              </a:rPr>
              <a:t>Robert M </a:t>
            </a:r>
            <a:r>
              <a:rPr lang="it-IT" dirty="0" err="1">
                <a:hlinkClick r:id="rId7"/>
              </a:rPr>
              <a:t>Genta</a:t>
            </a:r>
            <a:r>
              <a:rPr lang="it-IT" baseline="30000" dirty="0"/>
              <a:t> </a:t>
            </a:r>
            <a:r>
              <a:rPr lang="it-IT" baseline="30000" dirty="0">
                <a:hlinkClick r:id="rId8" tooltip="Baylor College of Medicine, Houston, Texas."/>
              </a:rPr>
              <a:t> 3 </a:t>
            </a:r>
            <a:r>
              <a:rPr lang="it-IT" dirty="0"/>
              <a:t>, </a:t>
            </a:r>
            <a:r>
              <a:rPr lang="it-IT" dirty="0">
                <a:hlinkClick r:id="rId9"/>
              </a:rPr>
              <a:t>Alan T </a:t>
            </a:r>
            <a:r>
              <a:rPr lang="it-IT" dirty="0" err="1">
                <a:hlinkClick r:id="rId9"/>
              </a:rPr>
              <a:t>Chang</a:t>
            </a:r>
            <a:r>
              <a:rPr lang="it-IT" baseline="30000" dirty="0"/>
              <a:t> </a:t>
            </a:r>
            <a:r>
              <a:rPr lang="it-IT" baseline="30000" dirty="0">
                <a:hlinkClick r:id="rId10" tooltip="Allakos Inc, San Carlos, California."/>
              </a:rPr>
              <a:t> 4 </a:t>
            </a:r>
            <a:r>
              <a:rPr lang="it-IT" dirty="0"/>
              <a:t>, </a:t>
            </a:r>
            <a:r>
              <a:rPr lang="it-IT" dirty="0" err="1">
                <a:hlinkClick r:id="rId11"/>
              </a:rPr>
              <a:t>Evan</a:t>
            </a:r>
            <a:r>
              <a:rPr lang="it-IT" dirty="0">
                <a:hlinkClick r:id="rId11"/>
              </a:rPr>
              <a:t> S </a:t>
            </a:r>
            <a:r>
              <a:rPr lang="it-IT" dirty="0" err="1">
                <a:hlinkClick r:id="rId11"/>
              </a:rPr>
              <a:t>Dellon</a:t>
            </a:r>
            <a:r>
              <a:rPr lang="it-IT" baseline="30000" dirty="0"/>
              <a:t> </a:t>
            </a:r>
            <a:r>
              <a:rPr lang="it-IT" baseline="30000" dirty="0">
                <a:hlinkClick r:id="rId12" tooltip="University of North Carolina, Chapel Hill, North Carolina."/>
              </a:rPr>
              <a:t> 5 </a:t>
            </a:r>
            <a:r>
              <a:rPr lang="it-IT" dirty="0"/>
              <a:t>, </a:t>
            </a:r>
            <a:r>
              <a:rPr lang="it-IT" dirty="0">
                <a:hlinkClick r:id="rId13"/>
              </a:rPr>
              <a:t>William J </a:t>
            </a:r>
            <a:r>
              <a:rPr lang="it-IT" dirty="0" err="1">
                <a:hlinkClick r:id="rId13"/>
              </a:rPr>
              <a:t>Sandborn</a:t>
            </a:r>
            <a:r>
              <a:rPr lang="it-IT" baseline="30000" dirty="0"/>
              <a:t> </a:t>
            </a:r>
            <a:r>
              <a:rPr lang="it-IT" baseline="30000" dirty="0">
                <a:hlinkClick r:id="rId14" tooltip="University of California San Diego, La Jolla, California."/>
              </a:rPr>
              <a:t> 6 </a:t>
            </a:r>
            <a:r>
              <a:rPr lang="it-IT" dirty="0"/>
              <a:t>; </a:t>
            </a:r>
            <a:r>
              <a:rPr lang="it-IT" dirty="0">
                <a:hlinkClick r:id="rId15"/>
              </a:rPr>
              <a:t>019 Study Team</a:t>
            </a:r>
            <a:r>
              <a:rPr lang="it-IT" dirty="0"/>
              <a:t>; </a:t>
            </a:r>
            <a:r>
              <a:rPr lang="it-IT" dirty="0">
                <a:hlinkClick r:id="rId16"/>
              </a:rPr>
              <a:t>Brian E </a:t>
            </a:r>
            <a:r>
              <a:rPr lang="it-IT" dirty="0" err="1">
                <a:hlinkClick r:id="rId16"/>
              </a:rPr>
              <a:t>Lacy</a:t>
            </a:r>
            <a:r>
              <a:rPr lang="it-IT" dirty="0"/>
              <a:t>, </a:t>
            </a:r>
            <a:r>
              <a:rPr lang="it-IT" dirty="0">
                <a:hlinkClick r:id="rId17"/>
              </a:rPr>
              <a:t>Mirna </a:t>
            </a:r>
            <a:r>
              <a:rPr lang="it-IT" dirty="0" err="1">
                <a:hlinkClick r:id="rId17"/>
              </a:rPr>
              <a:t>Chehade</a:t>
            </a:r>
            <a:r>
              <a:rPr lang="it-IT" dirty="0"/>
              <a:t>, </a:t>
            </a:r>
            <a:r>
              <a:rPr lang="it-IT" dirty="0" err="1">
                <a:hlinkClick r:id="rId18"/>
              </a:rPr>
              <a:t>Ikuo</a:t>
            </a:r>
            <a:r>
              <a:rPr lang="it-IT" dirty="0">
                <a:hlinkClick r:id="rId18"/>
              </a:rPr>
              <a:t> </a:t>
            </a:r>
            <a:r>
              <a:rPr lang="it-IT" dirty="0" err="1">
                <a:hlinkClick r:id="rId18"/>
              </a:rPr>
              <a:t>Hirano</a:t>
            </a:r>
            <a:r>
              <a:rPr lang="it-IT" dirty="0"/>
              <a:t>, </a:t>
            </a:r>
            <a:r>
              <a:rPr lang="it-IT" dirty="0" err="1">
                <a:hlinkClick r:id="rId19"/>
              </a:rPr>
              <a:t>Nirmala</a:t>
            </a:r>
            <a:r>
              <a:rPr lang="it-IT" dirty="0">
                <a:hlinkClick r:id="rId19"/>
              </a:rPr>
              <a:t> </a:t>
            </a:r>
            <a:r>
              <a:rPr lang="it-IT" dirty="0" err="1">
                <a:hlinkClick r:id="rId19"/>
              </a:rPr>
              <a:t>Gonsalves</a:t>
            </a:r>
            <a:r>
              <a:rPr lang="it-IT" dirty="0"/>
              <a:t>, </a:t>
            </a:r>
            <a:r>
              <a:rPr lang="it-IT" dirty="0">
                <a:hlinkClick r:id="rId20"/>
              </a:rPr>
              <a:t>Anthony Lembo</a:t>
            </a:r>
            <a:r>
              <a:rPr lang="it-IT" dirty="0"/>
              <a:t>, </a:t>
            </a:r>
            <a:r>
              <a:rPr lang="it-IT" dirty="0" err="1">
                <a:hlinkClick r:id="rId21"/>
              </a:rPr>
              <a:t>Colleen</a:t>
            </a:r>
            <a:r>
              <a:rPr lang="it-IT" dirty="0">
                <a:hlinkClick r:id="rId21"/>
              </a:rPr>
              <a:t> M Schmitt</a:t>
            </a:r>
            <a:r>
              <a:rPr lang="it-IT" dirty="0"/>
              <a:t>, </a:t>
            </a:r>
            <a:r>
              <a:rPr lang="it-IT" dirty="0">
                <a:hlinkClick r:id="rId22"/>
              </a:rPr>
              <a:t>Marc E </a:t>
            </a:r>
            <a:r>
              <a:rPr lang="it-IT" dirty="0" err="1">
                <a:hlinkClick r:id="rId22"/>
              </a:rPr>
              <a:t>Rothenberg</a:t>
            </a:r>
            <a:r>
              <a:rPr lang="it-IT" dirty="0"/>
              <a:t>, </a:t>
            </a:r>
            <a:r>
              <a:rPr lang="it-IT" dirty="0">
                <a:hlinkClick r:id="rId23"/>
              </a:rPr>
              <a:t>Neal </a:t>
            </a:r>
            <a:r>
              <a:rPr lang="it-IT" dirty="0" err="1">
                <a:hlinkClick r:id="rId23"/>
              </a:rPr>
              <a:t>Jain</a:t>
            </a:r>
            <a:r>
              <a:rPr lang="it-IT" dirty="0"/>
              <a:t>, </a:t>
            </a:r>
            <a:r>
              <a:rPr lang="it-IT" dirty="0">
                <a:hlinkClick r:id="rId24"/>
              </a:rPr>
              <a:t>Maria A </a:t>
            </a:r>
            <a:r>
              <a:rPr lang="it-IT" dirty="0" err="1">
                <a:hlinkClick r:id="rId24"/>
              </a:rPr>
              <a:t>Pletneva</a:t>
            </a:r>
            <a:r>
              <a:rPr lang="it-IT" dirty="0"/>
              <a:t>, </a:t>
            </a:r>
            <a:r>
              <a:rPr lang="it-IT" dirty="0">
                <a:hlinkClick r:id="rId25"/>
              </a:rPr>
              <a:t>Kevin O Turner</a:t>
            </a:r>
            <a:r>
              <a:rPr lang="it-IT" dirty="0"/>
              <a:t>, </a:t>
            </a:r>
            <a:r>
              <a:rPr lang="it-IT" dirty="0">
                <a:hlinkClick r:id="rId26"/>
              </a:rPr>
              <a:t>Bradford A </a:t>
            </a:r>
            <a:r>
              <a:rPr lang="it-IT" dirty="0" err="1">
                <a:hlinkClick r:id="rId26"/>
              </a:rPr>
              <a:t>Youngblood</a:t>
            </a:r>
            <a:r>
              <a:rPr lang="it-IT" dirty="0"/>
              <a:t> </a:t>
            </a:r>
          </a:p>
          <a:p>
            <a:r>
              <a:rPr lang="it-IT" dirty="0" err="1"/>
              <a:t>Affiliations</a:t>
            </a:r>
            <a:r>
              <a:rPr lang="it-IT" dirty="0"/>
              <a:t> </a:t>
            </a:r>
          </a:p>
          <a:p>
            <a:r>
              <a:rPr lang="it-IT" dirty="0"/>
              <a:t>PMID: </a:t>
            </a:r>
            <a:r>
              <a:rPr lang="it-IT" b="1" dirty="0"/>
              <a:t>36574864</a:t>
            </a:r>
            <a:r>
              <a:rPr lang="it-IT" dirty="0"/>
              <a:t> </a:t>
            </a:r>
          </a:p>
          <a:p>
            <a:endParaRPr lang="it-IT" dirty="0"/>
          </a:p>
        </p:txBody>
      </p:sp>
      <p:sp>
        <p:nvSpPr>
          <p:cNvPr id="4" name="Segnaposto numero diapositiva 3"/>
          <p:cNvSpPr>
            <a:spLocks noGrp="1"/>
          </p:cNvSpPr>
          <p:nvPr>
            <p:ph type="sldNum" sz="quarter" idx="5"/>
          </p:nvPr>
        </p:nvSpPr>
        <p:spPr/>
        <p:txBody>
          <a:bodyPr/>
          <a:lstStyle/>
          <a:p>
            <a:fld id="{CC7F9C95-ACB3-4FDB-AB22-FFB088AE9855}" type="slidenum">
              <a:rPr lang="it-IT" smtClean="0"/>
              <a:t>34</a:t>
            </a:fld>
            <a:endParaRPr lang="it-IT"/>
          </a:p>
        </p:txBody>
      </p:sp>
    </p:spTree>
    <p:extLst>
      <p:ext uri="{BB962C8B-B14F-4D97-AF65-F5344CB8AC3E}">
        <p14:creationId xmlns:p14="http://schemas.microsoft.com/office/powerpoint/2010/main" val="31663885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Diagn</a:t>
            </a:r>
            <a:r>
              <a:rPr lang="it-IT" dirty="0"/>
              <a:t> </a:t>
            </a:r>
            <a:r>
              <a:rPr lang="it-IT" dirty="0" err="1"/>
              <a:t>Interv</a:t>
            </a:r>
            <a:r>
              <a:rPr lang="it-IT" dirty="0"/>
              <a:t> </a:t>
            </a:r>
            <a:r>
              <a:rPr lang="it-IT" dirty="0" err="1"/>
              <a:t>Radiol</a:t>
            </a:r>
            <a:r>
              <a:rPr lang="it-IT" dirty="0"/>
              <a:t> . 2012 Mar-Apr;18(2):183-8. </a:t>
            </a:r>
          </a:p>
          <a:p>
            <a:r>
              <a:rPr lang="it-IT" dirty="0" err="1"/>
              <a:t>doi</a:t>
            </a:r>
            <a:r>
              <a:rPr lang="it-IT" dirty="0"/>
              <a:t>: 10.4261/1305-3825.DIR.4490-11.1. </a:t>
            </a:r>
            <a:r>
              <a:rPr lang="it-IT" dirty="0" err="1"/>
              <a:t>Epub</a:t>
            </a:r>
            <a:r>
              <a:rPr lang="it-IT" dirty="0"/>
              <a:t> 2011 Sep 27. </a:t>
            </a:r>
          </a:p>
          <a:p>
            <a:r>
              <a:rPr lang="it-IT" b="1" dirty="0" err="1"/>
              <a:t>Eosinophilic</a:t>
            </a:r>
            <a:r>
              <a:rPr lang="it-IT" b="1" dirty="0"/>
              <a:t> disorders of the </a:t>
            </a:r>
            <a:r>
              <a:rPr lang="it-IT" b="1" dirty="0" err="1"/>
              <a:t>gastrointestinal</a:t>
            </a:r>
            <a:r>
              <a:rPr lang="it-IT" b="1" dirty="0"/>
              <a:t> </a:t>
            </a:r>
            <a:r>
              <a:rPr lang="it-IT" b="1" dirty="0" err="1"/>
              <a:t>tract</a:t>
            </a:r>
            <a:r>
              <a:rPr lang="it-IT" b="1" dirty="0"/>
              <a:t>: imaging features </a:t>
            </a:r>
          </a:p>
          <a:p>
            <a:r>
              <a:rPr lang="it-IT" dirty="0" err="1">
                <a:hlinkClick r:id="rId3"/>
              </a:rPr>
              <a:t>Chandramohan</a:t>
            </a:r>
            <a:r>
              <a:rPr lang="it-IT" dirty="0">
                <a:hlinkClick r:id="rId3"/>
              </a:rPr>
              <a:t> </a:t>
            </a:r>
            <a:r>
              <a:rPr lang="it-IT" dirty="0" err="1">
                <a:hlinkClick r:id="rId3"/>
              </a:rPr>
              <a:t>Anuradha</a:t>
            </a:r>
            <a:r>
              <a:rPr lang="it-IT" baseline="30000" dirty="0"/>
              <a:t> </a:t>
            </a:r>
            <a:r>
              <a:rPr lang="it-IT" baseline="30000" dirty="0">
                <a:hlinkClick r:id="rId4" tooltip="Department of Radiology, Christian Medical College, Vellore, Tamil Nadu, India. anuradhachandramohan@gmail.com"/>
              </a:rPr>
              <a:t> 1 </a:t>
            </a:r>
            <a:r>
              <a:rPr lang="it-IT" dirty="0"/>
              <a:t>, </a:t>
            </a:r>
            <a:r>
              <a:rPr lang="it-IT" dirty="0" err="1">
                <a:hlinkClick r:id="rId5"/>
              </a:rPr>
              <a:t>Rohin</a:t>
            </a:r>
            <a:r>
              <a:rPr lang="it-IT" dirty="0">
                <a:hlinkClick r:id="rId5"/>
              </a:rPr>
              <a:t> Mittal</a:t>
            </a:r>
            <a:r>
              <a:rPr lang="it-IT" dirty="0"/>
              <a:t>, </a:t>
            </a:r>
            <a:r>
              <a:rPr lang="it-IT" dirty="0" err="1">
                <a:hlinkClick r:id="rId6"/>
              </a:rPr>
              <a:t>Myla</a:t>
            </a:r>
            <a:r>
              <a:rPr lang="it-IT" dirty="0">
                <a:hlinkClick r:id="rId6"/>
              </a:rPr>
              <a:t> </a:t>
            </a:r>
            <a:r>
              <a:rPr lang="it-IT" dirty="0" err="1">
                <a:hlinkClick r:id="rId6"/>
              </a:rPr>
              <a:t>Yacob</a:t>
            </a:r>
            <a:r>
              <a:rPr lang="it-IT" dirty="0"/>
              <a:t>, </a:t>
            </a:r>
            <a:r>
              <a:rPr lang="it-IT" dirty="0">
                <a:hlinkClick r:id="rId7"/>
              </a:rPr>
              <a:t>M T </a:t>
            </a:r>
            <a:r>
              <a:rPr lang="it-IT" dirty="0" err="1">
                <a:hlinkClick r:id="rId7"/>
              </a:rPr>
              <a:t>Manipadam</a:t>
            </a:r>
            <a:r>
              <a:rPr lang="it-IT" dirty="0"/>
              <a:t>, </a:t>
            </a:r>
            <a:r>
              <a:rPr lang="it-IT" dirty="0">
                <a:hlinkClick r:id="rId8"/>
              </a:rPr>
              <a:t>Susy </a:t>
            </a:r>
            <a:r>
              <a:rPr lang="it-IT" dirty="0" err="1">
                <a:hlinkClick r:id="rId8"/>
              </a:rPr>
              <a:t>Kurian</a:t>
            </a:r>
            <a:r>
              <a:rPr lang="it-IT" dirty="0"/>
              <a:t>, </a:t>
            </a:r>
            <a:r>
              <a:rPr lang="it-IT" dirty="0" err="1">
                <a:hlinkClick r:id="rId9"/>
              </a:rPr>
              <a:t>Anu</a:t>
            </a:r>
            <a:r>
              <a:rPr lang="it-IT" dirty="0">
                <a:hlinkClick r:id="rId9"/>
              </a:rPr>
              <a:t> </a:t>
            </a:r>
            <a:r>
              <a:rPr lang="it-IT" dirty="0" err="1">
                <a:hlinkClick r:id="rId9"/>
              </a:rPr>
              <a:t>Eapen</a:t>
            </a:r>
            <a:r>
              <a:rPr lang="it-IT" dirty="0"/>
              <a:t> </a:t>
            </a:r>
          </a:p>
          <a:p>
            <a:r>
              <a:rPr lang="it-IT" dirty="0" err="1"/>
              <a:t>Affiliations</a:t>
            </a:r>
            <a:r>
              <a:rPr lang="it-IT" dirty="0"/>
              <a:t> </a:t>
            </a:r>
          </a:p>
          <a:p>
            <a:pPr>
              <a:buFont typeface="Arial" panose="020B0604020202020204" pitchFamily="34" charset="0"/>
              <a:buChar char="•"/>
            </a:pPr>
            <a:r>
              <a:rPr lang="it-IT" dirty="0"/>
              <a:t>PMID: </a:t>
            </a:r>
            <a:r>
              <a:rPr lang="it-IT" b="1" dirty="0"/>
              <a:t>21948696</a:t>
            </a:r>
            <a:r>
              <a:rPr lang="it-IT" dirty="0"/>
              <a:t> </a:t>
            </a:r>
          </a:p>
          <a:p>
            <a:pPr>
              <a:buFont typeface="Arial" panose="020B0604020202020204" pitchFamily="34" charset="0"/>
              <a:buChar char="•"/>
            </a:pPr>
            <a:r>
              <a:rPr lang="it-IT" dirty="0"/>
              <a:t>DOI: </a:t>
            </a:r>
            <a:r>
              <a:rPr lang="it-IT" dirty="0">
                <a:hlinkClick r:id="rId10"/>
              </a:rPr>
              <a:t>10.4261/1305-3825.DIR.4490-11.1 </a:t>
            </a:r>
            <a:endParaRPr lang="it-IT" dirty="0"/>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552877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Eur J </a:t>
            </a:r>
            <a:r>
              <a:rPr lang="en-US" dirty="0" err="1"/>
              <a:t>Radiol</a:t>
            </a:r>
            <a:r>
              <a:rPr lang="en-US" dirty="0"/>
              <a:t> . 2024 Dec:181:111820. </a:t>
            </a:r>
          </a:p>
          <a:p>
            <a:r>
              <a:rPr lang="en-US" dirty="0" err="1"/>
              <a:t>doi</a:t>
            </a:r>
            <a:r>
              <a:rPr lang="en-US" dirty="0"/>
              <a:t>: 10.1016/j.ejrad.2024.111820. </a:t>
            </a:r>
            <a:r>
              <a:rPr lang="en-US" dirty="0" err="1"/>
              <a:t>Epub</a:t>
            </a:r>
            <a:r>
              <a:rPr lang="en-US" dirty="0"/>
              <a:t> 2024 Nov 8. </a:t>
            </a:r>
          </a:p>
          <a:p>
            <a:r>
              <a:rPr lang="en-US" b="1" dirty="0"/>
              <a:t>Eosinophilic gastroenteritis: Imaging spectrum on intestinal ultrasonography and CT </a:t>
            </a:r>
            <a:r>
              <a:rPr lang="en-US" b="1" dirty="0" err="1"/>
              <a:t>enterography</a:t>
            </a:r>
            <a:r>
              <a:rPr lang="en-US" b="1" dirty="0"/>
              <a:t> </a:t>
            </a:r>
          </a:p>
          <a:p>
            <a:r>
              <a:rPr lang="en-US" dirty="0">
                <a:hlinkClick r:id="rId3"/>
              </a:rPr>
              <a:t>Li Ma</a:t>
            </a:r>
            <a:r>
              <a:rPr lang="en-US" baseline="30000" dirty="0"/>
              <a:t> </a:t>
            </a:r>
            <a:r>
              <a:rPr lang="en-US" baseline="30000" dirty="0">
                <a:hlinkClick r:id="rId4" tooltip="Department of Ultrasound, Peking Union Medical College Hospital, Chinese Academy of Medical Sciences, Beijing, China."/>
              </a:rPr>
              <a:t> 1 </a:t>
            </a:r>
            <a:r>
              <a:rPr lang="en-US" dirty="0"/>
              <a:t>, </a:t>
            </a:r>
            <a:r>
              <a:rPr lang="en-US" dirty="0" err="1">
                <a:hlinkClick r:id="rId5"/>
              </a:rPr>
              <a:t>Wenbo</a:t>
            </a:r>
            <a:r>
              <a:rPr lang="en-US" dirty="0">
                <a:hlinkClick r:id="rId5"/>
              </a:rPr>
              <a:t> Li</a:t>
            </a:r>
            <a:r>
              <a:rPr lang="en-US" baseline="30000" dirty="0"/>
              <a:t> </a:t>
            </a:r>
            <a:r>
              <a:rPr lang="en-US" baseline="30000" dirty="0">
                <a:hlinkClick r:id="rId4" tooltip="Department of Ultrasound, Peking Union Medical College Hospital, Chinese Academy of Medical Sciences, Beijing, China."/>
              </a:rPr>
              <a:t> 1 </a:t>
            </a:r>
            <a:r>
              <a:rPr lang="en-US" dirty="0"/>
              <a:t>, </a:t>
            </a:r>
            <a:r>
              <a:rPr lang="en-US" dirty="0" err="1">
                <a:hlinkClick r:id="rId6"/>
              </a:rPr>
              <a:t>Mengsu</a:t>
            </a:r>
            <a:r>
              <a:rPr lang="en-US" dirty="0">
                <a:hlinkClick r:id="rId6"/>
              </a:rPr>
              <a:t> Xiao</a:t>
            </a:r>
            <a:r>
              <a:rPr lang="en-US" baseline="30000" dirty="0"/>
              <a:t> </a:t>
            </a:r>
            <a:r>
              <a:rPr lang="en-US" baseline="30000" dirty="0">
                <a:hlinkClick r:id="rId4" tooltip="Department of Ultrasound, Peking Union Medical College Hospital, Chinese Academy of Medical Sciences, Beijing, China."/>
              </a:rPr>
              <a:t> 1 </a:t>
            </a:r>
            <a:r>
              <a:rPr lang="en-US" dirty="0"/>
              <a:t>, </a:t>
            </a:r>
            <a:r>
              <a:rPr lang="en-US" dirty="0">
                <a:hlinkClick r:id="rId7"/>
              </a:rPr>
              <a:t>Wei Liu</a:t>
            </a:r>
            <a:r>
              <a:rPr lang="en-US" baseline="30000" dirty="0"/>
              <a:t> </a:t>
            </a:r>
            <a:r>
              <a:rPr lang="en-US" baseline="30000" dirty="0">
                <a:hlinkClick r:id="rId8" tooltip="Department of Radiology, Peking Union Medical College Hospital, Chinese Academy of Medical Sciences, Beijing, China."/>
              </a:rPr>
              <a:t> 2 </a:t>
            </a:r>
            <a:r>
              <a:rPr lang="en-US" dirty="0"/>
              <a:t>, </a:t>
            </a:r>
            <a:r>
              <a:rPr lang="en-US" dirty="0" err="1">
                <a:hlinkClick r:id="rId9"/>
              </a:rPr>
              <a:t>Jingjuan</a:t>
            </a:r>
            <a:r>
              <a:rPr lang="en-US" dirty="0">
                <a:hlinkClick r:id="rId9"/>
              </a:rPr>
              <a:t> Liu</a:t>
            </a:r>
            <a:r>
              <a:rPr lang="en-US" baseline="30000" dirty="0"/>
              <a:t> </a:t>
            </a:r>
            <a:r>
              <a:rPr lang="en-US" baseline="30000" dirty="0">
                <a:hlinkClick r:id="rId8" tooltip="Department of Radiology, Peking Union Medical College Hospital, Chinese Academy of Medical Sciences, Beijing, China."/>
              </a:rPr>
              <a:t> 2 </a:t>
            </a:r>
            <a:r>
              <a:rPr lang="en-US" dirty="0"/>
              <a:t>, </a:t>
            </a:r>
            <a:r>
              <a:rPr lang="en-US" dirty="0" err="1">
                <a:hlinkClick r:id="rId10"/>
              </a:rPr>
              <a:t>Weixun</a:t>
            </a:r>
            <a:r>
              <a:rPr lang="en-US" dirty="0">
                <a:hlinkClick r:id="rId10"/>
              </a:rPr>
              <a:t> Zhou</a:t>
            </a:r>
            <a:r>
              <a:rPr lang="en-US" baseline="30000" dirty="0"/>
              <a:t> </a:t>
            </a:r>
            <a:r>
              <a:rPr lang="en-US" baseline="30000" dirty="0">
                <a:hlinkClick r:id="rId11" tooltip="Department of Pathology, Peking Union Medical College Hospital, Chinese Academy of Medical Sciences, Beijing, China."/>
              </a:rPr>
              <a:t> 3 </a:t>
            </a:r>
            <a:r>
              <a:rPr lang="en-US" dirty="0"/>
              <a:t>, </a:t>
            </a:r>
            <a:r>
              <a:rPr lang="en-US" dirty="0" err="1">
                <a:hlinkClick r:id="rId12"/>
              </a:rPr>
              <a:t>Xinxin</a:t>
            </a:r>
            <a:r>
              <a:rPr lang="en-US" dirty="0">
                <a:hlinkClick r:id="rId12"/>
              </a:rPr>
              <a:t> Mao</a:t>
            </a:r>
            <a:r>
              <a:rPr lang="en-US" baseline="30000" dirty="0"/>
              <a:t> </a:t>
            </a:r>
            <a:r>
              <a:rPr lang="en-US" baseline="30000" dirty="0">
                <a:hlinkClick r:id="rId11" tooltip="Department of Pathology, Peking Union Medical College Hospital, Chinese Academy of Medical Sciences, Beijing, China."/>
              </a:rPr>
              <a:t> 3 </a:t>
            </a:r>
            <a:r>
              <a:rPr lang="en-US" dirty="0"/>
              <a:t>, </a:t>
            </a:r>
            <a:r>
              <a:rPr lang="en-US" dirty="0">
                <a:hlinkClick r:id="rId13"/>
              </a:rPr>
              <a:t>Ji Li</a:t>
            </a:r>
            <a:r>
              <a:rPr lang="en-US" baseline="30000" dirty="0"/>
              <a:t> </a:t>
            </a:r>
            <a:r>
              <a:rPr lang="en-US" baseline="30000" dirty="0">
                <a:hlinkClick r:id="rId14" tooltip="Department of Gastroenterology, Peking Union Medical College Hospital, Chinese Academy of Medical Sciences, Beijing, China."/>
              </a:rPr>
              <a:t> 4 </a:t>
            </a:r>
            <a:r>
              <a:rPr lang="en-US" dirty="0"/>
              <a:t>, </a:t>
            </a:r>
            <a:r>
              <a:rPr lang="en-US" dirty="0" err="1">
                <a:hlinkClick r:id="rId15"/>
              </a:rPr>
              <a:t>Qingli</a:t>
            </a:r>
            <a:r>
              <a:rPr lang="en-US" dirty="0">
                <a:hlinkClick r:id="rId15"/>
              </a:rPr>
              <a:t> Zhu</a:t>
            </a:r>
            <a:r>
              <a:rPr lang="en-US" baseline="30000" dirty="0"/>
              <a:t> </a:t>
            </a:r>
            <a:r>
              <a:rPr lang="en-US" baseline="30000" dirty="0">
                <a:hlinkClick r:id="rId16" tooltip="Department of Ultrasound, Peking Union Medical College Hospital, Chinese Academy of Medical Sciences, Beijing, China. Electronic address: zqlpumch@126.com."/>
              </a:rPr>
              <a:t> 5 </a:t>
            </a:r>
            <a:endParaRPr lang="en-US" dirty="0"/>
          </a:p>
          <a:p>
            <a:r>
              <a:rPr lang="en-US" dirty="0"/>
              <a:t>Affiliations </a:t>
            </a:r>
          </a:p>
          <a:p>
            <a:pPr>
              <a:buFont typeface="Arial" panose="020B0604020202020204" pitchFamily="34" charset="0"/>
              <a:buChar char="•"/>
            </a:pPr>
            <a:r>
              <a:rPr lang="en-US" dirty="0"/>
              <a:t>PMID: </a:t>
            </a:r>
            <a:r>
              <a:rPr lang="en-US" b="1" dirty="0"/>
              <a:t>39536481</a:t>
            </a:r>
            <a:r>
              <a:rPr lang="en-US" dirty="0"/>
              <a:t> </a:t>
            </a:r>
          </a:p>
          <a:p>
            <a:pPr>
              <a:buFont typeface="Arial" panose="020B0604020202020204" pitchFamily="34" charset="0"/>
              <a:buChar char="•"/>
            </a:pPr>
            <a:r>
              <a:rPr lang="en-US" dirty="0"/>
              <a:t>DOI: </a:t>
            </a:r>
            <a:r>
              <a:rPr lang="en-US" dirty="0">
                <a:hlinkClick r:id="rId17"/>
              </a:rPr>
              <a:t>10.1016/j.ejrad.2024.111820 </a:t>
            </a:r>
            <a:endParaRPr lang="en-US" dirty="0"/>
          </a:p>
          <a:p>
            <a:r>
              <a:rPr lang="en-US" dirty="0"/>
              <a:t>Free article </a:t>
            </a:r>
          </a:p>
          <a:p>
            <a:r>
              <a:rPr lang="en-US" b="1" dirty="0"/>
              <a:t>Abstract </a:t>
            </a:r>
          </a:p>
          <a:p>
            <a:r>
              <a:rPr lang="en-US" b="1" dirty="0"/>
              <a:t>Rationale and objectives: </a:t>
            </a:r>
            <a:r>
              <a:rPr lang="en-US" dirty="0"/>
              <a:t>Diagnostic delays are common in eosinophilic gastroenteritis (EGE). This study aimed to evaluate the value of imaging modalities in facilitating the diagnosis of EGE. </a:t>
            </a:r>
          </a:p>
          <a:p>
            <a:r>
              <a:rPr lang="en-US" b="1" dirty="0"/>
              <a:t>Materials and methods: </a:t>
            </a:r>
            <a:r>
              <a:rPr lang="en-US" dirty="0"/>
              <a:t>Patients diagnosed with EGE who underwent either intestinal ultrasound (IUS) or computer tomography </a:t>
            </a:r>
            <a:r>
              <a:rPr lang="en-US" dirty="0" err="1"/>
              <a:t>enterography</a:t>
            </a:r>
            <a:r>
              <a:rPr lang="en-US" dirty="0"/>
              <a:t> (CTE) were retrospectively recruited. Medical records were reviewed for clinical information, while IUS and CTE images were reviewed to summarize characteristic findings. Imaging characteristics of EGE subtypes were also evaluated. </a:t>
            </a:r>
          </a:p>
          <a:p>
            <a:r>
              <a:rPr lang="en-US" b="1" dirty="0"/>
              <a:t>Results: </a:t>
            </a:r>
            <a:r>
              <a:rPr lang="en-US" dirty="0"/>
              <a:t>A total of 51 patients were included, with 30 undergoing IUS examinations and 42 undergoing CTE examinations. Positive findings were observed in 22 (73.3 %) patients on IUS and 32 (76.2 %) on CTE. In both modalities, the small intestine was the most commonly involved site (88.9 % on IUS and 90.6 % on CTE), with lesions predominantly diffuse (72.2 % on IUS and 75.0 % on CTE). IUS also revealed clear bowel wall stratification in 94.4 % of patients and identified a specific "piano key sign" in 22.2 % of patients. Thirty-six (70.6 %) patients were categorized into the mucosal subtype, 4 (7.8 %) muscular subtype, and 11 (21.6 %) serosal subtype. Most patients with the muscular and serosal subtypes exhibited typical manifestations (100 % and 81.8 %, respectively), while 63.9 % of patients with the mucosal subtype showed unremarkable or nonspecific imaging findings. No significant differences of baseline imaging characteristics were found between relieved and relapsed groups (P = 0.13). </a:t>
            </a:r>
          </a:p>
          <a:p>
            <a:r>
              <a:rPr lang="en-US" b="1" dirty="0"/>
              <a:t>Conclusion: </a:t>
            </a:r>
            <a:r>
              <a:rPr lang="en-US" dirty="0"/>
              <a:t>Characteristic imaging findings of EGE include small intestine involvement, diffuse lesions, clear bowel wall stratification, and the "piano key sign". Imaging modalities can be useful tools to facilitate the diagnosis of EGE, especially for the muscular and serosal subtypes. </a:t>
            </a:r>
          </a:p>
          <a:p>
            <a:r>
              <a:rPr lang="en-US" b="1" dirty="0"/>
              <a:t>Keywords: </a:t>
            </a:r>
            <a:r>
              <a:rPr lang="en-US" dirty="0"/>
              <a:t>CT </a:t>
            </a:r>
            <a:r>
              <a:rPr lang="en-US" dirty="0" err="1"/>
              <a:t>enterography</a:t>
            </a:r>
            <a:r>
              <a:rPr lang="en-US" dirty="0"/>
              <a:t>; Eosinophilic gastroenteritis; Intestinal ultrasound.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48340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dirty="0" err="1"/>
              <a:t>Eosinophilic</a:t>
            </a:r>
            <a:r>
              <a:rPr lang="it-IT" sz="1200" dirty="0"/>
              <a:t> </a:t>
            </a:r>
            <a:r>
              <a:rPr lang="it-IT" sz="1200" dirty="0" err="1"/>
              <a:t>gastrointestinal</a:t>
            </a:r>
            <a:r>
              <a:rPr lang="it-IT" sz="1200" dirty="0"/>
              <a:t> </a:t>
            </a:r>
            <a:r>
              <a:rPr lang="it-IT" sz="1200" dirty="0" err="1"/>
              <a:t>diseases</a:t>
            </a:r>
            <a:r>
              <a:rPr lang="it-IT" sz="1200" dirty="0"/>
              <a:t> (</a:t>
            </a:r>
            <a:r>
              <a:rPr lang="it-IT" sz="1200" dirty="0" err="1"/>
              <a:t>EGIDs</a:t>
            </a:r>
            <a:r>
              <a:rPr lang="it-IT" sz="1200" dirty="0"/>
              <a:t>)</a:t>
            </a:r>
          </a:p>
          <a:p>
            <a:r>
              <a:rPr lang="it-IT" sz="1200" dirty="0" err="1"/>
              <a:t>Drug</a:t>
            </a:r>
            <a:r>
              <a:rPr lang="it-IT" sz="1200" dirty="0"/>
              <a:t> </a:t>
            </a:r>
            <a:r>
              <a:rPr lang="it-IT" sz="1200" dirty="0" err="1"/>
              <a:t>hypersensitivity</a:t>
            </a:r>
            <a:r>
              <a:rPr lang="it-IT" sz="1200" dirty="0"/>
              <a:t> </a:t>
            </a:r>
            <a:r>
              <a:rPr lang="it-IT" sz="1200" dirty="0" err="1"/>
              <a:t>reactions</a:t>
            </a:r>
            <a:endParaRPr lang="it-IT" sz="1200" dirty="0"/>
          </a:p>
          <a:p>
            <a:r>
              <a:rPr lang="it-IT" sz="1200" dirty="0" err="1"/>
              <a:t>Food</a:t>
            </a:r>
            <a:r>
              <a:rPr lang="it-IT" sz="1200" dirty="0"/>
              <a:t> </a:t>
            </a:r>
            <a:r>
              <a:rPr lang="it-IT" sz="1200" dirty="0" err="1"/>
              <a:t>hypersensitivity</a:t>
            </a:r>
            <a:r>
              <a:rPr lang="it-IT" sz="1200" dirty="0"/>
              <a:t> or </a:t>
            </a:r>
            <a:r>
              <a:rPr lang="it-IT" sz="1200" dirty="0" err="1"/>
              <a:t>allergy</a:t>
            </a:r>
            <a:endParaRPr lang="it-IT" sz="1200" dirty="0"/>
          </a:p>
          <a:p>
            <a:r>
              <a:rPr lang="it-IT" sz="1200" dirty="0" err="1"/>
              <a:t>Intestinal</a:t>
            </a:r>
            <a:r>
              <a:rPr lang="it-IT" sz="1200" dirty="0"/>
              <a:t> </a:t>
            </a:r>
            <a:r>
              <a:rPr lang="it-IT" sz="1200" dirty="0" err="1"/>
              <a:t>parasitic</a:t>
            </a:r>
            <a:r>
              <a:rPr lang="it-IT" sz="1200" dirty="0"/>
              <a:t> </a:t>
            </a:r>
            <a:r>
              <a:rPr lang="it-IT" sz="1200" dirty="0" err="1"/>
              <a:t>infections</a:t>
            </a:r>
            <a:endParaRPr lang="it-IT" sz="1200" dirty="0"/>
          </a:p>
          <a:p>
            <a:r>
              <a:rPr lang="it-IT" sz="1200" dirty="0" err="1"/>
              <a:t>Malignancies</a:t>
            </a:r>
            <a:endParaRPr lang="it-IT" sz="1200" dirty="0"/>
          </a:p>
          <a:p>
            <a:r>
              <a:rPr lang="it-IT" sz="1200" dirty="0" err="1"/>
              <a:t>Connective</a:t>
            </a:r>
            <a:r>
              <a:rPr lang="it-IT" sz="1200" dirty="0"/>
              <a:t> </a:t>
            </a:r>
            <a:r>
              <a:rPr lang="it-IT" sz="1200" dirty="0" err="1"/>
              <a:t>tissue</a:t>
            </a:r>
            <a:r>
              <a:rPr lang="it-IT" sz="1200" dirty="0"/>
              <a:t> </a:t>
            </a:r>
            <a:r>
              <a:rPr lang="it-IT" sz="1200" dirty="0" err="1"/>
              <a:t>diseases</a:t>
            </a:r>
            <a:r>
              <a:rPr lang="it-IT" sz="1200" dirty="0"/>
              <a:t> and </a:t>
            </a:r>
            <a:r>
              <a:rPr lang="it-IT" sz="1200" dirty="0" err="1"/>
              <a:t>vasculitis</a:t>
            </a:r>
            <a:endParaRPr lang="it-IT" sz="1200" dirty="0"/>
          </a:p>
          <a:p>
            <a:r>
              <a:rPr lang="it-IT" sz="1200" dirty="0" err="1"/>
              <a:t>Eosinophilic</a:t>
            </a:r>
            <a:r>
              <a:rPr lang="it-IT" sz="1200" dirty="0"/>
              <a:t> </a:t>
            </a:r>
            <a:r>
              <a:rPr lang="it-IT" sz="1200" dirty="0" err="1"/>
              <a:t>granulomatosis</a:t>
            </a:r>
            <a:r>
              <a:rPr lang="it-IT" sz="1200" dirty="0"/>
              <a:t> with </a:t>
            </a:r>
            <a:r>
              <a:rPr lang="it-IT" sz="1200" dirty="0" err="1"/>
              <a:t>polyangiitis</a:t>
            </a:r>
            <a:r>
              <a:rPr lang="it-IT" sz="1200" dirty="0"/>
              <a:t> (</a:t>
            </a:r>
            <a:r>
              <a:rPr lang="it-IT" sz="1200" dirty="0" err="1"/>
              <a:t>Churg</a:t>
            </a:r>
            <a:r>
              <a:rPr lang="it-IT" sz="1200" dirty="0"/>
              <a:t>–Strauss </a:t>
            </a:r>
            <a:r>
              <a:rPr lang="it-IT" sz="1200" dirty="0" err="1"/>
              <a:t>syndrome</a:t>
            </a:r>
            <a:r>
              <a:rPr lang="it-IT" sz="1200" dirty="0"/>
              <a:t>)</a:t>
            </a:r>
          </a:p>
          <a:p>
            <a:r>
              <a:rPr lang="it-IT" sz="1200" dirty="0" err="1"/>
              <a:t>Inflammatory</a:t>
            </a:r>
            <a:r>
              <a:rPr lang="it-IT" sz="1200" dirty="0"/>
              <a:t> </a:t>
            </a:r>
            <a:r>
              <a:rPr lang="it-IT" sz="1200" dirty="0" err="1"/>
              <a:t>bowel</a:t>
            </a:r>
            <a:r>
              <a:rPr lang="it-IT" sz="1200" dirty="0"/>
              <a:t> </a:t>
            </a:r>
            <a:r>
              <a:rPr lang="it-IT" sz="1200" dirty="0" err="1"/>
              <a:t>disease</a:t>
            </a:r>
            <a:endParaRPr lang="it-IT" sz="1200" dirty="0"/>
          </a:p>
          <a:p>
            <a:r>
              <a:rPr lang="it-IT" sz="1200" dirty="0" err="1"/>
              <a:t>Hypereosinophilic</a:t>
            </a:r>
            <a:r>
              <a:rPr lang="it-IT" sz="1200" dirty="0"/>
              <a:t> </a:t>
            </a:r>
            <a:r>
              <a:rPr lang="it-IT" sz="1200" dirty="0" err="1"/>
              <a:t>syndrome</a:t>
            </a:r>
            <a:endParaRPr lang="it-IT" sz="1200" dirty="0"/>
          </a:p>
          <a:p>
            <a:endParaRPr lang="it-IT" dirty="0"/>
          </a:p>
          <a:p>
            <a:endParaRPr lang="it-IT" dirty="0"/>
          </a:p>
          <a:p>
            <a:endParaRPr lang="it-IT" dirty="0"/>
          </a:p>
          <a:p>
            <a:r>
              <a:rPr lang="it-IT" dirty="0" err="1"/>
              <a:t>Randomized</a:t>
            </a:r>
            <a:r>
              <a:rPr lang="it-IT" dirty="0"/>
              <a:t> </a:t>
            </a:r>
            <a:r>
              <a:rPr lang="it-IT" dirty="0" err="1"/>
              <a:t>Controlled</a:t>
            </a:r>
            <a:r>
              <a:rPr lang="it-IT" dirty="0"/>
              <a:t> Trial</a:t>
            </a:r>
          </a:p>
          <a:p>
            <a:r>
              <a:rPr lang="it-IT" dirty="0" err="1"/>
              <a:t>Clin</a:t>
            </a:r>
            <a:r>
              <a:rPr lang="it-IT" dirty="0"/>
              <a:t> </a:t>
            </a:r>
            <a:r>
              <a:rPr lang="it-IT" dirty="0" err="1"/>
              <a:t>Gastroenterol</a:t>
            </a:r>
            <a:r>
              <a:rPr lang="it-IT" dirty="0"/>
              <a:t> </a:t>
            </a:r>
            <a:r>
              <a:rPr lang="it-IT" dirty="0" err="1"/>
              <a:t>Hepatol</a:t>
            </a:r>
            <a:r>
              <a:rPr lang="it-IT" dirty="0"/>
              <a:t> . 2022 Mar;20(3):535-545.e15. </a:t>
            </a:r>
          </a:p>
          <a:p>
            <a:r>
              <a:rPr lang="it-IT" dirty="0" err="1"/>
              <a:t>doi</a:t>
            </a:r>
            <a:r>
              <a:rPr lang="it-IT" dirty="0"/>
              <a:t>: 10.1016/j.cgh.2021.05.053. </a:t>
            </a:r>
            <a:r>
              <a:rPr lang="it-IT" dirty="0" err="1"/>
              <a:t>Epub</a:t>
            </a:r>
            <a:r>
              <a:rPr lang="it-IT" dirty="0"/>
              <a:t> 2021 </a:t>
            </a:r>
            <a:r>
              <a:rPr lang="it-IT" dirty="0" err="1"/>
              <a:t>Jun</a:t>
            </a:r>
            <a:r>
              <a:rPr lang="it-IT" dirty="0"/>
              <a:t> 2. </a:t>
            </a:r>
          </a:p>
          <a:p>
            <a:r>
              <a:rPr lang="it-IT" b="1" dirty="0" err="1"/>
              <a:t>Determination</a:t>
            </a:r>
            <a:r>
              <a:rPr lang="it-IT" b="1" dirty="0"/>
              <a:t> of </a:t>
            </a:r>
            <a:r>
              <a:rPr lang="it-IT" b="1" dirty="0" err="1"/>
              <a:t>Biopsy</a:t>
            </a:r>
            <a:r>
              <a:rPr lang="it-IT" b="1" dirty="0"/>
              <a:t> Yield </a:t>
            </a:r>
            <a:r>
              <a:rPr lang="it-IT" b="1" dirty="0" err="1"/>
              <a:t>That</a:t>
            </a:r>
            <a:r>
              <a:rPr lang="it-IT" b="1" dirty="0"/>
              <a:t> </a:t>
            </a:r>
            <a:r>
              <a:rPr lang="it-IT" b="1" dirty="0" err="1"/>
              <a:t>Optimally</a:t>
            </a:r>
            <a:r>
              <a:rPr lang="it-IT" b="1" dirty="0"/>
              <a:t> </a:t>
            </a:r>
            <a:r>
              <a:rPr lang="it-IT" b="1" dirty="0" err="1"/>
              <a:t>Detects</a:t>
            </a:r>
            <a:r>
              <a:rPr lang="it-IT" b="1" dirty="0"/>
              <a:t> </a:t>
            </a:r>
            <a:r>
              <a:rPr lang="it-IT" b="1" dirty="0" err="1"/>
              <a:t>Eosinophilic</a:t>
            </a:r>
            <a:r>
              <a:rPr lang="it-IT" b="1" dirty="0"/>
              <a:t> </a:t>
            </a:r>
            <a:r>
              <a:rPr lang="it-IT" b="1" dirty="0" err="1"/>
              <a:t>Gastritis</a:t>
            </a:r>
            <a:r>
              <a:rPr lang="it-IT" b="1" dirty="0"/>
              <a:t> and/or </a:t>
            </a:r>
            <a:r>
              <a:rPr lang="it-IT" b="1" dirty="0" err="1"/>
              <a:t>Duodenitis</a:t>
            </a:r>
            <a:r>
              <a:rPr lang="it-IT" b="1" dirty="0"/>
              <a:t> in a </a:t>
            </a:r>
            <a:r>
              <a:rPr lang="it-IT" b="1" dirty="0" err="1"/>
              <a:t>Randomized</a:t>
            </a:r>
            <a:r>
              <a:rPr lang="it-IT" b="1" dirty="0"/>
              <a:t> Trial of </a:t>
            </a:r>
            <a:r>
              <a:rPr lang="it-IT" b="1" dirty="0" err="1"/>
              <a:t>Lirentelimab</a:t>
            </a:r>
            <a:r>
              <a:rPr lang="it-IT" b="1" dirty="0"/>
              <a:t> </a:t>
            </a:r>
          </a:p>
          <a:p>
            <a:r>
              <a:rPr lang="it-IT" dirty="0" err="1">
                <a:hlinkClick r:id="rId3"/>
              </a:rPr>
              <a:t>Evan</a:t>
            </a:r>
            <a:r>
              <a:rPr lang="it-IT" dirty="0">
                <a:hlinkClick r:id="rId3"/>
              </a:rPr>
              <a:t> S </a:t>
            </a:r>
            <a:r>
              <a:rPr lang="it-IT" dirty="0" err="1">
                <a:hlinkClick r:id="rId3"/>
              </a:rPr>
              <a:t>Dellon</a:t>
            </a:r>
            <a:r>
              <a:rPr lang="it-IT" baseline="30000" dirty="0"/>
              <a:t> </a:t>
            </a:r>
            <a:r>
              <a:rPr lang="it-IT" baseline="30000" dirty="0">
                <a:hlinkClick r:id="rId4" tooltip="University of North Carolina, Chapel Hill, North Carolina. Electronic address: edellon@med.unc.edu."/>
              </a:rPr>
              <a:t> 1 </a:t>
            </a:r>
            <a:r>
              <a:rPr lang="it-IT" dirty="0"/>
              <a:t>, </a:t>
            </a:r>
            <a:r>
              <a:rPr lang="it-IT" dirty="0" err="1">
                <a:hlinkClick r:id="rId5"/>
              </a:rPr>
              <a:t>Nirmala</a:t>
            </a:r>
            <a:r>
              <a:rPr lang="it-IT" dirty="0">
                <a:hlinkClick r:id="rId5"/>
              </a:rPr>
              <a:t> </a:t>
            </a:r>
            <a:r>
              <a:rPr lang="it-IT" dirty="0" err="1">
                <a:hlinkClick r:id="rId5"/>
              </a:rPr>
              <a:t>Gonsalves</a:t>
            </a:r>
            <a:r>
              <a:rPr lang="it-IT" baseline="30000" dirty="0"/>
              <a:t> </a:t>
            </a:r>
            <a:r>
              <a:rPr lang="it-IT" baseline="30000" dirty="0">
                <a:hlinkClick r:id="rId6" tooltip="Division of Gastroenterology and Hepatology, Northwestern University Feinberg School of Medicine, Chicago, Illinois."/>
              </a:rPr>
              <a:t> 2 </a:t>
            </a:r>
            <a:r>
              <a:rPr lang="it-IT" dirty="0"/>
              <a:t>, </a:t>
            </a:r>
            <a:r>
              <a:rPr lang="it-IT" dirty="0">
                <a:hlinkClick r:id="rId7"/>
              </a:rPr>
              <a:t>Marc E </a:t>
            </a:r>
            <a:r>
              <a:rPr lang="it-IT" dirty="0" err="1">
                <a:hlinkClick r:id="rId7"/>
              </a:rPr>
              <a:t>Rothenberg</a:t>
            </a:r>
            <a:r>
              <a:rPr lang="it-IT" baseline="30000" dirty="0"/>
              <a:t> </a:t>
            </a:r>
            <a:r>
              <a:rPr lang="it-IT" baseline="30000" dirty="0">
                <a:hlinkClick r:id="rId8" tooltip="Division of Allergy and Immunology, Cincinnati Children's Hospital Medical Center, Department of Pediatrics, University of Cincinnati College of Medicine, Cincinnati, Ohio."/>
              </a:rPr>
              <a:t> 3 </a:t>
            </a:r>
            <a:r>
              <a:rPr lang="it-IT" dirty="0"/>
              <a:t>, </a:t>
            </a:r>
            <a:r>
              <a:rPr lang="it-IT" dirty="0" err="1">
                <a:hlinkClick r:id="rId9"/>
              </a:rPr>
              <a:t>Ikuo</a:t>
            </a:r>
            <a:r>
              <a:rPr lang="it-IT" dirty="0">
                <a:hlinkClick r:id="rId9"/>
              </a:rPr>
              <a:t> </a:t>
            </a:r>
            <a:r>
              <a:rPr lang="it-IT" dirty="0" err="1">
                <a:hlinkClick r:id="rId9"/>
              </a:rPr>
              <a:t>Hirano</a:t>
            </a:r>
            <a:r>
              <a:rPr lang="it-IT" baseline="30000" dirty="0"/>
              <a:t> </a:t>
            </a:r>
            <a:r>
              <a:rPr lang="it-IT" baseline="30000" dirty="0">
                <a:hlinkClick r:id="rId6" tooltip="Division of Gastroenterology and Hepatology, Northwestern University Feinberg School of Medicine, Chicago, Illinois."/>
              </a:rPr>
              <a:t> 2 </a:t>
            </a:r>
            <a:r>
              <a:rPr lang="it-IT" dirty="0"/>
              <a:t>, </a:t>
            </a:r>
            <a:r>
              <a:rPr lang="it-IT" dirty="0">
                <a:hlinkClick r:id="rId10"/>
              </a:rPr>
              <a:t>Mirna </a:t>
            </a:r>
            <a:r>
              <a:rPr lang="it-IT" dirty="0" err="1">
                <a:hlinkClick r:id="rId10"/>
              </a:rPr>
              <a:t>Chehade</a:t>
            </a:r>
            <a:r>
              <a:rPr lang="it-IT" baseline="30000" dirty="0"/>
              <a:t> </a:t>
            </a:r>
            <a:r>
              <a:rPr lang="it-IT" baseline="30000" dirty="0">
                <a:hlinkClick r:id="rId11" tooltip="Icahn School of Medicine at Mount Sinai, New York, New York."/>
              </a:rPr>
              <a:t> 4 </a:t>
            </a:r>
            <a:r>
              <a:rPr lang="it-IT" dirty="0"/>
              <a:t>, </a:t>
            </a:r>
            <a:r>
              <a:rPr lang="it-IT" dirty="0" err="1">
                <a:hlinkClick r:id="rId12"/>
              </a:rPr>
              <a:t>Kathryn</a:t>
            </a:r>
            <a:r>
              <a:rPr lang="it-IT" dirty="0">
                <a:hlinkClick r:id="rId12"/>
              </a:rPr>
              <a:t> A Peterson</a:t>
            </a:r>
            <a:r>
              <a:rPr lang="it-IT" baseline="30000" dirty="0"/>
              <a:t> </a:t>
            </a:r>
            <a:r>
              <a:rPr lang="it-IT" baseline="30000" dirty="0">
                <a:hlinkClick r:id="rId13" tooltip="University of Utah, Salt Lake City, Utah."/>
              </a:rPr>
              <a:t> 5 </a:t>
            </a:r>
            <a:r>
              <a:rPr lang="it-IT" dirty="0"/>
              <a:t>, </a:t>
            </a:r>
            <a:r>
              <a:rPr lang="it-IT" dirty="0">
                <a:hlinkClick r:id="rId14"/>
              </a:rPr>
              <a:t>Gary W Falk</a:t>
            </a:r>
            <a:r>
              <a:rPr lang="it-IT" baseline="30000" dirty="0"/>
              <a:t> </a:t>
            </a:r>
            <a:r>
              <a:rPr lang="it-IT" baseline="30000" dirty="0">
                <a:hlinkClick r:id="rId15" tooltip="University of Pennsylvania Perelman School of Medicine, Philadelphia, Pennsylvania."/>
              </a:rPr>
              <a:t> 6 </a:t>
            </a:r>
            <a:r>
              <a:rPr lang="it-IT" dirty="0"/>
              <a:t>, </a:t>
            </a:r>
            <a:r>
              <a:rPr lang="it-IT" dirty="0">
                <a:hlinkClick r:id="rId16"/>
              </a:rPr>
              <a:t>Joseph A Murray</a:t>
            </a:r>
            <a:r>
              <a:rPr lang="it-IT" baseline="30000" dirty="0"/>
              <a:t> </a:t>
            </a:r>
            <a:r>
              <a:rPr lang="it-IT" baseline="30000" dirty="0">
                <a:hlinkClick r:id="rId17" tooltip="Mayo Clinic Rochester, Rochester, Minnesota."/>
              </a:rPr>
              <a:t> 7 </a:t>
            </a:r>
            <a:r>
              <a:rPr lang="it-IT" dirty="0"/>
              <a:t>, </a:t>
            </a:r>
            <a:r>
              <a:rPr lang="it-IT" dirty="0">
                <a:hlinkClick r:id="rId18"/>
              </a:rPr>
              <a:t>Lauren T </a:t>
            </a:r>
            <a:r>
              <a:rPr lang="it-IT" dirty="0" err="1">
                <a:hlinkClick r:id="rId18"/>
              </a:rPr>
              <a:t>Gehman</a:t>
            </a:r>
            <a:r>
              <a:rPr lang="it-IT" baseline="30000" dirty="0"/>
              <a:t> </a:t>
            </a:r>
            <a:r>
              <a:rPr lang="it-IT" baseline="30000" dirty="0">
                <a:hlinkClick r:id="rId19" tooltip="Allakos, Inc, Redwood City, California."/>
              </a:rPr>
              <a:t> 8 </a:t>
            </a:r>
            <a:r>
              <a:rPr lang="it-IT" dirty="0"/>
              <a:t>, </a:t>
            </a:r>
            <a:r>
              <a:rPr lang="it-IT" dirty="0">
                <a:hlinkClick r:id="rId20"/>
              </a:rPr>
              <a:t>Alan T </a:t>
            </a:r>
            <a:r>
              <a:rPr lang="it-IT" dirty="0" err="1">
                <a:hlinkClick r:id="rId20"/>
              </a:rPr>
              <a:t>Chang</a:t>
            </a:r>
            <a:r>
              <a:rPr lang="it-IT" baseline="30000" dirty="0"/>
              <a:t> </a:t>
            </a:r>
            <a:r>
              <a:rPr lang="it-IT" baseline="30000" dirty="0">
                <a:hlinkClick r:id="rId19" tooltip="Allakos, Inc, Redwood City, California."/>
              </a:rPr>
              <a:t> 8 </a:t>
            </a:r>
            <a:r>
              <a:rPr lang="it-IT" dirty="0"/>
              <a:t>, </a:t>
            </a:r>
            <a:r>
              <a:rPr lang="it-IT" dirty="0" err="1">
                <a:hlinkClick r:id="rId21"/>
              </a:rPr>
              <a:t>Bhupinder</a:t>
            </a:r>
            <a:r>
              <a:rPr lang="it-IT" dirty="0">
                <a:hlinkClick r:id="rId21"/>
              </a:rPr>
              <a:t> Singh</a:t>
            </a:r>
            <a:r>
              <a:rPr lang="it-IT" baseline="30000" dirty="0"/>
              <a:t> </a:t>
            </a:r>
            <a:r>
              <a:rPr lang="it-IT" baseline="30000" dirty="0">
                <a:hlinkClick r:id="rId19" tooltip="Allakos, Inc, Redwood City, California."/>
              </a:rPr>
              <a:t> 8 </a:t>
            </a:r>
            <a:r>
              <a:rPr lang="it-IT" dirty="0"/>
              <a:t>, </a:t>
            </a:r>
            <a:r>
              <a:rPr lang="it-IT" dirty="0">
                <a:hlinkClick r:id="rId22"/>
              </a:rPr>
              <a:t>Henrik S Rasmussen</a:t>
            </a:r>
            <a:r>
              <a:rPr lang="it-IT" baseline="30000" dirty="0"/>
              <a:t> </a:t>
            </a:r>
            <a:r>
              <a:rPr lang="it-IT" baseline="30000" dirty="0">
                <a:hlinkClick r:id="rId19" tooltip="Allakos, Inc, Redwood City, California."/>
              </a:rPr>
              <a:t> 8 </a:t>
            </a:r>
            <a:r>
              <a:rPr lang="it-IT" dirty="0"/>
              <a:t>, </a:t>
            </a:r>
            <a:r>
              <a:rPr lang="it-IT" dirty="0">
                <a:hlinkClick r:id="rId23"/>
              </a:rPr>
              <a:t>Robert M </a:t>
            </a:r>
            <a:r>
              <a:rPr lang="it-IT" dirty="0" err="1">
                <a:hlinkClick r:id="rId23"/>
              </a:rPr>
              <a:t>Genta</a:t>
            </a:r>
            <a:r>
              <a:rPr lang="it-IT" baseline="30000" dirty="0"/>
              <a:t> </a:t>
            </a:r>
            <a:r>
              <a:rPr lang="it-IT" baseline="30000" dirty="0">
                <a:hlinkClick r:id="rId24" tooltip="Baylor College of Medicine, Houston, Texas."/>
              </a:rPr>
              <a:t> 9 </a:t>
            </a:r>
            <a:endParaRPr lang="it-IT" dirty="0"/>
          </a:p>
          <a:p>
            <a:r>
              <a:rPr lang="it-IT" dirty="0" err="1"/>
              <a:t>Affiliations</a:t>
            </a:r>
            <a:r>
              <a:rPr lang="it-IT" dirty="0"/>
              <a:t> </a:t>
            </a:r>
          </a:p>
          <a:p>
            <a:r>
              <a:rPr lang="it-IT" dirty="0"/>
              <a:t>PMID: </a:t>
            </a:r>
            <a:r>
              <a:rPr lang="it-IT" b="1" dirty="0"/>
              <a:t>34089846</a:t>
            </a:r>
            <a:r>
              <a:rPr lang="it-IT" dirty="0"/>
              <a:t> </a:t>
            </a:r>
          </a:p>
          <a:p>
            <a:r>
              <a:rPr lang="it-IT" dirty="0"/>
              <a:t>PMCID: </a:t>
            </a:r>
            <a:r>
              <a:rPr lang="it-IT" dirty="0">
                <a:hlinkClick r:id="rId25"/>
              </a:rPr>
              <a:t>PMC8636525 </a:t>
            </a:r>
            <a:endParaRPr lang="it-IT" dirty="0"/>
          </a:p>
          <a:p>
            <a:r>
              <a:rPr lang="it-IT" dirty="0"/>
              <a:t>DOI: </a:t>
            </a:r>
            <a:r>
              <a:rPr lang="it-IT" dirty="0">
                <a:hlinkClick r:id="rId26"/>
              </a:rPr>
              <a:t>10.1016/j.cgh.2021.05.053 </a:t>
            </a:r>
            <a:endParaRPr lang="it-IT" dirty="0"/>
          </a:p>
          <a:p>
            <a:r>
              <a:rPr lang="it-IT" b="1" dirty="0"/>
              <a:t>Abstract </a:t>
            </a:r>
          </a:p>
          <a:p>
            <a:r>
              <a:rPr lang="it-IT" b="1" dirty="0"/>
              <a:t>Background &amp; </a:t>
            </a:r>
            <a:r>
              <a:rPr lang="it-IT" b="1" dirty="0" err="1"/>
              <a:t>aims</a:t>
            </a:r>
            <a:r>
              <a:rPr lang="it-IT" b="1" dirty="0"/>
              <a:t>: </a:t>
            </a:r>
            <a:r>
              <a:rPr lang="it-IT" dirty="0" err="1"/>
              <a:t>Eosinophilic</a:t>
            </a:r>
            <a:r>
              <a:rPr lang="it-IT" dirty="0"/>
              <a:t> </a:t>
            </a:r>
            <a:r>
              <a:rPr lang="it-IT" dirty="0" err="1"/>
              <a:t>gastritis</a:t>
            </a:r>
            <a:r>
              <a:rPr lang="it-IT" dirty="0"/>
              <a:t> (EG) and </a:t>
            </a:r>
            <a:r>
              <a:rPr lang="it-IT" dirty="0" err="1"/>
              <a:t>eosinophilic</a:t>
            </a:r>
            <a:r>
              <a:rPr lang="it-IT" dirty="0"/>
              <a:t> </a:t>
            </a:r>
            <a:r>
              <a:rPr lang="it-IT" dirty="0" err="1"/>
              <a:t>duodenitis</a:t>
            </a:r>
            <a:r>
              <a:rPr lang="it-IT" dirty="0"/>
              <a:t> (</a:t>
            </a:r>
            <a:r>
              <a:rPr lang="it-IT" dirty="0" err="1"/>
              <a:t>EoD</a:t>
            </a:r>
            <a:r>
              <a:rPr lang="it-IT" dirty="0"/>
              <a:t>), </a:t>
            </a:r>
            <a:r>
              <a:rPr lang="it-IT" dirty="0" err="1"/>
              <a:t>characterized</a:t>
            </a:r>
            <a:r>
              <a:rPr lang="it-IT" dirty="0"/>
              <a:t> by </a:t>
            </a:r>
            <a:r>
              <a:rPr lang="it-IT" dirty="0" err="1"/>
              <a:t>chronic</a:t>
            </a:r>
            <a:r>
              <a:rPr lang="it-IT" dirty="0"/>
              <a:t> </a:t>
            </a:r>
            <a:r>
              <a:rPr lang="it-IT" dirty="0" err="1"/>
              <a:t>gastrointestinal</a:t>
            </a:r>
            <a:r>
              <a:rPr lang="it-IT" dirty="0"/>
              <a:t> (GI) </a:t>
            </a:r>
            <a:r>
              <a:rPr lang="it-IT" dirty="0" err="1"/>
              <a:t>symptoms</a:t>
            </a:r>
            <a:r>
              <a:rPr lang="it-IT" dirty="0"/>
              <a:t> and </a:t>
            </a:r>
            <a:r>
              <a:rPr lang="it-IT" dirty="0" err="1"/>
              <a:t>increased</a:t>
            </a:r>
            <a:r>
              <a:rPr lang="it-IT" dirty="0"/>
              <a:t> </a:t>
            </a:r>
            <a:r>
              <a:rPr lang="it-IT" dirty="0" err="1"/>
              <a:t>numbers</a:t>
            </a:r>
            <a:r>
              <a:rPr lang="it-IT" dirty="0"/>
              <a:t> or </a:t>
            </a:r>
            <a:r>
              <a:rPr lang="it-IT" dirty="0" err="1"/>
              <a:t>activation</a:t>
            </a:r>
            <a:r>
              <a:rPr lang="it-IT" dirty="0"/>
              <a:t> of </a:t>
            </a:r>
            <a:r>
              <a:rPr lang="it-IT" dirty="0" err="1"/>
              <a:t>eosinophils</a:t>
            </a:r>
            <a:r>
              <a:rPr lang="it-IT" dirty="0"/>
              <a:t> and </a:t>
            </a:r>
            <a:r>
              <a:rPr lang="it-IT" dirty="0" err="1"/>
              <a:t>mast</a:t>
            </a:r>
            <a:r>
              <a:rPr lang="it-IT" dirty="0"/>
              <a:t> </a:t>
            </a:r>
            <a:r>
              <a:rPr lang="it-IT" dirty="0" err="1"/>
              <a:t>cells</a:t>
            </a:r>
            <a:r>
              <a:rPr lang="it-IT" dirty="0"/>
              <a:t> in the GI </a:t>
            </a:r>
            <a:r>
              <a:rPr lang="it-IT" dirty="0" err="1"/>
              <a:t>tract</a:t>
            </a:r>
            <a:r>
              <a:rPr lang="it-IT" dirty="0"/>
              <a:t>, are </a:t>
            </a:r>
            <a:r>
              <a:rPr lang="it-IT" dirty="0" err="1"/>
              <a:t>likely</a:t>
            </a:r>
            <a:r>
              <a:rPr lang="it-IT" dirty="0"/>
              <a:t> </a:t>
            </a:r>
            <a:r>
              <a:rPr lang="it-IT" dirty="0" err="1"/>
              <a:t>underdiagnosed</a:t>
            </a:r>
            <a:r>
              <a:rPr lang="it-IT" dirty="0"/>
              <a:t>. </a:t>
            </a:r>
            <a:r>
              <a:rPr lang="it-IT" dirty="0" err="1"/>
              <a:t>We</a:t>
            </a:r>
            <a:r>
              <a:rPr lang="it-IT" dirty="0"/>
              <a:t> </a:t>
            </a:r>
            <a:r>
              <a:rPr lang="it-IT" dirty="0" err="1"/>
              <a:t>aimed</a:t>
            </a:r>
            <a:r>
              <a:rPr lang="it-IT" dirty="0"/>
              <a:t> to </a:t>
            </a:r>
            <a:r>
              <a:rPr lang="it-IT" dirty="0" err="1"/>
              <a:t>determine</a:t>
            </a:r>
            <a:r>
              <a:rPr lang="it-IT" dirty="0"/>
              <a:t> </a:t>
            </a:r>
            <a:r>
              <a:rPr lang="it-IT" dirty="0" err="1"/>
              <a:t>rates</a:t>
            </a:r>
            <a:r>
              <a:rPr lang="it-IT" dirty="0"/>
              <a:t> of EG and </a:t>
            </a:r>
            <a:r>
              <a:rPr lang="it-IT" dirty="0" err="1"/>
              <a:t>EoD</a:t>
            </a:r>
            <a:r>
              <a:rPr lang="it-IT" dirty="0"/>
              <a:t> and </a:t>
            </a:r>
            <a:r>
              <a:rPr lang="it-IT" dirty="0" err="1"/>
              <a:t>number</a:t>
            </a:r>
            <a:r>
              <a:rPr lang="it-IT" dirty="0"/>
              <a:t> of </a:t>
            </a:r>
            <a:r>
              <a:rPr lang="it-IT" dirty="0" err="1"/>
              <a:t>biopsies</a:t>
            </a:r>
            <a:r>
              <a:rPr lang="it-IT" dirty="0"/>
              <a:t> </a:t>
            </a:r>
            <a:r>
              <a:rPr lang="it-IT" dirty="0" err="1"/>
              <a:t>required</a:t>
            </a:r>
            <a:r>
              <a:rPr lang="it-IT" dirty="0"/>
              <a:t> to </a:t>
            </a:r>
            <a:r>
              <a:rPr lang="it-IT" dirty="0" err="1"/>
              <a:t>optimize</a:t>
            </a:r>
            <a:r>
              <a:rPr lang="it-IT" dirty="0"/>
              <a:t> </a:t>
            </a:r>
            <a:r>
              <a:rPr lang="it-IT" dirty="0" err="1"/>
              <a:t>detection</a:t>
            </a:r>
            <a:r>
              <a:rPr lang="it-IT" dirty="0"/>
              <a:t> </a:t>
            </a:r>
            <a:r>
              <a:rPr lang="it-IT" dirty="0" err="1"/>
              <a:t>using</a:t>
            </a:r>
            <a:r>
              <a:rPr lang="it-IT" dirty="0"/>
              <a:t> screening data from a </a:t>
            </a:r>
            <a:r>
              <a:rPr lang="it-IT" dirty="0" err="1"/>
              <a:t>randomized</a:t>
            </a:r>
            <a:r>
              <a:rPr lang="it-IT" dirty="0"/>
              <a:t> trial of </a:t>
            </a:r>
            <a:r>
              <a:rPr lang="it-IT" dirty="0" err="1"/>
              <a:t>lirentelimab</a:t>
            </a:r>
            <a:r>
              <a:rPr lang="it-IT" dirty="0"/>
              <a:t> (AK002), an </a:t>
            </a:r>
            <a:r>
              <a:rPr lang="it-IT" dirty="0" err="1"/>
              <a:t>antibody</a:t>
            </a:r>
            <a:r>
              <a:rPr lang="it-IT" dirty="0"/>
              <a:t> </a:t>
            </a:r>
            <a:r>
              <a:rPr lang="it-IT" dirty="0" err="1"/>
              <a:t>against</a:t>
            </a:r>
            <a:r>
              <a:rPr lang="it-IT" dirty="0"/>
              <a:t> siglec-8 </a:t>
            </a:r>
            <a:r>
              <a:rPr lang="it-IT" dirty="0" err="1"/>
              <a:t>that</a:t>
            </a:r>
            <a:r>
              <a:rPr lang="it-IT" dirty="0"/>
              <a:t> </a:t>
            </a:r>
            <a:r>
              <a:rPr lang="it-IT" dirty="0" err="1"/>
              <a:t>depletes</a:t>
            </a:r>
            <a:r>
              <a:rPr lang="it-IT" dirty="0"/>
              <a:t> </a:t>
            </a:r>
            <a:r>
              <a:rPr lang="it-IT" dirty="0" err="1"/>
              <a:t>eosinophils</a:t>
            </a:r>
            <a:r>
              <a:rPr lang="it-IT" dirty="0"/>
              <a:t> and </a:t>
            </a:r>
            <a:r>
              <a:rPr lang="it-IT" dirty="0" err="1"/>
              <a:t>inhibits</a:t>
            </a:r>
            <a:r>
              <a:rPr lang="it-IT" dirty="0"/>
              <a:t> </a:t>
            </a:r>
            <a:r>
              <a:rPr lang="it-IT" dirty="0" err="1"/>
              <a:t>mast</a:t>
            </a:r>
            <a:r>
              <a:rPr lang="it-IT" dirty="0"/>
              <a:t> </a:t>
            </a:r>
            <a:r>
              <a:rPr lang="it-IT" dirty="0" err="1"/>
              <a:t>cells</a:t>
            </a:r>
            <a:r>
              <a:rPr lang="it-IT" dirty="0"/>
              <a:t>. </a:t>
            </a:r>
            <a:r>
              <a:rPr lang="it-IT" dirty="0" err="1"/>
              <a:t>We</a:t>
            </a:r>
            <a:r>
              <a:rPr lang="it-IT" dirty="0"/>
              <a:t> </a:t>
            </a:r>
            <a:r>
              <a:rPr lang="it-IT" dirty="0" err="1"/>
              <a:t>also</a:t>
            </a:r>
            <a:r>
              <a:rPr lang="it-IT" dirty="0"/>
              <a:t> </a:t>
            </a:r>
            <a:r>
              <a:rPr lang="it-IT" dirty="0" err="1"/>
              <a:t>characterized</a:t>
            </a:r>
            <a:r>
              <a:rPr lang="it-IT" dirty="0"/>
              <a:t> </a:t>
            </a:r>
            <a:r>
              <a:rPr lang="it-IT" dirty="0" err="1"/>
              <a:t>endoscopic</a:t>
            </a:r>
            <a:r>
              <a:rPr lang="it-IT" dirty="0"/>
              <a:t> features and </a:t>
            </a:r>
            <a:r>
              <a:rPr lang="it-IT" dirty="0" err="1"/>
              <a:t>symptoms</a:t>
            </a:r>
            <a:r>
              <a:rPr lang="it-IT" dirty="0"/>
              <a:t> of EG and </a:t>
            </a:r>
            <a:r>
              <a:rPr lang="it-IT" dirty="0" err="1"/>
              <a:t>EoD</a:t>
            </a:r>
            <a:r>
              <a:rPr lang="it-IT" dirty="0"/>
              <a:t>. </a:t>
            </a:r>
          </a:p>
          <a:p>
            <a:r>
              <a:rPr lang="it-IT" b="1" dirty="0"/>
              <a:t>Methods: </a:t>
            </a:r>
            <a:r>
              <a:rPr lang="it-IT" dirty="0" err="1"/>
              <a:t>Subjects</a:t>
            </a:r>
            <a:r>
              <a:rPr lang="it-IT" dirty="0"/>
              <a:t> with moderate-to-severe GI </a:t>
            </a:r>
            <a:r>
              <a:rPr lang="it-IT" dirty="0" err="1"/>
              <a:t>symptoms</a:t>
            </a:r>
            <a:r>
              <a:rPr lang="it-IT" dirty="0"/>
              <a:t>, </a:t>
            </a:r>
            <a:r>
              <a:rPr lang="it-IT" dirty="0" err="1"/>
              <a:t>assessed</a:t>
            </a:r>
            <a:r>
              <a:rPr lang="it-IT" dirty="0"/>
              <a:t> daily </a:t>
            </a:r>
            <a:r>
              <a:rPr lang="it-IT" dirty="0" err="1"/>
              <a:t>through</a:t>
            </a:r>
            <a:r>
              <a:rPr lang="it-IT" dirty="0"/>
              <a:t> a </a:t>
            </a:r>
            <a:r>
              <a:rPr lang="it-IT" dirty="0" err="1"/>
              <a:t>validated</a:t>
            </a:r>
            <a:r>
              <a:rPr lang="it-IT" dirty="0"/>
              <a:t> patient-</a:t>
            </a:r>
            <a:r>
              <a:rPr lang="it-IT" dirty="0" err="1"/>
              <a:t>reported</a:t>
            </a:r>
            <a:r>
              <a:rPr lang="it-IT" dirty="0"/>
              <a:t> </a:t>
            </a:r>
            <a:r>
              <a:rPr lang="it-IT" dirty="0" err="1"/>
              <a:t>outcome</a:t>
            </a:r>
            <a:r>
              <a:rPr lang="it-IT" dirty="0"/>
              <a:t> </a:t>
            </a:r>
            <a:r>
              <a:rPr lang="it-IT" dirty="0" err="1"/>
              <a:t>questionnaire</a:t>
            </a:r>
            <a:r>
              <a:rPr lang="it-IT" dirty="0"/>
              <a:t>, </a:t>
            </a:r>
            <a:r>
              <a:rPr lang="it-IT" dirty="0" err="1"/>
              <a:t>underwent</a:t>
            </a:r>
            <a:r>
              <a:rPr lang="it-IT" dirty="0"/>
              <a:t> </a:t>
            </a:r>
            <a:r>
              <a:rPr lang="it-IT" dirty="0" err="1"/>
              <a:t>endoscopy</a:t>
            </a:r>
            <a:r>
              <a:rPr lang="it-IT" dirty="0"/>
              <a:t> with a </a:t>
            </a:r>
            <a:r>
              <a:rPr lang="it-IT" dirty="0" err="1"/>
              <a:t>systematic</a:t>
            </a:r>
            <a:r>
              <a:rPr lang="it-IT" dirty="0"/>
              <a:t> </a:t>
            </a:r>
            <a:r>
              <a:rPr lang="it-IT" dirty="0" err="1"/>
              <a:t>gastric</a:t>
            </a:r>
            <a:r>
              <a:rPr lang="it-IT" dirty="0"/>
              <a:t> and </a:t>
            </a:r>
            <a:r>
              <a:rPr lang="it-IT" dirty="0" err="1"/>
              <a:t>duodenal</a:t>
            </a:r>
            <a:r>
              <a:rPr lang="it-IT" dirty="0"/>
              <a:t> </a:t>
            </a:r>
            <a:r>
              <a:rPr lang="it-IT" dirty="0" err="1"/>
              <a:t>biopsy</a:t>
            </a:r>
            <a:r>
              <a:rPr lang="it-IT" dirty="0"/>
              <a:t> </a:t>
            </a:r>
            <a:r>
              <a:rPr lang="it-IT" dirty="0" err="1"/>
              <a:t>protocol</a:t>
            </a:r>
            <a:r>
              <a:rPr lang="it-IT" dirty="0"/>
              <a:t> and </a:t>
            </a:r>
            <a:r>
              <a:rPr lang="it-IT" dirty="0" err="1"/>
              <a:t>histopathologic</a:t>
            </a:r>
            <a:r>
              <a:rPr lang="it-IT" dirty="0"/>
              <a:t> evaluation. EG </a:t>
            </a:r>
            <a:r>
              <a:rPr lang="it-IT" dirty="0" err="1"/>
              <a:t>diagnosis</a:t>
            </a:r>
            <a:r>
              <a:rPr lang="it-IT" dirty="0"/>
              <a:t> </a:t>
            </a:r>
            <a:r>
              <a:rPr lang="it-IT" dirty="0" err="1"/>
              <a:t>required</a:t>
            </a:r>
            <a:r>
              <a:rPr lang="it-IT" dirty="0"/>
              <a:t> </a:t>
            </a:r>
            <a:r>
              <a:rPr lang="it-IT" dirty="0" err="1"/>
              <a:t>presence</a:t>
            </a:r>
            <a:r>
              <a:rPr lang="it-IT" dirty="0"/>
              <a:t> of ≥30 </a:t>
            </a:r>
            <a:r>
              <a:rPr lang="it-IT" dirty="0" err="1"/>
              <a:t>eosinophils</a:t>
            </a:r>
            <a:r>
              <a:rPr lang="it-IT" dirty="0"/>
              <a:t>/high-power field (</a:t>
            </a:r>
            <a:r>
              <a:rPr lang="it-IT" dirty="0" err="1"/>
              <a:t>eos</a:t>
            </a:r>
            <a:r>
              <a:rPr lang="it-IT" dirty="0"/>
              <a:t>/</a:t>
            </a:r>
            <a:r>
              <a:rPr lang="it-IT" dirty="0" err="1"/>
              <a:t>hpf</a:t>
            </a:r>
            <a:r>
              <a:rPr lang="it-IT" dirty="0"/>
              <a:t>) in ≥5 </a:t>
            </a:r>
            <a:r>
              <a:rPr lang="it-IT" dirty="0" err="1"/>
              <a:t>hpfs</a:t>
            </a:r>
            <a:r>
              <a:rPr lang="it-IT" dirty="0"/>
              <a:t> and </a:t>
            </a:r>
            <a:r>
              <a:rPr lang="it-IT" dirty="0" err="1"/>
              <a:t>EoD</a:t>
            </a:r>
            <a:r>
              <a:rPr lang="it-IT" dirty="0"/>
              <a:t> </a:t>
            </a:r>
            <a:r>
              <a:rPr lang="it-IT" dirty="0" err="1"/>
              <a:t>required</a:t>
            </a:r>
            <a:r>
              <a:rPr lang="it-IT" dirty="0"/>
              <a:t> ≥30 </a:t>
            </a:r>
            <a:r>
              <a:rPr lang="it-IT" dirty="0" err="1"/>
              <a:t>eos</a:t>
            </a:r>
            <a:r>
              <a:rPr lang="it-IT" dirty="0"/>
              <a:t>/</a:t>
            </a:r>
            <a:r>
              <a:rPr lang="it-IT" dirty="0" err="1"/>
              <a:t>hpf</a:t>
            </a:r>
            <a:r>
              <a:rPr lang="it-IT" dirty="0"/>
              <a:t> in ≥3 </a:t>
            </a:r>
            <a:r>
              <a:rPr lang="it-IT" dirty="0" err="1"/>
              <a:t>hpfs</a:t>
            </a:r>
            <a:r>
              <a:rPr lang="it-IT" dirty="0"/>
              <a:t>. </a:t>
            </a:r>
            <a:r>
              <a:rPr lang="it-IT" dirty="0" err="1"/>
              <a:t>We</a:t>
            </a:r>
            <a:r>
              <a:rPr lang="it-IT" dirty="0"/>
              <a:t> </a:t>
            </a:r>
            <a:r>
              <a:rPr lang="it-IT" dirty="0" err="1"/>
              <a:t>analyzed</a:t>
            </a:r>
            <a:r>
              <a:rPr lang="it-IT" dirty="0"/>
              <a:t> </a:t>
            </a:r>
            <a:r>
              <a:rPr lang="it-IT" dirty="0" err="1"/>
              <a:t>diagnostic</a:t>
            </a:r>
            <a:r>
              <a:rPr lang="it-IT" dirty="0"/>
              <a:t> </a:t>
            </a:r>
            <a:r>
              <a:rPr lang="it-IT" dirty="0" err="1"/>
              <a:t>yields</a:t>
            </a:r>
            <a:r>
              <a:rPr lang="it-IT" dirty="0"/>
              <a:t> for EG and </a:t>
            </a:r>
            <a:r>
              <a:rPr lang="it-IT" dirty="0" err="1"/>
              <a:t>EoD</a:t>
            </a:r>
            <a:r>
              <a:rPr lang="it-IT" dirty="0"/>
              <a:t> and </a:t>
            </a:r>
            <a:r>
              <a:rPr lang="it-IT" dirty="0" err="1"/>
              <a:t>histologic</a:t>
            </a:r>
            <a:r>
              <a:rPr lang="it-IT" dirty="0"/>
              <a:t>, </a:t>
            </a:r>
            <a:r>
              <a:rPr lang="it-IT" dirty="0" err="1"/>
              <a:t>endoscopic</a:t>
            </a:r>
            <a:r>
              <a:rPr lang="it-IT" dirty="0"/>
              <a:t>, and </a:t>
            </a:r>
            <a:r>
              <a:rPr lang="it-IT" dirty="0" err="1"/>
              <a:t>clinical</a:t>
            </a:r>
            <a:r>
              <a:rPr lang="it-IT" dirty="0"/>
              <a:t> </a:t>
            </a:r>
            <a:r>
              <a:rPr lang="it-IT" dirty="0" err="1"/>
              <a:t>findings</a:t>
            </a:r>
            <a:r>
              <a:rPr lang="it-IT" dirty="0"/>
              <a:t>. </a:t>
            </a:r>
          </a:p>
          <a:p>
            <a:r>
              <a:rPr lang="it-IT" b="1" dirty="0"/>
              <a:t>Results: </a:t>
            </a:r>
            <a:r>
              <a:rPr lang="it-IT" dirty="0"/>
              <a:t>Of 88 </a:t>
            </a:r>
            <a:r>
              <a:rPr lang="it-IT" dirty="0" err="1"/>
              <a:t>subjects</a:t>
            </a:r>
            <a:r>
              <a:rPr lang="it-IT" dirty="0"/>
              <a:t> meeting </a:t>
            </a:r>
            <a:r>
              <a:rPr lang="it-IT" dirty="0" err="1"/>
              <a:t>symptom</a:t>
            </a:r>
            <a:r>
              <a:rPr lang="it-IT" dirty="0"/>
              <a:t> </a:t>
            </a:r>
            <a:r>
              <a:rPr lang="it-IT" dirty="0" err="1"/>
              <a:t>criteria</a:t>
            </a:r>
            <a:r>
              <a:rPr lang="it-IT" dirty="0"/>
              <a:t>, 72 </a:t>
            </a:r>
            <a:r>
              <a:rPr lang="it-IT" dirty="0" err="1"/>
              <a:t>were</a:t>
            </a:r>
            <a:r>
              <a:rPr lang="it-IT" dirty="0"/>
              <a:t> </a:t>
            </a:r>
            <a:r>
              <a:rPr lang="it-IT" dirty="0" err="1"/>
              <a:t>found</a:t>
            </a:r>
            <a:r>
              <a:rPr lang="it-IT" dirty="0"/>
              <a:t> to </a:t>
            </a:r>
            <a:r>
              <a:rPr lang="it-IT" dirty="0" err="1"/>
              <a:t>have</a:t>
            </a:r>
            <a:r>
              <a:rPr lang="it-IT" dirty="0"/>
              <a:t> EG and/or </a:t>
            </a:r>
            <a:r>
              <a:rPr lang="it-IT" dirty="0" err="1"/>
              <a:t>EoD</a:t>
            </a:r>
            <a:r>
              <a:rPr lang="it-IT" dirty="0"/>
              <a:t> (EG/</a:t>
            </a:r>
            <a:r>
              <a:rPr lang="it-IT" dirty="0" err="1"/>
              <a:t>EoD</a:t>
            </a:r>
            <a:r>
              <a:rPr lang="it-IT" dirty="0"/>
              <a:t>), including </a:t>
            </a:r>
            <a:r>
              <a:rPr lang="it-IT" dirty="0" err="1"/>
              <a:t>patients</a:t>
            </a:r>
            <a:r>
              <a:rPr lang="it-IT" dirty="0"/>
              <a:t> with no </a:t>
            </a:r>
            <a:r>
              <a:rPr lang="it-IT" dirty="0" err="1"/>
              <a:t>prior</a:t>
            </a:r>
            <a:r>
              <a:rPr lang="it-IT" dirty="0"/>
              <a:t> </a:t>
            </a:r>
            <a:r>
              <a:rPr lang="it-IT" dirty="0" err="1"/>
              <a:t>diagnosis</a:t>
            </a:r>
            <a:r>
              <a:rPr lang="it-IT" dirty="0"/>
              <a:t> of EG/</a:t>
            </a:r>
            <a:r>
              <a:rPr lang="it-IT" dirty="0" err="1"/>
              <a:t>EoD</a:t>
            </a:r>
            <a:r>
              <a:rPr lang="it-IT" dirty="0"/>
              <a:t>. </a:t>
            </a:r>
            <a:r>
              <a:rPr lang="it-IT" dirty="0" err="1"/>
              <a:t>We</a:t>
            </a:r>
            <a:r>
              <a:rPr lang="it-IT" dirty="0"/>
              <a:t> </a:t>
            </a:r>
            <a:r>
              <a:rPr lang="it-IT" dirty="0" err="1"/>
              <a:t>found</a:t>
            </a:r>
            <a:r>
              <a:rPr lang="it-IT" dirty="0"/>
              <a:t> </a:t>
            </a:r>
            <a:r>
              <a:rPr lang="it-IT" dirty="0" err="1"/>
              <a:t>that</a:t>
            </a:r>
            <a:r>
              <a:rPr lang="it-IT" dirty="0"/>
              <a:t> GI </a:t>
            </a:r>
            <a:r>
              <a:rPr lang="it-IT" dirty="0" err="1"/>
              <a:t>eosinophilia</a:t>
            </a:r>
            <a:r>
              <a:rPr lang="it-IT" dirty="0"/>
              <a:t> </a:t>
            </a:r>
            <a:r>
              <a:rPr lang="it-IT" dirty="0" err="1"/>
              <a:t>was</a:t>
            </a:r>
            <a:r>
              <a:rPr lang="it-IT" dirty="0"/>
              <a:t> </a:t>
            </a:r>
            <a:r>
              <a:rPr lang="it-IT" dirty="0" err="1"/>
              <a:t>patchy</a:t>
            </a:r>
            <a:r>
              <a:rPr lang="it-IT" dirty="0"/>
              <a:t> and </a:t>
            </a:r>
            <a:r>
              <a:rPr lang="it-IT" dirty="0" err="1"/>
              <a:t>that</a:t>
            </a:r>
            <a:r>
              <a:rPr lang="it-IT" dirty="0"/>
              <a:t> </a:t>
            </a:r>
            <a:r>
              <a:rPr lang="it-IT" dirty="0" err="1"/>
              <a:t>examination</a:t>
            </a:r>
            <a:r>
              <a:rPr lang="it-IT" dirty="0"/>
              <a:t> of multiple </a:t>
            </a:r>
            <a:r>
              <a:rPr lang="it-IT" dirty="0" err="1"/>
              <a:t>biopsies</a:t>
            </a:r>
            <a:r>
              <a:rPr lang="it-IT" dirty="0"/>
              <a:t> </a:t>
            </a:r>
            <a:r>
              <a:rPr lang="it-IT" dirty="0" err="1"/>
              <a:t>was</a:t>
            </a:r>
            <a:r>
              <a:rPr lang="it-IT" dirty="0"/>
              <a:t> </a:t>
            </a:r>
            <a:r>
              <a:rPr lang="it-IT" dirty="0" err="1"/>
              <a:t>required</a:t>
            </a:r>
            <a:r>
              <a:rPr lang="it-IT" dirty="0"/>
              <a:t> for </a:t>
            </a:r>
            <a:r>
              <a:rPr lang="it-IT" dirty="0" err="1"/>
              <a:t>diagnosis</a:t>
            </a:r>
            <a:r>
              <a:rPr lang="it-IT" dirty="0"/>
              <a:t>-an average of </a:t>
            </a:r>
            <a:r>
              <a:rPr lang="it-IT" dirty="0" err="1"/>
              <a:t>only</a:t>
            </a:r>
            <a:r>
              <a:rPr lang="it-IT" dirty="0"/>
              <a:t> 2.6 per 8 </a:t>
            </a:r>
            <a:r>
              <a:rPr lang="it-IT" dirty="0" err="1"/>
              <a:t>gastric</a:t>
            </a:r>
            <a:r>
              <a:rPr lang="it-IT" dirty="0"/>
              <a:t> </a:t>
            </a:r>
            <a:r>
              <a:rPr lang="it-IT" dirty="0" err="1"/>
              <a:t>biopsies</a:t>
            </a:r>
            <a:r>
              <a:rPr lang="it-IT" dirty="0"/>
              <a:t> and 2.2 per 4 </a:t>
            </a:r>
            <a:r>
              <a:rPr lang="it-IT" dirty="0" err="1"/>
              <a:t>duodenal</a:t>
            </a:r>
            <a:r>
              <a:rPr lang="it-IT" dirty="0"/>
              <a:t> </a:t>
            </a:r>
            <a:r>
              <a:rPr lang="it-IT" dirty="0" err="1"/>
              <a:t>biopsies</a:t>
            </a:r>
            <a:r>
              <a:rPr lang="it-IT" dirty="0"/>
              <a:t> per subject </a:t>
            </a:r>
            <a:r>
              <a:rPr lang="it-IT" dirty="0" err="1"/>
              <a:t>met</a:t>
            </a:r>
            <a:r>
              <a:rPr lang="it-IT" dirty="0"/>
              <a:t> </a:t>
            </a:r>
            <a:r>
              <a:rPr lang="it-IT" dirty="0" err="1"/>
              <a:t>thresholds</a:t>
            </a:r>
            <a:r>
              <a:rPr lang="it-IT" dirty="0"/>
              <a:t> for EG/</a:t>
            </a:r>
            <a:r>
              <a:rPr lang="it-IT" dirty="0" err="1"/>
              <a:t>EoD</a:t>
            </a:r>
            <a:r>
              <a:rPr lang="it-IT" dirty="0"/>
              <a:t>. Evaluation of multiple </a:t>
            </a:r>
            <a:r>
              <a:rPr lang="it-IT" dirty="0" err="1"/>
              <a:t>nonoverlapping</a:t>
            </a:r>
            <a:r>
              <a:rPr lang="it-IT" dirty="0"/>
              <a:t> </a:t>
            </a:r>
            <a:r>
              <a:rPr lang="it-IT" dirty="0" err="1"/>
              <a:t>hpfs</a:t>
            </a:r>
            <a:r>
              <a:rPr lang="it-IT" dirty="0"/>
              <a:t> in </a:t>
            </a:r>
            <a:r>
              <a:rPr lang="it-IT" dirty="0" err="1"/>
              <a:t>each</a:t>
            </a:r>
            <a:r>
              <a:rPr lang="it-IT" dirty="0"/>
              <a:t> of 8 </a:t>
            </a:r>
            <a:r>
              <a:rPr lang="it-IT" dirty="0" err="1"/>
              <a:t>gastric</a:t>
            </a:r>
            <a:r>
              <a:rPr lang="it-IT" dirty="0"/>
              <a:t> and 4 </a:t>
            </a:r>
            <a:r>
              <a:rPr lang="it-IT" dirty="0" err="1"/>
              <a:t>duodenal</a:t>
            </a:r>
            <a:r>
              <a:rPr lang="it-IT" dirty="0"/>
              <a:t> </a:t>
            </a:r>
            <a:r>
              <a:rPr lang="it-IT" dirty="0" err="1"/>
              <a:t>biopsies</a:t>
            </a:r>
            <a:r>
              <a:rPr lang="it-IT" dirty="0"/>
              <a:t> </a:t>
            </a:r>
            <a:r>
              <a:rPr lang="it-IT" dirty="0" err="1"/>
              <a:t>was</a:t>
            </a:r>
            <a:r>
              <a:rPr lang="it-IT" dirty="0"/>
              <a:t> </a:t>
            </a:r>
            <a:r>
              <a:rPr lang="it-IT" dirty="0" err="1"/>
              <a:t>required</a:t>
            </a:r>
            <a:r>
              <a:rPr lang="it-IT" dirty="0"/>
              <a:t> to capture 100% of EG/</a:t>
            </a:r>
            <a:r>
              <a:rPr lang="it-IT" dirty="0" err="1"/>
              <a:t>EoD</a:t>
            </a:r>
            <a:r>
              <a:rPr lang="it-IT" dirty="0"/>
              <a:t> </a:t>
            </a:r>
            <a:r>
              <a:rPr lang="it-IT" dirty="0" err="1"/>
              <a:t>cases</a:t>
            </a:r>
            <a:r>
              <a:rPr lang="it-IT" dirty="0"/>
              <a:t>. </a:t>
            </a:r>
            <a:r>
              <a:rPr lang="it-IT" dirty="0" err="1"/>
              <a:t>Neither</a:t>
            </a:r>
            <a:r>
              <a:rPr lang="it-IT" dirty="0"/>
              <a:t> </a:t>
            </a:r>
            <a:r>
              <a:rPr lang="it-IT" dirty="0" err="1"/>
              <a:t>endoscopic</a:t>
            </a:r>
            <a:r>
              <a:rPr lang="it-IT" dirty="0"/>
              <a:t> </a:t>
            </a:r>
            <a:r>
              <a:rPr lang="it-IT" dirty="0" err="1"/>
              <a:t>findings</a:t>
            </a:r>
            <a:r>
              <a:rPr lang="it-IT" dirty="0"/>
              <a:t> </a:t>
            </a:r>
            <a:r>
              <a:rPr lang="it-IT" dirty="0" err="1"/>
              <a:t>nor</a:t>
            </a:r>
            <a:r>
              <a:rPr lang="it-IT" dirty="0"/>
              <a:t> </a:t>
            </a:r>
            <a:r>
              <a:rPr lang="it-IT" dirty="0" err="1"/>
              <a:t>symptom</a:t>
            </a:r>
            <a:r>
              <a:rPr lang="it-IT" dirty="0"/>
              <a:t> </a:t>
            </a:r>
            <a:r>
              <a:rPr lang="it-IT" dirty="0" err="1"/>
              <a:t>severity</a:t>
            </a:r>
            <a:r>
              <a:rPr lang="it-IT" dirty="0"/>
              <a:t> </a:t>
            </a:r>
            <a:r>
              <a:rPr lang="it-IT" dirty="0" err="1"/>
              <a:t>correlated</a:t>
            </a:r>
            <a:r>
              <a:rPr lang="it-IT" dirty="0"/>
              <a:t> with </a:t>
            </a:r>
            <a:r>
              <a:rPr lang="it-IT" dirty="0" err="1"/>
              <a:t>eosinophil</a:t>
            </a:r>
            <a:r>
              <a:rPr lang="it-IT" dirty="0"/>
              <a:t> </a:t>
            </a:r>
            <a:r>
              <a:rPr lang="it-IT" dirty="0" err="1"/>
              <a:t>counts</a:t>
            </a:r>
            <a:r>
              <a:rPr lang="it-IT" dirty="0"/>
              <a:t>. </a:t>
            </a:r>
          </a:p>
          <a:p>
            <a:r>
              <a:rPr lang="it-IT" b="1" dirty="0" err="1"/>
              <a:t>Conclusions</a:t>
            </a:r>
            <a:r>
              <a:rPr lang="it-IT" b="1" dirty="0"/>
              <a:t>: </a:t>
            </a:r>
            <a:r>
              <a:rPr lang="it-IT" dirty="0"/>
              <a:t>In an </a:t>
            </a:r>
            <a:r>
              <a:rPr lang="it-IT" dirty="0" err="1"/>
              <a:t>analysis</a:t>
            </a:r>
            <a:r>
              <a:rPr lang="it-IT" dirty="0"/>
              <a:t> of </a:t>
            </a:r>
            <a:r>
              <a:rPr lang="it-IT" dirty="0" err="1"/>
              <a:t>patients</a:t>
            </a:r>
            <a:r>
              <a:rPr lang="it-IT" dirty="0"/>
              <a:t> with moderate-to-severe GI </a:t>
            </a:r>
            <a:r>
              <a:rPr lang="it-IT" dirty="0" err="1"/>
              <a:t>symptoms</a:t>
            </a:r>
            <a:r>
              <a:rPr lang="it-IT" dirty="0"/>
              <a:t> </a:t>
            </a:r>
            <a:r>
              <a:rPr lang="it-IT" dirty="0" err="1"/>
              <a:t>participating</a:t>
            </a:r>
            <a:r>
              <a:rPr lang="it-IT" dirty="0"/>
              <a:t> in a </a:t>
            </a:r>
            <a:r>
              <a:rPr lang="it-IT" dirty="0" err="1"/>
              <a:t>clinical</a:t>
            </a:r>
            <a:r>
              <a:rPr lang="it-IT" dirty="0"/>
              <a:t> trial of </a:t>
            </a:r>
            <a:r>
              <a:rPr lang="it-IT" dirty="0" err="1"/>
              <a:t>lirentelimab</a:t>
            </a:r>
            <a:r>
              <a:rPr lang="it-IT" dirty="0"/>
              <a:t> for EG/</a:t>
            </a:r>
            <a:r>
              <a:rPr lang="it-IT" dirty="0" err="1"/>
              <a:t>EoD</a:t>
            </a:r>
            <a:r>
              <a:rPr lang="it-IT" dirty="0"/>
              <a:t>, </a:t>
            </a:r>
            <a:r>
              <a:rPr lang="it-IT" dirty="0" err="1"/>
              <a:t>we</a:t>
            </a:r>
            <a:r>
              <a:rPr lang="it-IT" dirty="0"/>
              <a:t> </a:t>
            </a:r>
            <a:r>
              <a:rPr lang="it-IT" dirty="0" err="1"/>
              <a:t>found</a:t>
            </a:r>
            <a:r>
              <a:rPr lang="it-IT" dirty="0"/>
              <a:t> </a:t>
            </a:r>
            <a:r>
              <a:rPr lang="it-IT" dirty="0" err="1"/>
              <a:t>eosinophilia</a:t>
            </a:r>
            <a:r>
              <a:rPr lang="it-IT" dirty="0"/>
              <a:t> to be </a:t>
            </a:r>
            <a:r>
              <a:rPr lang="it-IT" dirty="0" err="1"/>
              <a:t>patchy</a:t>
            </a:r>
            <a:r>
              <a:rPr lang="it-IT" dirty="0"/>
              <a:t> in </a:t>
            </a:r>
            <a:r>
              <a:rPr lang="it-IT" dirty="0" err="1"/>
              <a:t>gastric</a:t>
            </a:r>
            <a:r>
              <a:rPr lang="it-IT" dirty="0"/>
              <a:t> and </a:t>
            </a:r>
            <a:r>
              <a:rPr lang="it-IT" dirty="0" err="1"/>
              <a:t>duodenal</a:t>
            </a:r>
            <a:r>
              <a:rPr lang="it-IT" dirty="0"/>
              <a:t> </a:t>
            </a:r>
            <a:r>
              <a:rPr lang="it-IT" dirty="0" err="1"/>
              <a:t>biopsies</a:t>
            </a:r>
            <a:r>
              <a:rPr lang="it-IT" dirty="0"/>
              <a:t>. </a:t>
            </a:r>
            <a:r>
              <a:rPr lang="it-IT" dirty="0" err="1"/>
              <a:t>Counting</a:t>
            </a:r>
            <a:r>
              <a:rPr lang="it-IT" dirty="0"/>
              <a:t> </a:t>
            </a:r>
            <a:r>
              <a:rPr lang="it-IT" dirty="0" err="1"/>
              <a:t>eosinophils</a:t>
            </a:r>
            <a:r>
              <a:rPr lang="it-IT" dirty="0"/>
              <a:t> in </a:t>
            </a:r>
            <a:r>
              <a:rPr lang="it-IT" dirty="0" err="1"/>
              <a:t>at</a:t>
            </a:r>
            <a:r>
              <a:rPr lang="it-IT" dirty="0"/>
              <a:t> </a:t>
            </a:r>
            <a:r>
              <a:rPr lang="it-IT" dirty="0" err="1"/>
              <a:t>least</a:t>
            </a:r>
            <a:r>
              <a:rPr lang="it-IT" dirty="0"/>
              <a:t> 8 </a:t>
            </a:r>
            <a:r>
              <a:rPr lang="it-IT" dirty="0" err="1"/>
              <a:t>gastric</a:t>
            </a:r>
            <a:r>
              <a:rPr lang="it-IT" dirty="0"/>
              <a:t> and 4 </a:t>
            </a:r>
            <a:r>
              <a:rPr lang="it-IT" dirty="0" err="1"/>
              <a:t>duodenal</a:t>
            </a:r>
            <a:r>
              <a:rPr lang="it-IT" dirty="0"/>
              <a:t> </a:t>
            </a:r>
            <a:r>
              <a:rPr lang="it-IT" dirty="0" err="1"/>
              <a:t>biopsies</a:t>
            </a:r>
            <a:r>
              <a:rPr lang="it-IT" dirty="0"/>
              <a:t> </a:t>
            </a:r>
            <a:r>
              <a:rPr lang="it-IT" dirty="0" err="1"/>
              <a:t>is</a:t>
            </a:r>
            <a:r>
              <a:rPr lang="it-IT" dirty="0"/>
              <a:t> </a:t>
            </a:r>
            <a:r>
              <a:rPr lang="it-IT" dirty="0" err="1"/>
              <a:t>required</a:t>
            </a:r>
            <a:r>
              <a:rPr lang="it-IT" dirty="0"/>
              <a:t> to </a:t>
            </a:r>
            <a:r>
              <a:rPr lang="it-IT" dirty="0" err="1"/>
              <a:t>identify</a:t>
            </a:r>
            <a:r>
              <a:rPr lang="it-IT" dirty="0"/>
              <a:t> </a:t>
            </a:r>
            <a:r>
              <a:rPr lang="it-IT" dirty="0" err="1"/>
              <a:t>patients</a:t>
            </a:r>
            <a:r>
              <a:rPr lang="it-IT" dirty="0"/>
              <a:t> with EG/</a:t>
            </a:r>
            <a:r>
              <a:rPr lang="it-IT" dirty="0" err="1"/>
              <a:t>EoD</a:t>
            </a:r>
            <a:r>
              <a:rPr lang="it-IT" dirty="0"/>
              <a:t>, so </a:t>
            </a:r>
            <a:r>
              <a:rPr lang="it-IT" dirty="0" err="1"/>
              <a:t>they</a:t>
            </a:r>
            <a:r>
              <a:rPr lang="it-IT" dirty="0"/>
              <a:t> can </a:t>
            </a:r>
            <a:r>
              <a:rPr lang="it-IT" dirty="0" err="1"/>
              <a:t>receive</a:t>
            </a:r>
            <a:r>
              <a:rPr lang="it-IT" dirty="0"/>
              <a:t> appropriate treatment. (ClinicalTrials.gov, </a:t>
            </a:r>
            <a:r>
              <a:rPr lang="it-IT" dirty="0" err="1"/>
              <a:t>Number</a:t>
            </a:r>
            <a:r>
              <a:rPr lang="it-IT" dirty="0"/>
              <a:t>: </a:t>
            </a:r>
            <a:r>
              <a:rPr lang="it-IT" dirty="0">
                <a:hlinkClick r:id="rId27" tooltip="See in ClinicalTrials.gov"/>
              </a:rPr>
              <a:t>NCT03496571</a:t>
            </a:r>
            <a:r>
              <a:rPr lang="it-IT" dirty="0"/>
              <a:t>). </a:t>
            </a:r>
          </a:p>
          <a:p>
            <a:r>
              <a:rPr lang="it-IT" b="1" dirty="0"/>
              <a:t>Keywords: </a:t>
            </a:r>
            <a:r>
              <a:rPr lang="it-IT" dirty="0"/>
              <a:t>EGID; </a:t>
            </a:r>
            <a:r>
              <a:rPr lang="it-IT" dirty="0" err="1"/>
              <a:t>Eosinophilic</a:t>
            </a:r>
            <a:r>
              <a:rPr lang="it-IT" dirty="0"/>
              <a:t> </a:t>
            </a:r>
            <a:r>
              <a:rPr lang="it-IT" dirty="0" err="1"/>
              <a:t>Enteritis</a:t>
            </a:r>
            <a:r>
              <a:rPr lang="it-IT" dirty="0"/>
              <a:t>; </a:t>
            </a:r>
            <a:r>
              <a:rPr lang="it-IT" dirty="0" err="1"/>
              <a:t>Histology</a:t>
            </a:r>
            <a:r>
              <a:rPr lang="it-IT" dirty="0"/>
              <a:t>; Immune Cell.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383169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042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5F419C8-B80E-483D-BD23-AAC33E81BF81}" type="slidenum">
              <a:rPr kumimoji="0" lang="it-IT" altLang="it-IT"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it-IT" altLang="it-IT"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7373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974ACD3-3884-4E2C-9E6A-B85843F03BB7}" type="slidenum">
              <a:rPr kumimoji="0" lang="it-IT" altLang="it-IT"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it-IT" altLang="it-IT"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73732" name="Rectangle 2"/>
          <p:cNvSpPr>
            <a:spLocks noGrp="1" noRot="1" noChangeAspect="1" noChangeArrowheads="1" noTextEdit="1"/>
          </p:cNvSpPr>
          <p:nvPr>
            <p:ph type="sldImg"/>
          </p:nvPr>
        </p:nvSpPr>
        <p:spPr>
          <a:ln/>
        </p:spPr>
      </p:sp>
      <p:sp>
        <p:nvSpPr>
          <p:cNvPr id="73733" name="Rectangle 3"/>
          <p:cNvSpPr>
            <a:spLocks noGrp="1" noChangeArrowheads="1"/>
          </p:cNvSpPr>
          <p:nvPr>
            <p:ph type="body" idx="1"/>
          </p:nvPr>
        </p:nvSpPr>
        <p:spPr>
          <a:noFill/>
        </p:spPr>
        <p:txBody>
          <a:bodyPr/>
          <a:lstStyle/>
          <a:p>
            <a:r>
              <a:rPr lang="it-IT" dirty="0"/>
              <a:t>Review</a:t>
            </a:r>
          </a:p>
          <a:p>
            <a:r>
              <a:rPr lang="it-IT" dirty="0"/>
              <a:t>C’è trial con dieta elementare</a:t>
            </a:r>
          </a:p>
          <a:p>
            <a:endParaRPr lang="it-IT" dirty="0"/>
          </a:p>
          <a:p>
            <a:endParaRPr lang="it-IT" dirty="0"/>
          </a:p>
          <a:p>
            <a:r>
              <a:rPr lang="it-IT" dirty="0" err="1"/>
              <a:t>Immunol</a:t>
            </a:r>
            <a:r>
              <a:rPr lang="it-IT" dirty="0"/>
              <a:t> </a:t>
            </a:r>
            <a:r>
              <a:rPr lang="it-IT" dirty="0" err="1"/>
              <a:t>Allergy</a:t>
            </a:r>
            <a:r>
              <a:rPr lang="it-IT" dirty="0"/>
              <a:t> </a:t>
            </a:r>
            <a:r>
              <a:rPr lang="it-IT" dirty="0" err="1"/>
              <a:t>Clin</a:t>
            </a:r>
            <a:r>
              <a:rPr lang="it-IT" dirty="0"/>
              <a:t> North </a:t>
            </a:r>
            <a:r>
              <a:rPr lang="it-IT" dirty="0" err="1"/>
              <a:t>Am</a:t>
            </a:r>
            <a:r>
              <a:rPr lang="it-IT" dirty="0"/>
              <a:t> . 2024 May;44(2):383-396. </a:t>
            </a:r>
          </a:p>
          <a:p>
            <a:r>
              <a:rPr lang="it-IT" dirty="0" err="1"/>
              <a:t>doi</a:t>
            </a:r>
            <a:r>
              <a:rPr lang="it-IT" dirty="0"/>
              <a:t>: 10.1016/j.iac.2024.01.009. </a:t>
            </a:r>
            <a:r>
              <a:rPr lang="it-IT" dirty="0" err="1"/>
              <a:t>Epub</a:t>
            </a:r>
            <a:r>
              <a:rPr lang="it-IT" dirty="0"/>
              <a:t> 2024 </a:t>
            </a:r>
            <a:r>
              <a:rPr lang="it-IT" dirty="0" err="1"/>
              <a:t>Feb</a:t>
            </a:r>
            <a:r>
              <a:rPr lang="it-IT" dirty="0"/>
              <a:t> 12. </a:t>
            </a:r>
          </a:p>
          <a:p>
            <a:r>
              <a:rPr lang="it-IT" b="1" dirty="0" err="1"/>
              <a:t>Dietary</a:t>
            </a:r>
            <a:r>
              <a:rPr lang="it-IT" b="1" dirty="0"/>
              <a:t> Management of Non-</a:t>
            </a:r>
            <a:r>
              <a:rPr lang="it-IT" b="1" dirty="0" err="1"/>
              <a:t>EoE</a:t>
            </a:r>
            <a:r>
              <a:rPr lang="it-IT" b="1" dirty="0"/>
              <a:t> </a:t>
            </a:r>
            <a:r>
              <a:rPr lang="it-IT" b="1" dirty="0" err="1"/>
              <a:t>Eosinophilic</a:t>
            </a:r>
            <a:r>
              <a:rPr lang="it-IT" b="1" dirty="0"/>
              <a:t> </a:t>
            </a:r>
            <a:r>
              <a:rPr lang="it-IT" b="1" dirty="0" err="1"/>
              <a:t>Gastrointestinal</a:t>
            </a:r>
            <a:r>
              <a:rPr lang="it-IT" b="1" dirty="0"/>
              <a:t> </a:t>
            </a:r>
            <a:r>
              <a:rPr lang="it-IT" b="1" dirty="0" err="1"/>
              <a:t>Diseases</a:t>
            </a:r>
            <a:r>
              <a:rPr lang="it-IT" b="1" dirty="0"/>
              <a:t> </a:t>
            </a:r>
          </a:p>
          <a:p>
            <a:r>
              <a:rPr lang="it-IT" dirty="0">
                <a:hlinkClick r:id="rId3"/>
              </a:rPr>
              <a:t>Mirna </a:t>
            </a:r>
            <a:r>
              <a:rPr lang="it-IT" dirty="0" err="1">
                <a:hlinkClick r:id="rId3"/>
              </a:rPr>
              <a:t>Chehade</a:t>
            </a:r>
            <a:r>
              <a:rPr lang="it-IT" baseline="30000" dirty="0"/>
              <a:t> </a:t>
            </a:r>
            <a:r>
              <a:rPr lang="it-IT" baseline="30000" dirty="0">
                <a:hlinkClick r:id="rId4" tooltip="Mount Sinai Center for Eosinophilic Disorders, Icahn School of Medicine at Mount Sinai, One Gustave L. Levy Place, Box 1198, New York, NY 10029, USA. Electronic address: mirna.chehade@mssm.edu."/>
              </a:rPr>
              <a:t> 1 </a:t>
            </a:r>
            <a:r>
              <a:rPr lang="it-IT" dirty="0"/>
              <a:t>, </a:t>
            </a:r>
            <a:r>
              <a:rPr lang="it-IT" dirty="0" err="1">
                <a:hlinkClick r:id="rId5"/>
              </a:rPr>
              <a:t>Bethany</a:t>
            </a:r>
            <a:r>
              <a:rPr lang="it-IT" dirty="0">
                <a:hlinkClick r:id="rId5"/>
              </a:rPr>
              <a:t> </a:t>
            </a:r>
            <a:r>
              <a:rPr lang="it-IT" dirty="0" err="1">
                <a:hlinkClick r:id="rId5"/>
              </a:rPr>
              <a:t>Doerfler</a:t>
            </a:r>
            <a:r>
              <a:rPr lang="it-IT" baseline="30000" dirty="0"/>
              <a:t> </a:t>
            </a:r>
            <a:r>
              <a:rPr lang="it-IT" baseline="30000" dirty="0">
                <a:hlinkClick r:id="rId6" tooltip="Department of Gastroenterology &amp; Hepatology, Northwestern Feinberg School of Medicine, Digestive Health Center, 259 East Erie, Suite 1600, Chicago, IL 60611, USA."/>
              </a:rPr>
              <a:t> 2 </a:t>
            </a:r>
            <a:r>
              <a:rPr lang="it-IT" dirty="0"/>
              <a:t>, </a:t>
            </a:r>
            <a:r>
              <a:rPr lang="it-IT" dirty="0">
                <a:hlinkClick r:id="rId7"/>
              </a:rPr>
              <a:t>Dan Atkins</a:t>
            </a:r>
            <a:r>
              <a:rPr lang="it-IT" baseline="30000" dirty="0"/>
              <a:t> </a:t>
            </a:r>
            <a:r>
              <a:rPr lang="it-IT" baseline="30000" dirty="0">
                <a:hlinkClick r:id="rId8" tooltip="Department of Pediatrics, Allergy and Immunology, Gastrointestinal Eosinophilic Diseases Program, University of Colorado School of Medicine, Children's Hospital Colorado, 13123 E. 16th Avenue, Aurora, CO 80045, USA."/>
              </a:rPr>
              <a:t> 3 </a:t>
            </a:r>
            <a:endParaRPr lang="it-IT" dirty="0"/>
          </a:p>
          <a:p>
            <a:r>
              <a:rPr lang="it-IT" dirty="0" err="1"/>
              <a:t>Affiliations</a:t>
            </a:r>
            <a:r>
              <a:rPr lang="it-IT" dirty="0"/>
              <a:t> </a:t>
            </a:r>
          </a:p>
          <a:p>
            <a:pPr>
              <a:buFont typeface="Arial" panose="020B0604020202020204" pitchFamily="34" charset="0"/>
              <a:buChar char="•"/>
            </a:pPr>
            <a:r>
              <a:rPr lang="it-IT" dirty="0"/>
              <a:t>PMID: </a:t>
            </a:r>
            <a:r>
              <a:rPr lang="it-IT" b="1" dirty="0"/>
              <a:t>38575231</a:t>
            </a:r>
            <a:r>
              <a:rPr lang="it-IT" dirty="0"/>
              <a:t> </a:t>
            </a:r>
          </a:p>
          <a:p>
            <a:pPr>
              <a:buFont typeface="Arial" panose="020B0604020202020204" pitchFamily="34" charset="0"/>
              <a:buChar char="•"/>
            </a:pPr>
            <a:r>
              <a:rPr lang="it-IT" dirty="0"/>
              <a:t>DOI: </a:t>
            </a:r>
            <a:r>
              <a:rPr lang="it-IT" dirty="0">
                <a:hlinkClick r:id="rId9"/>
              </a:rPr>
              <a:t>10.1016/j.iac.2024.01.009 </a:t>
            </a:r>
            <a:endParaRPr lang="it-IT" dirty="0"/>
          </a:p>
          <a:p>
            <a:r>
              <a:rPr lang="it-IT" b="1" dirty="0"/>
              <a:t>Abstract </a:t>
            </a:r>
          </a:p>
          <a:p>
            <a:r>
              <a:rPr lang="it-IT" dirty="0" err="1"/>
              <a:t>Patients</a:t>
            </a:r>
            <a:r>
              <a:rPr lang="it-IT" dirty="0"/>
              <a:t> with non-</a:t>
            </a:r>
            <a:r>
              <a:rPr lang="it-IT" dirty="0" err="1"/>
              <a:t>eosinophilic</a:t>
            </a:r>
            <a:r>
              <a:rPr lang="it-IT" dirty="0"/>
              <a:t> </a:t>
            </a:r>
            <a:r>
              <a:rPr lang="it-IT" dirty="0" err="1"/>
              <a:t>esophagitis</a:t>
            </a:r>
            <a:r>
              <a:rPr lang="it-IT" dirty="0"/>
              <a:t> </a:t>
            </a:r>
            <a:r>
              <a:rPr lang="it-IT" dirty="0" err="1"/>
              <a:t>eosinophilic</a:t>
            </a:r>
            <a:r>
              <a:rPr lang="it-IT" dirty="0"/>
              <a:t> </a:t>
            </a:r>
            <a:r>
              <a:rPr lang="it-IT" dirty="0" err="1"/>
              <a:t>gastrointestinal</a:t>
            </a:r>
            <a:r>
              <a:rPr lang="it-IT" dirty="0"/>
              <a:t> </a:t>
            </a:r>
            <a:r>
              <a:rPr lang="it-IT" dirty="0" err="1"/>
              <a:t>diseases</a:t>
            </a:r>
            <a:r>
              <a:rPr lang="it-IT" dirty="0"/>
              <a:t> (non-</a:t>
            </a:r>
            <a:r>
              <a:rPr lang="it-IT" dirty="0" err="1"/>
              <a:t>EoE</a:t>
            </a:r>
            <a:r>
              <a:rPr lang="it-IT" dirty="0"/>
              <a:t> </a:t>
            </a:r>
            <a:r>
              <a:rPr lang="it-IT" dirty="0" err="1"/>
              <a:t>EGIDs</a:t>
            </a:r>
            <a:r>
              <a:rPr lang="it-IT" dirty="0"/>
              <a:t>) are prone to </a:t>
            </a:r>
            <a:r>
              <a:rPr lang="it-IT" dirty="0" err="1"/>
              <a:t>nutritional</a:t>
            </a:r>
            <a:r>
              <a:rPr lang="it-IT" dirty="0"/>
              <a:t> </a:t>
            </a:r>
            <a:r>
              <a:rPr lang="it-IT" dirty="0" err="1"/>
              <a:t>deficiencies</a:t>
            </a:r>
            <a:r>
              <a:rPr lang="it-IT" dirty="0"/>
              <a:t> due to food-</a:t>
            </a:r>
            <a:r>
              <a:rPr lang="it-IT" dirty="0" err="1"/>
              <a:t>avoidant</a:t>
            </a:r>
            <a:r>
              <a:rPr lang="it-IT" dirty="0"/>
              <a:t> </a:t>
            </a:r>
            <a:r>
              <a:rPr lang="it-IT" dirty="0" err="1"/>
              <a:t>behaviors</a:t>
            </a:r>
            <a:r>
              <a:rPr lang="it-IT" dirty="0"/>
              <a:t>, </a:t>
            </a:r>
            <a:r>
              <a:rPr lang="it-IT" dirty="0" err="1"/>
              <a:t>malabsorption</a:t>
            </a:r>
            <a:r>
              <a:rPr lang="it-IT" dirty="0"/>
              <a:t>, and high </a:t>
            </a:r>
            <a:r>
              <a:rPr lang="it-IT" dirty="0" err="1"/>
              <a:t>nutrition</a:t>
            </a:r>
            <a:r>
              <a:rPr lang="it-IT" dirty="0"/>
              <a:t> impact </a:t>
            </a:r>
            <a:r>
              <a:rPr lang="it-IT" dirty="0" err="1"/>
              <a:t>symptoms</a:t>
            </a:r>
            <a:r>
              <a:rPr lang="it-IT" dirty="0"/>
              <a:t>. </a:t>
            </a:r>
            <a:r>
              <a:rPr lang="it-IT" dirty="0" err="1"/>
              <a:t>Nutrient</a:t>
            </a:r>
            <a:r>
              <a:rPr lang="it-IT" dirty="0"/>
              <a:t> </a:t>
            </a:r>
            <a:r>
              <a:rPr lang="it-IT" dirty="0" err="1"/>
              <a:t>deficiencies</a:t>
            </a:r>
            <a:r>
              <a:rPr lang="it-IT" dirty="0"/>
              <a:t> </a:t>
            </a:r>
            <a:r>
              <a:rPr lang="it-IT" dirty="0" err="1"/>
              <a:t>correspond</a:t>
            </a:r>
            <a:r>
              <a:rPr lang="it-IT" dirty="0"/>
              <a:t> to the </a:t>
            </a:r>
            <a:r>
              <a:rPr lang="it-IT" dirty="0" err="1"/>
              <a:t>segment</a:t>
            </a:r>
            <a:r>
              <a:rPr lang="it-IT" dirty="0"/>
              <a:t>, </a:t>
            </a:r>
            <a:r>
              <a:rPr lang="it-IT" dirty="0" err="1"/>
              <a:t>depth</a:t>
            </a:r>
            <a:r>
              <a:rPr lang="it-IT" dirty="0"/>
              <a:t>, and </a:t>
            </a:r>
            <a:r>
              <a:rPr lang="it-IT" dirty="0" err="1"/>
              <a:t>extent</a:t>
            </a:r>
            <a:r>
              <a:rPr lang="it-IT" dirty="0"/>
              <a:t> of the </a:t>
            </a:r>
            <a:r>
              <a:rPr lang="it-IT" dirty="0" err="1"/>
              <a:t>gastrointestinal</a:t>
            </a:r>
            <a:r>
              <a:rPr lang="it-IT" dirty="0"/>
              <a:t> </a:t>
            </a:r>
            <a:r>
              <a:rPr lang="it-IT" dirty="0" err="1"/>
              <a:t>tract</a:t>
            </a:r>
            <a:r>
              <a:rPr lang="it-IT" dirty="0"/>
              <a:t> </a:t>
            </a:r>
            <a:r>
              <a:rPr lang="it-IT" dirty="0" err="1"/>
              <a:t>involved</a:t>
            </a:r>
            <a:r>
              <a:rPr lang="it-IT" dirty="0"/>
              <a:t> and can impact </a:t>
            </a:r>
            <a:r>
              <a:rPr lang="it-IT" dirty="0" err="1"/>
              <a:t>organs</a:t>
            </a:r>
            <a:r>
              <a:rPr lang="it-IT" dirty="0"/>
              <a:t> </a:t>
            </a:r>
            <a:r>
              <a:rPr lang="it-IT" dirty="0" err="1"/>
              <a:t>distant</a:t>
            </a:r>
            <a:r>
              <a:rPr lang="it-IT" dirty="0"/>
              <a:t> from the </a:t>
            </a:r>
            <a:r>
              <a:rPr lang="it-IT" dirty="0" err="1"/>
              <a:t>gut</a:t>
            </a:r>
            <a:r>
              <a:rPr lang="it-IT" dirty="0"/>
              <a:t>. </a:t>
            </a:r>
            <a:r>
              <a:rPr lang="it-IT" dirty="0" err="1"/>
              <a:t>Patients</a:t>
            </a:r>
            <a:r>
              <a:rPr lang="it-IT" dirty="0"/>
              <a:t> with non-</a:t>
            </a:r>
            <a:r>
              <a:rPr lang="it-IT" dirty="0" err="1"/>
              <a:t>EoE</a:t>
            </a:r>
            <a:r>
              <a:rPr lang="it-IT" dirty="0"/>
              <a:t> </a:t>
            </a:r>
            <a:r>
              <a:rPr lang="it-IT" dirty="0" err="1"/>
              <a:t>EGIDs</a:t>
            </a:r>
            <a:r>
              <a:rPr lang="it-IT" dirty="0"/>
              <a:t> are </a:t>
            </a:r>
            <a:r>
              <a:rPr lang="it-IT" dirty="0" err="1"/>
              <a:t>often</a:t>
            </a:r>
            <a:r>
              <a:rPr lang="it-IT" dirty="0"/>
              <a:t> </a:t>
            </a:r>
            <a:r>
              <a:rPr lang="it-IT" dirty="0" err="1"/>
              <a:t>atopic</a:t>
            </a:r>
            <a:r>
              <a:rPr lang="it-IT" dirty="0"/>
              <a:t>, and some </a:t>
            </a:r>
            <a:r>
              <a:rPr lang="it-IT" dirty="0" err="1"/>
              <a:t>appear</a:t>
            </a:r>
            <a:r>
              <a:rPr lang="it-IT" dirty="0"/>
              <a:t> to </a:t>
            </a:r>
            <a:r>
              <a:rPr lang="it-IT" dirty="0" err="1"/>
              <a:t>respond</a:t>
            </a:r>
            <a:r>
              <a:rPr lang="it-IT" dirty="0"/>
              <a:t> to </a:t>
            </a:r>
            <a:r>
              <a:rPr lang="it-IT" dirty="0" err="1"/>
              <a:t>dietary</a:t>
            </a:r>
            <a:r>
              <a:rPr lang="it-IT" dirty="0"/>
              <a:t> </a:t>
            </a:r>
            <a:r>
              <a:rPr lang="it-IT" dirty="0" err="1"/>
              <a:t>avoidance</a:t>
            </a:r>
            <a:r>
              <a:rPr lang="it-IT" dirty="0"/>
              <a:t> of </a:t>
            </a:r>
            <a:r>
              <a:rPr lang="it-IT" dirty="0" err="1"/>
              <a:t>specific</a:t>
            </a:r>
            <a:r>
              <a:rPr lang="it-IT" dirty="0"/>
              <a:t> food </a:t>
            </a:r>
            <a:r>
              <a:rPr lang="it-IT" dirty="0" err="1"/>
              <a:t>allergens</a:t>
            </a:r>
            <a:r>
              <a:rPr lang="it-IT" dirty="0"/>
              <a:t>. </a:t>
            </a:r>
            <a:r>
              <a:rPr lang="it-IT" dirty="0" err="1"/>
              <a:t>Tests</a:t>
            </a:r>
            <a:r>
              <a:rPr lang="it-IT" dirty="0"/>
              <a:t> to </a:t>
            </a:r>
            <a:r>
              <a:rPr lang="it-IT" dirty="0" err="1"/>
              <a:t>identify</a:t>
            </a:r>
            <a:r>
              <a:rPr lang="it-IT" dirty="0"/>
              <a:t> food triggers </a:t>
            </a:r>
            <a:r>
              <a:rPr lang="it-IT" dirty="0" err="1"/>
              <a:t>other</a:t>
            </a:r>
            <a:r>
              <a:rPr lang="it-IT" dirty="0"/>
              <a:t> </a:t>
            </a:r>
            <a:r>
              <a:rPr lang="it-IT" dirty="0" err="1"/>
              <a:t>than</a:t>
            </a:r>
            <a:r>
              <a:rPr lang="it-IT" dirty="0"/>
              <a:t> </a:t>
            </a:r>
            <a:r>
              <a:rPr lang="it-IT" dirty="0" err="1"/>
              <a:t>response</a:t>
            </a:r>
            <a:r>
              <a:rPr lang="it-IT" dirty="0"/>
              <a:t> to </a:t>
            </a:r>
            <a:r>
              <a:rPr lang="it-IT" dirty="0" err="1"/>
              <a:t>elimination</a:t>
            </a:r>
            <a:r>
              <a:rPr lang="it-IT" dirty="0"/>
              <a:t> </a:t>
            </a:r>
            <a:r>
              <a:rPr lang="it-IT" dirty="0" err="1"/>
              <a:t>diets</a:t>
            </a:r>
            <a:r>
              <a:rPr lang="it-IT" dirty="0"/>
              <a:t> are </a:t>
            </a:r>
            <a:r>
              <a:rPr lang="it-IT" dirty="0" err="1"/>
              <a:t>lacking</a:t>
            </a:r>
            <a:r>
              <a:rPr lang="it-IT" dirty="0"/>
              <a:t>. </a:t>
            </a:r>
            <a:r>
              <a:rPr lang="it-IT" dirty="0" err="1"/>
              <a:t>Dietary</a:t>
            </a:r>
            <a:r>
              <a:rPr lang="it-IT" dirty="0"/>
              <a:t> </a:t>
            </a:r>
            <a:r>
              <a:rPr lang="it-IT" dirty="0" err="1"/>
              <a:t>restriction</a:t>
            </a:r>
            <a:r>
              <a:rPr lang="it-IT" dirty="0"/>
              <a:t> therapy </a:t>
            </a:r>
            <a:r>
              <a:rPr lang="it-IT" dirty="0" err="1"/>
              <a:t>should</a:t>
            </a:r>
            <a:r>
              <a:rPr lang="it-IT" dirty="0"/>
              <a:t> be </a:t>
            </a:r>
            <a:r>
              <a:rPr lang="it-IT" dirty="0" err="1"/>
              <a:t>considered</a:t>
            </a:r>
            <a:r>
              <a:rPr lang="it-IT" dirty="0"/>
              <a:t> in </a:t>
            </a:r>
            <a:r>
              <a:rPr lang="it-IT" dirty="0" err="1"/>
              <a:t>such</a:t>
            </a:r>
            <a:r>
              <a:rPr lang="it-IT" dirty="0"/>
              <a:t> </a:t>
            </a:r>
            <a:r>
              <a:rPr lang="it-IT" dirty="0" err="1"/>
              <a:t>patients</a:t>
            </a:r>
            <a:r>
              <a:rPr lang="it-IT" dirty="0"/>
              <a:t> and </a:t>
            </a:r>
            <a:r>
              <a:rPr lang="it-IT" dirty="0" err="1"/>
              <a:t>is</a:t>
            </a:r>
            <a:r>
              <a:rPr lang="it-IT" dirty="0"/>
              <a:t> best </a:t>
            </a:r>
            <a:r>
              <a:rPr lang="it-IT" dirty="0" err="1"/>
              <a:t>implemented</a:t>
            </a:r>
            <a:r>
              <a:rPr lang="it-IT" dirty="0"/>
              <a:t> </a:t>
            </a:r>
            <a:r>
              <a:rPr lang="it-IT" dirty="0" err="1"/>
              <a:t>through</a:t>
            </a:r>
            <a:r>
              <a:rPr lang="it-IT" dirty="0"/>
              <a:t> a </a:t>
            </a:r>
            <a:r>
              <a:rPr lang="it-IT" dirty="0" err="1"/>
              <a:t>multidisciplinary</a:t>
            </a:r>
            <a:r>
              <a:rPr lang="it-IT" dirty="0"/>
              <a:t> </a:t>
            </a:r>
            <a:r>
              <a:rPr lang="it-IT" dirty="0" err="1"/>
              <a:t>approach</a:t>
            </a:r>
            <a:r>
              <a:rPr lang="it-IT" dirty="0"/>
              <a:t> to </a:t>
            </a:r>
            <a:r>
              <a:rPr lang="it-IT" dirty="0" err="1"/>
              <a:t>avoid</a:t>
            </a:r>
            <a:r>
              <a:rPr lang="it-IT" dirty="0"/>
              <a:t> </a:t>
            </a:r>
            <a:r>
              <a:rPr lang="it-IT" dirty="0" err="1"/>
              <a:t>nutritional</a:t>
            </a:r>
            <a:r>
              <a:rPr lang="it-IT" dirty="0"/>
              <a:t> </a:t>
            </a:r>
            <a:r>
              <a:rPr lang="it-IT" dirty="0" err="1"/>
              <a:t>complications</a:t>
            </a:r>
            <a:r>
              <a:rPr lang="it-IT" dirty="0"/>
              <a:t>. </a:t>
            </a:r>
          </a:p>
          <a:p>
            <a:r>
              <a:rPr lang="it-IT" b="1" dirty="0"/>
              <a:t>Keywords: </a:t>
            </a:r>
            <a:r>
              <a:rPr lang="it-IT" dirty="0" err="1"/>
              <a:t>Elimination</a:t>
            </a:r>
            <a:r>
              <a:rPr lang="it-IT" dirty="0"/>
              <a:t> </a:t>
            </a:r>
            <a:r>
              <a:rPr lang="it-IT" dirty="0" err="1"/>
              <a:t>diet</a:t>
            </a:r>
            <a:r>
              <a:rPr lang="it-IT" dirty="0"/>
              <a:t>; </a:t>
            </a:r>
            <a:r>
              <a:rPr lang="it-IT" dirty="0" err="1"/>
              <a:t>Eosinophilic</a:t>
            </a:r>
            <a:r>
              <a:rPr lang="it-IT" dirty="0"/>
              <a:t> </a:t>
            </a:r>
            <a:r>
              <a:rPr lang="it-IT" dirty="0" err="1"/>
              <a:t>enteritis</a:t>
            </a:r>
            <a:r>
              <a:rPr lang="it-IT" dirty="0"/>
              <a:t>; </a:t>
            </a:r>
            <a:r>
              <a:rPr lang="it-IT" dirty="0" err="1"/>
              <a:t>Eosinophilic</a:t>
            </a:r>
            <a:r>
              <a:rPr lang="it-IT" dirty="0"/>
              <a:t> </a:t>
            </a:r>
            <a:r>
              <a:rPr lang="it-IT" dirty="0" err="1"/>
              <a:t>gastritis</a:t>
            </a:r>
            <a:r>
              <a:rPr lang="it-IT" dirty="0"/>
              <a:t>; </a:t>
            </a:r>
            <a:r>
              <a:rPr lang="it-IT" dirty="0" err="1"/>
              <a:t>Eosinophilic</a:t>
            </a:r>
            <a:r>
              <a:rPr lang="it-IT" dirty="0"/>
              <a:t> </a:t>
            </a:r>
            <a:r>
              <a:rPr lang="it-IT" dirty="0" err="1"/>
              <a:t>gastrointestinal</a:t>
            </a:r>
            <a:r>
              <a:rPr lang="it-IT" dirty="0"/>
              <a:t> </a:t>
            </a:r>
            <a:r>
              <a:rPr lang="it-IT" dirty="0" err="1"/>
              <a:t>disease</a:t>
            </a:r>
            <a:r>
              <a:rPr lang="it-IT" dirty="0"/>
              <a:t>; </a:t>
            </a:r>
            <a:r>
              <a:rPr lang="it-IT" dirty="0" err="1"/>
              <a:t>Feeding</a:t>
            </a:r>
            <a:r>
              <a:rPr lang="it-IT" dirty="0"/>
              <a:t> </a:t>
            </a:r>
            <a:r>
              <a:rPr lang="it-IT" dirty="0" err="1"/>
              <a:t>difficulties</a:t>
            </a:r>
            <a:r>
              <a:rPr lang="it-IT" dirty="0"/>
              <a:t>; Food triggers; </a:t>
            </a:r>
            <a:r>
              <a:rPr lang="it-IT" dirty="0" err="1"/>
              <a:t>Malnutrition</a:t>
            </a:r>
            <a:r>
              <a:rPr lang="it-IT" dirty="0"/>
              <a:t>. </a:t>
            </a:r>
          </a:p>
        </p:txBody>
      </p:sp>
    </p:spTree>
    <p:extLst>
      <p:ext uri="{BB962C8B-B14F-4D97-AF65-F5344CB8AC3E}">
        <p14:creationId xmlns:p14="http://schemas.microsoft.com/office/powerpoint/2010/main" val="4164311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Ce ne sono altri</a:t>
            </a:r>
          </a:p>
          <a:p>
            <a:endParaRPr lang="it-IT" dirty="0"/>
          </a:p>
          <a:p>
            <a:r>
              <a:rPr lang="it-IT" dirty="0" err="1"/>
              <a:t>J</a:t>
            </a:r>
            <a:r>
              <a:rPr lang="it-IT" dirty="0"/>
              <a:t> </a:t>
            </a:r>
            <a:r>
              <a:rPr lang="it-IT" dirty="0" err="1"/>
              <a:t>Allergy</a:t>
            </a:r>
            <a:r>
              <a:rPr lang="it-IT" dirty="0"/>
              <a:t> </a:t>
            </a:r>
            <a:r>
              <a:rPr lang="it-IT" dirty="0" err="1"/>
              <a:t>Clin</a:t>
            </a:r>
            <a:r>
              <a:rPr lang="it-IT" dirty="0"/>
              <a:t> </a:t>
            </a:r>
            <a:r>
              <a:rPr lang="it-IT" dirty="0" err="1"/>
              <a:t>Immunol</a:t>
            </a:r>
            <a:r>
              <a:rPr lang="it-IT" dirty="0"/>
              <a:t> </a:t>
            </a:r>
            <a:r>
              <a:rPr lang="it-IT" dirty="0" err="1"/>
              <a:t>Pract</a:t>
            </a:r>
            <a:r>
              <a:rPr lang="it-IT" dirty="0"/>
              <a:t> . 2024 Oct;12(10):2857-2860.e2. </a:t>
            </a:r>
          </a:p>
          <a:p>
            <a:r>
              <a:rPr lang="it-IT" dirty="0" err="1"/>
              <a:t>doi</a:t>
            </a:r>
            <a:r>
              <a:rPr lang="it-IT" dirty="0"/>
              <a:t>: 10.1016/j.jaip.2024.06.028. </a:t>
            </a:r>
            <a:r>
              <a:rPr lang="it-IT" dirty="0" err="1"/>
              <a:t>Epub</a:t>
            </a:r>
            <a:r>
              <a:rPr lang="it-IT" dirty="0"/>
              <a:t> 2024 </a:t>
            </a:r>
            <a:r>
              <a:rPr lang="it-IT" dirty="0" err="1"/>
              <a:t>Jun</a:t>
            </a:r>
            <a:r>
              <a:rPr lang="it-IT" dirty="0"/>
              <a:t> 25. </a:t>
            </a:r>
          </a:p>
          <a:p>
            <a:r>
              <a:rPr lang="it-IT" b="1" dirty="0" err="1"/>
              <a:t>Gastrointestinal</a:t>
            </a:r>
            <a:r>
              <a:rPr lang="it-IT" b="1" dirty="0"/>
              <a:t> </a:t>
            </a:r>
            <a:r>
              <a:rPr lang="it-IT" b="1" dirty="0" err="1"/>
              <a:t>segmental</a:t>
            </a:r>
            <a:r>
              <a:rPr lang="it-IT" b="1" dirty="0"/>
              <a:t> </a:t>
            </a:r>
            <a:r>
              <a:rPr lang="it-IT" b="1" dirty="0" err="1"/>
              <a:t>remission</a:t>
            </a:r>
            <a:r>
              <a:rPr lang="it-IT" b="1" dirty="0"/>
              <a:t> with </a:t>
            </a:r>
            <a:r>
              <a:rPr lang="it-IT" b="1" dirty="0" err="1"/>
              <a:t>oral</a:t>
            </a:r>
            <a:r>
              <a:rPr lang="it-IT" b="1" dirty="0"/>
              <a:t> </a:t>
            </a:r>
            <a:r>
              <a:rPr lang="it-IT" b="1" dirty="0" err="1"/>
              <a:t>budesonide</a:t>
            </a:r>
            <a:r>
              <a:rPr lang="it-IT" b="1" dirty="0"/>
              <a:t> therapy for </a:t>
            </a:r>
            <a:r>
              <a:rPr lang="it-IT" b="1" dirty="0" err="1"/>
              <a:t>eosinophilic</a:t>
            </a:r>
            <a:r>
              <a:rPr lang="it-IT" b="1" dirty="0"/>
              <a:t> </a:t>
            </a:r>
            <a:r>
              <a:rPr lang="it-IT" b="1" dirty="0" err="1"/>
              <a:t>gastrointestinal</a:t>
            </a:r>
            <a:r>
              <a:rPr lang="it-IT" b="1" dirty="0"/>
              <a:t> </a:t>
            </a:r>
            <a:r>
              <a:rPr lang="it-IT" b="1" dirty="0" err="1"/>
              <a:t>diseases</a:t>
            </a:r>
            <a:r>
              <a:rPr lang="it-IT" b="1" dirty="0"/>
              <a:t> </a:t>
            </a:r>
          </a:p>
          <a:p>
            <a:r>
              <a:rPr lang="it-IT" dirty="0" err="1">
                <a:hlinkClick r:id="rId3"/>
              </a:rPr>
              <a:t>Mian</a:t>
            </a:r>
            <a:r>
              <a:rPr lang="it-IT" dirty="0">
                <a:hlinkClick r:id="rId3"/>
              </a:rPr>
              <a:t> B Khalid</a:t>
            </a:r>
            <a:r>
              <a:rPr lang="it-IT" baseline="30000" dirty="0"/>
              <a:t> </a:t>
            </a:r>
            <a:r>
              <a:rPr lang="it-IT" baseline="30000" dirty="0">
                <a:hlinkClick r:id="rId4" tooltip="National Institute of Diabetes and Digestive and Kidney Diseases, National Institutes of Health, Bethesda, Md."/>
              </a:rPr>
              <a:t> 1 </a:t>
            </a:r>
            <a:r>
              <a:rPr lang="it-IT" dirty="0"/>
              <a:t>, </a:t>
            </a:r>
            <a:r>
              <a:rPr lang="it-IT" dirty="0" err="1">
                <a:hlinkClick r:id="rId5"/>
              </a:rPr>
              <a:t>Disha</a:t>
            </a:r>
            <a:r>
              <a:rPr lang="it-IT" dirty="0">
                <a:hlinkClick r:id="rId5"/>
              </a:rPr>
              <a:t> </a:t>
            </a:r>
            <a:r>
              <a:rPr lang="it-IT" dirty="0" err="1">
                <a:hlinkClick r:id="rId5"/>
              </a:rPr>
              <a:t>Sharma</a:t>
            </a:r>
            <a:r>
              <a:rPr lang="it-IT" baseline="30000" dirty="0"/>
              <a:t> </a:t>
            </a:r>
            <a:r>
              <a:rPr lang="it-IT" baseline="30000" dirty="0">
                <a:hlinkClick r:id="rId4" tooltip="National Institute of Diabetes and Digestive and Kidney Diseases, National Institutes of Health, Bethesda, Md."/>
              </a:rPr>
              <a:t> 1 </a:t>
            </a:r>
            <a:r>
              <a:rPr lang="it-IT" dirty="0"/>
              <a:t>, </a:t>
            </a:r>
            <a:r>
              <a:rPr lang="it-IT" dirty="0">
                <a:hlinkClick r:id="rId6"/>
              </a:rPr>
              <a:t>Amari Howard</a:t>
            </a:r>
            <a:r>
              <a:rPr lang="it-IT" baseline="30000" dirty="0"/>
              <a:t> </a:t>
            </a:r>
            <a:r>
              <a:rPr lang="it-IT" baseline="30000" dirty="0">
                <a:hlinkClick r:id="rId7" tooltip="National Institute of Allergy and Infectious Diseases, National Institutes of Health, Bethesda, Md."/>
              </a:rPr>
              <a:t> 2 </a:t>
            </a:r>
            <a:r>
              <a:rPr lang="it-IT" dirty="0"/>
              <a:t>, </a:t>
            </a:r>
            <a:r>
              <a:rPr lang="it-IT" dirty="0">
                <a:hlinkClick r:id="rId8"/>
              </a:rPr>
              <a:t>Dilara </a:t>
            </a:r>
            <a:r>
              <a:rPr lang="it-IT" dirty="0" err="1">
                <a:hlinkClick r:id="rId8"/>
              </a:rPr>
              <a:t>Akbulut</a:t>
            </a:r>
            <a:r>
              <a:rPr lang="it-IT" baseline="30000" dirty="0"/>
              <a:t> </a:t>
            </a:r>
            <a:r>
              <a:rPr lang="it-IT" baseline="30000" dirty="0">
                <a:hlinkClick r:id="rId9" tooltip="National Cancer Institute, National Institutes of Health, Bethesda, Md."/>
              </a:rPr>
              <a:t> 3 </a:t>
            </a:r>
            <a:r>
              <a:rPr lang="it-IT" dirty="0"/>
              <a:t>, </a:t>
            </a:r>
            <a:r>
              <a:rPr lang="it-IT" dirty="0" err="1">
                <a:hlinkClick r:id="rId10"/>
              </a:rPr>
              <a:t>Michelly</a:t>
            </a:r>
            <a:r>
              <a:rPr lang="it-IT" dirty="0">
                <a:hlinkClick r:id="rId10"/>
              </a:rPr>
              <a:t> </a:t>
            </a:r>
            <a:r>
              <a:rPr lang="it-IT" dirty="0" err="1">
                <a:hlinkClick r:id="rId10"/>
              </a:rPr>
              <a:t>Sampaio</a:t>
            </a:r>
            <a:r>
              <a:rPr lang="it-IT" dirty="0">
                <a:hlinkClick r:id="rId10"/>
              </a:rPr>
              <a:t> de Melo</a:t>
            </a:r>
            <a:r>
              <a:rPr lang="it-IT" baseline="30000" dirty="0"/>
              <a:t> </a:t>
            </a:r>
            <a:r>
              <a:rPr lang="it-IT" baseline="30000" dirty="0">
                <a:hlinkClick r:id="rId9" tooltip="National Cancer Institute, National Institutes of Health, Bethesda, Md."/>
              </a:rPr>
              <a:t> 3 </a:t>
            </a:r>
            <a:r>
              <a:rPr lang="it-IT" dirty="0"/>
              <a:t>, </a:t>
            </a:r>
            <a:r>
              <a:rPr lang="it-IT" dirty="0">
                <a:hlinkClick r:id="rId11"/>
              </a:rPr>
              <a:t>Martha M </a:t>
            </a:r>
            <a:r>
              <a:rPr lang="it-IT" dirty="0" err="1">
                <a:hlinkClick r:id="rId11"/>
              </a:rPr>
              <a:t>Quezado</a:t>
            </a:r>
            <a:r>
              <a:rPr lang="it-IT" baseline="30000" dirty="0"/>
              <a:t> </a:t>
            </a:r>
            <a:r>
              <a:rPr lang="it-IT" baseline="30000" dirty="0">
                <a:hlinkClick r:id="rId9" tooltip="National Cancer Institute, National Institutes of Health, Bethesda, Md."/>
              </a:rPr>
              <a:t> 3 </a:t>
            </a:r>
            <a:r>
              <a:rPr lang="it-IT" dirty="0"/>
              <a:t>, </a:t>
            </a:r>
            <a:r>
              <a:rPr lang="it-IT" dirty="0">
                <a:hlinkClick r:id="rId12"/>
              </a:rPr>
              <a:t>Perla A Castillo</a:t>
            </a:r>
            <a:r>
              <a:rPr lang="it-IT" baseline="30000" dirty="0"/>
              <a:t> </a:t>
            </a:r>
            <a:r>
              <a:rPr lang="it-IT" baseline="30000" dirty="0">
                <a:hlinkClick r:id="rId7" tooltip="National Institute of Allergy and Infectious Diseases, National Institutes of Health, Bethesda, Md."/>
              </a:rPr>
              <a:t> 2 </a:t>
            </a:r>
            <a:r>
              <a:rPr lang="it-IT" dirty="0"/>
              <a:t>, </a:t>
            </a:r>
            <a:r>
              <a:rPr lang="it-IT" dirty="0">
                <a:hlinkClick r:id="rId13"/>
              </a:rPr>
              <a:t>Gustavo A Cuevas</a:t>
            </a:r>
            <a:r>
              <a:rPr lang="it-IT" baseline="30000" dirty="0"/>
              <a:t> </a:t>
            </a:r>
            <a:r>
              <a:rPr lang="it-IT" baseline="30000" dirty="0">
                <a:hlinkClick r:id="rId7" tooltip="National Institute of Allergy and Infectious Diseases, National Institutes of Health, Bethesda, Md."/>
              </a:rPr>
              <a:t> 2 </a:t>
            </a:r>
            <a:r>
              <a:rPr lang="it-IT" dirty="0"/>
              <a:t>, </a:t>
            </a:r>
            <a:r>
              <a:rPr lang="it-IT" dirty="0">
                <a:hlinkClick r:id="rId14"/>
              </a:rPr>
              <a:t>Amy D </a:t>
            </a:r>
            <a:r>
              <a:rPr lang="it-IT" dirty="0" err="1">
                <a:hlinkClick r:id="rId14"/>
              </a:rPr>
              <a:t>Klion</a:t>
            </a:r>
            <a:r>
              <a:rPr lang="it-IT" baseline="30000" dirty="0"/>
              <a:t> </a:t>
            </a:r>
            <a:r>
              <a:rPr lang="it-IT" baseline="30000" dirty="0">
                <a:hlinkClick r:id="rId7" tooltip="National Institute of Allergy and Infectious Diseases, National Institutes of Health, Bethesda, Md."/>
              </a:rPr>
              <a:t> 2 </a:t>
            </a:r>
            <a:r>
              <a:rPr lang="it-IT" dirty="0"/>
              <a:t>, </a:t>
            </a:r>
            <a:r>
              <a:rPr lang="it-IT" dirty="0" err="1">
                <a:hlinkClick r:id="rId15"/>
              </a:rPr>
              <a:t>Paneez</a:t>
            </a:r>
            <a:r>
              <a:rPr lang="it-IT" dirty="0">
                <a:hlinkClick r:id="rId15"/>
              </a:rPr>
              <a:t> </a:t>
            </a:r>
            <a:r>
              <a:rPr lang="it-IT" dirty="0" err="1">
                <a:hlinkClick r:id="rId15"/>
              </a:rPr>
              <a:t>Khoury</a:t>
            </a:r>
            <a:r>
              <a:rPr lang="it-IT" baseline="30000" dirty="0"/>
              <a:t> </a:t>
            </a:r>
            <a:r>
              <a:rPr lang="it-IT" baseline="30000" dirty="0">
                <a:hlinkClick r:id="rId7" tooltip="National Institute of Allergy and Infectious Diseases, National Institutes of Health, Bethesda, Md."/>
              </a:rPr>
              <a:t> 2 </a:t>
            </a:r>
            <a:r>
              <a:rPr lang="it-IT" dirty="0"/>
              <a:t>, </a:t>
            </a:r>
            <a:r>
              <a:rPr lang="it-IT" dirty="0">
                <a:hlinkClick r:id="rId16"/>
              </a:rPr>
              <a:t>Gregory M Constantine</a:t>
            </a:r>
            <a:r>
              <a:rPr lang="it-IT" baseline="30000" dirty="0"/>
              <a:t> </a:t>
            </a:r>
            <a:r>
              <a:rPr lang="it-IT" baseline="30000" dirty="0">
                <a:hlinkClick r:id="rId7" tooltip="National Institute of Allergy and Infectious Diseases, National Institutes of Health, Bethesda, Md."/>
              </a:rPr>
              <a:t> 2 </a:t>
            </a:r>
            <a:r>
              <a:rPr lang="it-IT" dirty="0"/>
              <a:t>, </a:t>
            </a:r>
            <a:r>
              <a:rPr lang="it-IT" dirty="0">
                <a:hlinkClick r:id="rId17"/>
              </a:rPr>
              <a:t>Sheila Kumar</a:t>
            </a:r>
            <a:r>
              <a:rPr lang="it-IT" baseline="30000" dirty="0"/>
              <a:t> </a:t>
            </a:r>
            <a:r>
              <a:rPr lang="it-IT" baseline="30000" dirty="0">
                <a:hlinkClick r:id="rId18" tooltip="National Institute of Diabetes and Digestive and Kidney Diseases, National Institutes of Health, Bethesda, Md. Electronic address: sheila.kumar@nih.gov."/>
              </a:rPr>
              <a:t> 4 </a:t>
            </a:r>
            <a:endParaRPr lang="it-IT" dirty="0"/>
          </a:p>
          <a:p>
            <a:r>
              <a:rPr lang="it-IT" dirty="0" err="1"/>
              <a:t>Affiliations</a:t>
            </a:r>
            <a:r>
              <a:rPr lang="it-IT" dirty="0"/>
              <a:t> </a:t>
            </a:r>
          </a:p>
          <a:p>
            <a:pPr>
              <a:buFont typeface="Arial" panose="020B0604020202020204" pitchFamily="34" charset="0"/>
              <a:buChar char="•"/>
            </a:pPr>
            <a:r>
              <a:rPr lang="it-IT" dirty="0"/>
              <a:t>PMID: </a:t>
            </a:r>
            <a:r>
              <a:rPr lang="it-IT" b="1" dirty="0"/>
              <a:t>38936661</a:t>
            </a:r>
            <a:r>
              <a:rPr lang="it-IT" dirty="0"/>
              <a:t> </a:t>
            </a:r>
          </a:p>
          <a:p>
            <a:pPr>
              <a:buFont typeface="Arial" panose="020B0604020202020204" pitchFamily="34" charset="0"/>
              <a:buChar char="•"/>
            </a:pPr>
            <a:r>
              <a:rPr lang="it-IT" dirty="0"/>
              <a:t>DOI: </a:t>
            </a:r>
            <a:r>
              <a:rPr lang="it-IT" dirty="0">
                <a:hlinkClick r:id="rId19"/>
              </a:rPr>
              <a:t>10.1016/j.jaip.2024.06.028 </a:t>
            </a:r>
            <a:endParaRPr lang="it-IT" dirty="0"/>
          </a:p>
          <a:p>
            <a:endParaRPr lang="it-IT" dirty="0"/>
          </a:p>
          <a:p>
            <a:r>
              <a:rPr lang="it-IT" dirty="0"/>
              <a:t>- </a:t>
            </a:r>
            <a:r>
              <a:rPr lang="it-IT" dirty="0" err="1"/>
              <a:t>Intesticort</a:t>
            </a:r>
            <a:r>
              <a:rPr lang="it-IT" dirty="0"/>
              <a:t> 3 mg, 3 </a:t>
            </a:r>
            <a:r>
              <a:rPr lang="it-IT" dirty="0" err="1"/>
              <a:t>cp</a:t>
            </a:r>
            <a:r>
              <a:rPr lang="it-IT" dirty="0"/>
              <a:t> al mattino dopo colazione per un mese, quindi 2 </a:t>
            </a:r>
            <a:r>
              <a:rPr lang="it-IT" dirty="0" err="1"/>
              <a:t>cp</a:t>
            </a:r>
            <a:r>
              <a:rPr lang="it-IT" dirty="0"/>
              <a:t> per un mese, quindi 1 </a:t>
            </a:r>
            <a:r>
              <a:rPr lang="it-IT" dirty="0" err="1"/>
              <a:t>cp</a:t>
            </a:r>
            <a:r>
              <a:rPr lang="it-IT" dirty="0"/>
              <a:t> per un mese, poi sospende.</a:t>
            </a:r>
            <a:br>
              <a:rPr lang="it-IT" dirty="0"/>
            </a:br>
            <a:r>
              <a:rPr lang="it-IT" dirty="0"/>
              <a:t>- </a:t>
            </a:r>
            <a:r>
              <a:rPr lang="it-IT" dirty="0" err="1"/>
              <a:t>Cortiment</a:t>
            </a:r>
            <a:r>
              <a:rPr lang="it-IT" dirty="0"/>
              <a:t> 9 mg 1 </a:t>
            </a:r>
            <a:r>
              <a:rPr lang="it-IT" dirty="0" err="1"/>
              <a:t>cp</a:t>
            </a:r>
            <a:r>
              <a:rPr lang="it-IT" dirty="0"/>
              <a:t> al die per 6 settimane, poi 1 </a:t>
            </a:r>
            <a:r>
              <a:rPr lang="it-IT" dirty="0" err="1"/>
              <a:t>cp</a:t>
            </a:r>
            <a:r>
              <a:rPr lang="it-IT" dirty="0"/>
              <a:t> a giorni alterni per altre 2 settimane</a:t>
            </a:r>
            <a:br>
              <a:rPr lang="it-IT" dirty="0"/>
            </a:br>
            <a:r>
              <a:rPr lang="it-IT" dirty="0"/>
              <a:t>- Clipper 5 mg 2 </a:t>
            </a:r>
            <a:r>
              <a:rPr lang="it-IT" dirty="0" err="1"/>
              <a:t>cp</a:t>
            </a:r>
            <a:r>
              <a:rPr lang="it-IT" dirty="0"/>
              <a:t> al mattino dopo colazione per 1 mese, poi 1 </a:t>
            </a:r>
            <a:r>
              <a:rPr lang="it-IT" dirty="0" err="1"/>
              <a:t>cp</a:t>
            </a:r>
            <a:r>
              <a:rPr lang="it-IT" dirty="0"/>
              <a:t> per 1 mese, poi sospende.- </a:t>
            </a:r>
            <a:r>
              <a:rPr lang="it-IT" dirty="0" err="1"/>
              <a:t>Budesonide</a:t>
            </a:r>
            <a:r>
              <a:rPr lang="it-IT" dirty="0"/>
              <a:t> modalità open capsule: 1 </a:t>
            </a:r>
            <a:r>
              <a:rPr lang="it-IT" dirty="0" err="1"/>
              <a:t>cp</a:t>
            </a:r>
            <a:r>
              <a:rPr lang="it-IT" dirty="0"/>
              <a:t> aperta al mattino su fetta biscottata con del miele a colazione, 1 </a:t>
            </a:r>
            <a:r>
              <a:rPr lang="it-IT" dirty="0" err="1"/>
              <a:t>cp</a:t>
            </a:r>
            <a:r>
              <a:rPr lang="it-IT" dirty="0"/>
              <a:t> aperta a pranzo in un cucchiaino di acqua, 1 </a:t>
            </a:r>
            <a:r>
              <a:rPr lang="it-IT" dirty="0" err="1"/>
              <a:t>cp</a:t>
            </a:r>
            <a:r>
              <a:rPr lang="it-IT" dirty="0"/>
              <a:t> chiusa la sera</a:t>
            </a:r>
          </a:p>
          <a:p>
            <a:br>
              <a:rPr lang="it-IT" dirty="0"/>
            </a:br>
            <a:endParaRPr lang="it-IT" dirty="0"/>
          </a:p>
          <a:p>
            <a:endParaRPr lang="it-IT" dirty="0"/>
          </a:p>
          <a:p>
            <a:endParaRPr lang="it-IT" dirty="0"/>
          </a:p>
          <a:p>
            <a:r>
              <a:rPr lang="it-IT" sz="1200" b="1" kern="1200" dirty="0">
                <a:solidFill>
                  <a:schemeClr val="tx1"/>
                </a:solidFill>
                <a:effectLst/>
                <a:latin typeface="+mn-lt"/>
                <a:ea typeface="+mn-ea"/>
                <a:cs typeface="+mn-cs"/>
              </a:rPr>
              <a:t>Capsule Gastroresistenti (Rilascio nell'Ileo/Colon Ascendente)</a:t>
            </a:r>
          </a:p>
          <a:p>
            <a:r>
              <a:rPr lang="it-IT" sz="1200" kern="1200" dirty="0">
                <a:solidFill>
                  <a:schemeClr val="tx1"/>
                </a:solidFill>
                <a:effectLst/>
                <a:latin typeface="+mn-lt"/>
                <a:ea typeface="+mn-ea"/>
                <a:cs typeface="+mn-cs"/>
              </a:rPr>
              <a:t>È la forma classica utilizzata per la </a:t>
            </a:r>
            <a:r>
              <a:rPr lang="it-IT" sz="1200" b="1" kern="1200" dirty="0">
                <a:solidFill>
                  <a:schemeClr val="tx1"/>
                </a:solidFill>
                <a:effectLst/>
                <a:latin typeface="+mn-lt"/>
                <a:ea typeface="+mn-ea"/>
                <a:cs typeface="+mn-cs"/>
              </a:rPr>
              <a:t>Malattia di </a:t>
            </a:r>
            <a:r>
              <a:rPr lang="it-IT" sz="1200" b="1" kern="1200" dirty="0" err="1">
                <a:solidFill>
                  <a:schemeClr val="tx1"/>
                </a:solidFill>
                <a:effectLst/>
                <a:latin typeface="+mn-lt"/>
                <a:ea typeface="+mn-ea"/>
                <a:cs typeface="+mn-cs"/>
              </a:rPr>
              <a:t>Crohn</a:t>
            </a:r>
            <a:r>
              <a:rPr lang="it-IT" sz="1200" kern="1200" dirty="0">
                <a:solidFill>
                  <a:schemeClr val="tx1"/>
                </a:solidFill>
                <a:effectLst/>
                <a:latin typeface="+mn-lt"/>
                <a:ea typeface="+mn-ea"/>
                <a:cs typeface="+mn-cs"/>
              </a:rPr>
              <a:t>.</a:t>
            </a:r>
          </a:p>
          <a:p>
            <a:r>
              <a:rPr lang="it-IT" sz="1200" b="1" kern="1200" dirty="0">
                <a:solidFill>
                  <a:schemeClr val="tx1"/>
                </a:solidFill>
                <a:effectLst/>
                <a:latin typeface="+mn-lt"/>
                <a:ea typeface="+mn-ea"/>
                <a:cs typeface="+mn-cs"/>
              </a:rPr>
              <a:t>Meccanismo:</a:t>
            </a:r>
            <a:r>
              <a:rPr lang="it-IT" sz="1200" kern="1200" dirty="0">
                <a:solidFill>
                  <a:schemeClr val="tx1"/>
                </a:solidFill>
                <a:effectLst/>
                <a:latin typeface="+mn-lt"/>
                <a:ea typeface="+mn-ea"/>
                <a:cs typeface="+mn-cs"/>
              </a:rPr>
              <a:t> Le capsule contengono granuli rivestiti da una membrana (</a:t>
            </a:r>
            <a:r>
              <a:rPr lang="it-IT" sz="1200" kern="1200" dirty="0" err="1">
                <a:solidFill>
                  <a:schemeClr val="tx1"/>
                </a:solidFill>
                <a:effectLst/>
                <a:latin typeface="+mn-lt"/>
                <a:ea typeface="+mn-ea"/>
                <a:cs typeface="+mn-cs"/>
              </a:rPr>
              <a:t>etilcellulosa</a:t>
            </a:r>
            <a:r>
              <a:rPr lang="it-IT" sz="1200" kern="1200" dirty="0">
                <a:solidFill>
                  <a:schemeClr val="tx1"/>
                </a:solidFill>
                <a:effectLst/>
                <a:latin typeface="+mn-lt"/>
                <a:ea typeface="+mn-ea"/>
                <a:cs typeface="+mn-cs"/>
              </a:rPr>
              <a:t>) che si dissolve a </a:t>
            </a:r>
            <a:r>
              <a:rPr lang="it-IT" sz="1200" b="1" kern="1200" dirty="0" err="1">
                <a:solidFill>
                  <a:schemeClr val="tx1"/>
                </a:solidFill>
                <a:effectLst/>
                <a:latin typeface="+mn-lt"/>
                <a:ea typeface="+mn-ea"/>
                <a:cs typeface="+mn-cs"/>
              </a:rPr>
              <a:t>pH</a:t>
            </a:r>
            <a:r>
              <a:rPr lang="it-IT" sz="1200" b="1" kern="1200" dirty="0">
                <a:solidFill>
                  <a:schemeClr val="tx1"/>
                </a:solidFill>
                <a:effectLst/>
                <a:latin typeface="+mn-lt"/>
                <a:ea typeface="+mn-ea"/>
                <a:cs typeface="+mn-cs"/>
              </a:rPr>
              <a:t> &gt; 5.5</a:t>
            </a:r>
            <a:r>
              <a:rPr lang="it-IT" sz="1200" kern="1200" dirty="0">
                <a:solidFill>
                  <a:schemeClr val="tx1"/>
                </a:solidFill>
                <a:effectLst/>
                <a:latin typeface="+mn-lt"/>
                <a:ea typeface="+mn-ea"/>
                <a:cs typeface="+mn-cs"/>
              </a:rPr>
              <a:t>.</a:t>
            </a:r>
          </a:p>
          <a:p>
            <a:r>
              <a:rPr lang="it-IT" sz="1200" b="1" kern="1200" dirty="0">
                <a:solidFill>
                  <a:schemeClr val="tx1"/>
                </a:solidFill>
                <a:effectLst/>
                <a:latin typeface="+mn-lt"/>
                <a:ea typeface="+mn-ea"/>
                <a:cs typeface="+mn-cs"/>
              </a:rPr>
              <a:t>Target:</a:t>
            </a:r>
            <a:r>
              <a:rPr lang="it-IT" sz="1200" kern="1200" dirty="0">
                <a:solidFill>
                  <a:schemeClr val="tx1"/>
                </a:solidFill>
                <a:effectLst/>
                <a:latin typeface="+mn-lt"/>
                <a:ea typeface="+mn-ea"/>
                <a:cs typeface="+mn-cs"/>
              </a:rPr>
              <a:t> Ileo terminale e colon ascendente.</a:t>
            </a:r>
          </a:p>
          <a:p>
            <a:r>
              <a:rPr lang="it-IT" sz="1200" b="1" kern="1200" dirty="0">
                <a:solidFill>
                  <a:schemeClr val="tx1"/>
                </a:solidFill>
                <a:effectLst/>
                <a:latin typeface="+mn-lt"/>
                <a:ea typeface="+mn-ea"/>
                <a:cs typeface="+mn-cs"/>
              </a:rPr>
              <a:t>Esempi:</a:t>
            </a:r>
            <a:r>
              <a:rPr lang="it-IT" sz="1200" kern="1200" dirty="0">
                <a:solidFill>
                  <a:schemeClr val="tx1"/>
                </a:solidFill>
                <a:effectLst/>
                <a:latin typeface="+mn-lt"/>
                <a:ea typeface="+mn-ea"/>
                <a:cs typeface="+mn-cs"/>
              </a:rPr>
              <a:t> </a:t>
            </a:r>
            <a:r>
              <a:rPr lang="it-IT" sz="1200" i="1" kern="1200" dirty="0" err="1">
                <a:solidFill>
                  <a:schemeClr val="tx1"/>
                </a:solidFill>
                <a:effectLst/>
                <a:latin typeface="+mn-lt"/>
                <a:ea typeface="+mn-ea"/>
                <a:cs typeface="+mn-cs"/>
              </a:rPr>
              <a:t>Entocort</a:t>
            </a:r>
            <a:r>
              <a:rPr lang="it-IT" sz="1200" kern="1200" dirty="0">
                <a:solidFill>
                  <a:schemeClr val="tx1"/>
                </a:solidFill>
                <a:effectLst/>
                <a:latin typeface="+mn-lt"/>
                <a:ea typeface="+mn-ea"/>
                <a:cs typeface="+mn-cs"/>
              </a:rPr>
              <a:t>, </a:t>
            </a:r>
            <a:r>
              <a:rPr lang="it-IT" sz="1200" i="1" kern="1200" dirty="0" err="1">
                <a:solidFill>
                  <a:schemeClr val="tx1"/>
                </a:solidFill>
                <a:effectLst/>
                <a:latin typeface="+mn-lt"/>
                <a:ea typeface="+mn-ea"/>
                <a:cs typeface="+mn-cs"/>
              </a:rPr>
              <a:t>Intesticort</a:t>
            </a:r>
            <a:r>
              <a:rPr lang="it-IT" sz="1200" kern="1200" dirty="0">
                <a:solidFill>
                  <a:schemeClr val="tx1"/>
                </a:solidFill>
                <a:effectLst/>
                <a:latin typeface="+mn-lt"/>
                <a:ea typeface="+mn-ea"/>
                <a:cs typeface="+mn-cs"/>
              </a:rPr>
              <a:t>.</a:t>
            </a:r>
          </a:p>
          <a:p>
            <a:r>
              <a:rPr lang="it-IT" sz="1200" b="1" kern="1200" dirty="0">
                <a:solidFill>
                  <a:schemeClr val="tx1"/>
                </a:solidFill>
                <a:effectLst/>
                <a:latin typeface="+mn-lt"/>
                <a:ea typeface="+mn-ea"/>
                <a:cs typeface="+mn-cs"/>
              </a:rPr>
              <a:t>Dosaggio standard:</a:t>
            </a:r>
            <a:r>
              <a:rPr lang="it-IT" sz="1200" kern="1200" dirty="0">
                <a:solidFill>
                  <a:schemeClr val="tx1"/>
                </a:solidFill>
                <a:effectLst/>
                <a:latin typeface="+mn-lt"/>
                <a:ea typeface="+mn-ea"/>
                <a:cs typeface="+mn-cs"/>
              </a:rPr>
              <a:t> $9 \text{ mg}$/die (spesso $3 \text{ mg}$ x 3) per l'induzione.</a:t>
            </a:r>
          </a:p>
          <a:p>
            <a:r>
              <a:rPr lang="it-IT" sz="1200" b="1" kern="1200" dirty="0">
                <a:solidFill>
                  <a:schemeClr val="tx1"/>
                </a:solidFill>
                <a:effectLst/>
                <a:latin typeface="+mn-lt"/>
                <a:ea typeface="+mn-ea"/>
                <a:cs typeface="+mn-cs"/>
              </a:rPr>
              <a:t>2. Compresse MMX (Multi-Matrix Technology)</a:t>
            </a:r>
          </a:p>
          <a:p>
            <a:r>
              <a:rPr lang="it-IT" sz="1200" kern="1200" dirty="0">
                <a:solidFill>
                  <a:schemeClr val="tx1"/>
                </a:solidFill>
                <a:effectLst/>
                <a:latin typeface="+mn-lt"/>
                <a:ea typeface="+mn-ea"/>
                <a:cs typeface="+mn-cs"/>
              </a:rPr>
              <a:t>Progettata specificamente per la </a:t>
            </a:r>
            <a:r>
              <a:rPr lang="it-IT" sz="1200" b="1" kern="1200" dirty="0">
                <a:solidFill>
                  <a:schemeClr val="tx1"/>
                </a:solidFill>
                <a:effectLst/>
                <a:latin typeface="+mn-lt"/>
                <a:ea typeface="+mn-ea"/>
                <a:cs typeface="+mn-cs"/>
              </a:rPr>
              <a:t>Colite Ulcerosa</a:t>
            </a:r>
            <a:r>
              <a:rPr lang="it-IT" sz="1200" kern="1200" dirty="0">
                <a:solidFill>
                  <a:schemeClr val="tx1"/>
                </a:solidFill>
                <a:effectLst/>
                <a:latin typeface="+mn-lt"/>
                <a:ea typeface="+mn-ea"/>
                <a:cs typeface="+mn-cs"/>
              </a:rPr>
              <a:t>.</a:t>
            </a:r>
          </a:p>
          <a:p>
            <a:r>
              <a:rPr lang="it-IT" sz="1200" b="1" kern="1200" dirty="0">
                <a:solidFill>
                  <a:schemeClr val="tx1"/>
                </a:solidFill>
                <a:effectLst/>
                <a:latin typeface="+mn-lt"/>
                <a:ea typeface="+mn-ea"/>
                <a:cs typeface="+mn-cs"/>
              </a:rPr>
              <a:t>Meccanismo:</a:t>
            </a:r>
            <a:r>
              <a:rPr lang="it-IT" sz="1200" kern="1200" dirty="0">
                <a:solidFill>
                  <a:schemeClr val="tx1"/>
                </a:solidFill>
                <a:effectLst/>
                <a:latin typeface="+mn-lt"/>
                <a:ea typeface="+mn-ea"/>
                <a:cs typeface="+mn-cs"/>
              </a:rPr>
              <a:t> Utilizza una matrice lipofila e idrofila che consente un rilascio rallentato e </a:t>
            </a:r>
            <a:r>
              <a:rPr lang="it-IT" sz="1200" b="1" kern="1200" dirty="0">
                <a:solidFill>
                  <a:schemeClr val="tx1"/>
                </a:solidFill>
                <a:effectLst/>
                <a:latin typeface="+mn-lt"/>
                <a:ea typeface="+mn-ea"/>
                <a:cs typeface="+mn-cs"/>
              </a:rPr>
              <a:t>uniforme</a:t>
            </a:r>
            <a:r>
              <a:rPr lang="it-IT" sz="1200" kern="1200" dirty="0">
                <a:solidFill>
                  <a:schemeClr val="tx1"/>
                </a:solidFill>
                <a:effectLst/>
                <a:latin typeface="+mn-lt"/>
                <a:ea typeface="+mn-ea"/>
                <a:cs typeface="+mn-cs"/>
              </a:rPr>
              <a:t> lungo tutto il colon.</a:t>
            </a:r>
          </a:p>
          <a:p>
            <a:r>
              <a:rPr lang="it-IT" sz="1200" b="1" kern="1200" dirty="0">
                <a:solidFill>
                  <a:schemeClr val="tx1"/>
                </a:solidFill>
                <a:effectLst/>
                <a:latin typeface="+mn-lt"/>
                <a:ea typeface="+mn-ea"/>
                <a:cs typeface="+mn-cs"/>
              </a:rPr>
              <a:t>Target:</a:t>
            </a:r>
            <a:r>
              <a:rPr lang="it-IT" sz="1200" kern="1200" dirty="0">
                <a:solidFill>
                  <a:schemeClr val="tx1"/>
                </a:solidFill>
                <a:effectLst/>
                <a:latin typeface="+mn-lt"/>
                <a:ea typeface="+mn-ea"/>
                <a:cs typeface="+mn-cs"/>
              </a:rPr>
              <a:t> Colon intero (dal cieco al retto).</a:t>
            </a:r>
          </a:p>
          <a:p>
            <a:r>
              <a:rPr lang="it-IT" sz="1200" b="1" kern="1200" dirty="0">
                <a:solidFill>
                  <a:schemeClr val="tx1"/>
                </a:solidFill>
                <a:effectLst/>
                <a:latin typeface="+mn-lt"/>
                <a:ea typeface="+mn-ea"/>
                <a:cs typeface="+mn-cs"/>
              </a:rPr>
              <a:t>Esempio:</a:t>
            </a:r>
            <a:r>
              <a:rPr lang="it-IT" sz="1200" kern="1200" dirty="0">
                <a:solidFill>
                  <a:schemeClr val="tx1"/>
                </a:solidFill>
                <a:effectLst/>
                <a:latin typeface="+mn-lt"/>
                <a:ea typeface="+mn-ea"/>
                <a:cs typeface="+mn-cs"/>
              </a:rPr>
              <a:t> </a:t>
            </a:r>
            <a:r>
              <a:rPr lang="it-IT" sz="1200" i="1" kern="1200" dirty="0" err="1">
                <a:solidFill>
                  <a:schemeClr val="tx1"/>
                </a:solidFill>
                <a:effectLst/>
                <a:latin typeface="+mn-lt"/>
                <a:ea typeface="+mn-ea"/>
                <a:cs typeface="+mn-cs"/>
              </a:rPr>
              <a:t>Cortiment</a:t>
            </a:r>
            <a:r>
              <a:rPr lang="it-IT" sz="1200" kern="1200" dirty="0">
                <a:solidFill>
                  <a:schemeClr val="tx1"/>
                </a:solidFill>
                <a:effectLst/>
                <a:latin typeface="+mn-lt"/>
                <a:ea typeface="+mn-ea"/>
                <a:cs typeface="+mn-cs"/>
              </a:rPr>
              <a:t>.</a:t>
            </a:r>
          </a:p>
          <a:p>
            <a:r>
              <a:rPr lang="it-IT" sz="1200" b="1" kern="1200" dirty="0">
                <a:solidFill>
                  <a:schemeClr val="tx1"/>
                </a:solidFill>
                <a:effectLst/>
                <a:latin typeface="+mn-lt"/>
                <a:ea typeface="+mn-ea"/>
                <a:cs typeface="+mn-cs"/>
              </a:rPr>
              <a:t>Dosaggio standard:</a:t>
            </a:r>
            <a:r>
              <a:rPr lang="it-IT" sz="1200" kern="1200" dirty="0">
                <a:solidFill>
                  <a:schemeClr val="tx1"/>
                </a:solidFill>
                <a:effectLst/>
                <a:latin typeface="+mn-lt"/>
                <a:ea typeface="+mn-ea"/>
                <a:cs typeface="+mn-cs"/>
              </a:rPr>
              <a:t> $9 \text{ mg}$ una volta al giorno.</a:t>
            </a:r>
          </a:p>
          <a:p>
            <a:r>
              <a:rPr lang="it-IT" sz="1200" b="1" kern="1200" dirty="0">
                <a:solidFill>
                  <a:schemeClr val="tx1"/>
                </a:solidFill>
                <a:effectLst/>
                <a:latin typeface="+mn-lt"/>
                <a:ea typeface="+mn-ea"/>
                <a:cs typeface="+mn-cs"/>
              </a:rPr>
              <a:t>3. Formulazioni per l'Esofago (Target Esofageo)</a:t>
            </a:r>
          </a:p>
          <a:p>
            <a:r>
              <a:rPr lang="it-IT" sz="1200" kern="1200" dirty="0">
                <a:solidFill>
                  <a:schemeClr val="tx1"/>
                </a:solidFill>
                <a:effectLst/>
                <a:latin typeface="+mn-lt"/>
                <a:ea typeface="+mn-ea"/>
                <a:cs typeface="+mn-cs"/>
              </a:rPr>
              <a:t>Fondamentali per l'</a:t>
            </a:r>
            <a:r>
              <a:rPr lang="it-IT" sz="1200" b="1" kern="1200" dirty="0">
                <a:solidFill>
                  <a:schemeClr val="tx1"/>
                </a:solidFill>
                <a:effectLst/>
                <a:latin typeface="+mn-lt"/>
                <a:ea typeface="+mn-ea"/>
                <a:cs typeface="+mn-cs"/>
              </a:rPr>
              <a:t>Esofagite Eosinofila (EoE)</a:t>
            </a:r>
            <a:r>
              <a:rPr lang="it-IT" sz="1200" kern="1200" dirty="0">
                <a:solidFill>
                  <a:schemeClr val="tx1"/>
                </a:solidFill>
                <a:effectLst/>
                <a:latin typeface="+mn-lt"/>
                <a:ea typeface="+mn-ea"/>
                <a:cs typeface="+mn-cs"/>
              </a:rPr>
              <a:t>, dove serve un contatto locale prolungato.</a:t>
            </a:r>
          </a:p>
          <a:p>
            <a:r>
              <a:rPr lang="it-IT" sz="1200" b="1" kern="1200" dirty="0">
                <a:solidFill>
                  <a:schemeClr val="tx1"/>
                </a:solidFill>
                <a:effectLst/>
                <a:latin typeface="+mn-lt"/>
                <a:ea typeface="+mn-ea"/>
                <a:cs typeface="+mn-cs"/>
              </a:rPr>
              <a:t>Compresse </a:t>
            </a:r>
            <a:r>
              <a:rPr lang="it-IT" sz="1200" b="1" kern="1200" dirty="0" err="1">
                <a:solidFill>
                  <a:schemeClr val="tx1"/>
                </a:solidFill>
                <a:effectLst/>
                <a:latin typeface="+mn-lt"/>
                <a:ea typeface="+mn-ea"/>
                <a:cs typeface="+mn-cs"/>
              </a:rPr>
              <a:t>Orodispersibili</a:t>
            </a:r>
            <a:r>
              <a:rPr lang="it-IT" sz="1200" b="1" kern="1200" dirty="0">
                <a:solidFill>
                  <a:schemeClr val="tx1"/>
                </a:solidFill>
                <a:effectLst/>
                <a:latin typeface="+mn-lt"/>
                <a:ea typeface="+mn-ea"/>
                <a:cs typeface="+mn-cs"/>
              </a:rPr>
              <a:t>:</a:t>
            </a:r>
            <a:r>
              <a:rPr lang="it-IT" sz="1200" kern="1200" dirty="0">
                <a:solidFill>
                  <a:schemeClr val="tx1"/>
                </a:solidFill>
                <a:effectLst/>
                <a:latin typeface="+mn-lt"/>
                <a:ea typeface="+mn-ea"/>
                <a:cs typeface="+mn-cs"/>
              </a:rPr>
              <a:t> Si sciolgono in bocca e la saliva veicola il farmaco lungo le pareti esofagee (es. </a:t>
            </a:r>
            <a:r>
              <a:rPr lang="it-IT" sz="1200" i="1" kern="1200" dirty="0" err="1">
                <a:solidFill>
                  <a:schemeClr val="tx1"/>
                </a:solidFill>
                <a:effectLst/>
                <a:latin typeface="+mn-lt"/>
                <a:ea typeface="+mn-ea"/>
                <a:cs typeface="+mn-cs"/>
              </a:rPr>
              <a:t>Jorveza</a:t>
            </a:r>
            <a:r>
              <a:rPr lang="it-IT" sz="1200" kern="1200" dirty="0">
                <a:solidFill>
                  <a:schemeClr val="tx1"/>
                </a:solidFill>
                <a:effectLst/>
                <a:latin typeface="+mn-lt"/>
                <a:ea typeface="+mn-ea"/>
                <a:cs typeface="+mn-cs"/>
              </a:rPr>
              <a:t>).</a:t>
            </a:r>
          </a:p>
          <a:p>
            <a:r>
              <a:rPr lang="it-IT" sz="1200" b="1" kern="1200" dirty="0">
                <a:solidFill>
                  <a:schemeClr val="tx1"/>
                </a:solidFill>
                <a:effectLst/>
                <a:latin typeface="+mn-lt"/>
                <a:ea typeface="+mn-ea"/>
                <a:cs typeface="+mn-cs"/>
              </a:rPr>
              <a:t>Sospensione Orale Viscosa:</a:t>
            </a:r>
            <a:r>
              <a:rPr lang="it-IT" sz="1200" kern="1200" dirty="0">
                <a:solidFill>
                  <a:schemeClr val="tx1"/>
                </a:solidFill>
                <a:effectLst/>
                <a:latin typeface="+mn-lt"/>
                <a:ea typeface="+mn-ea"/>
                <a:cs typeface="+mn-cs"/>
              </a:rPr>
              <a:t> Formulata come un gel che aderisce alla mucosa (es. </a:t>
            </a:r>
            <a:r>
              <a:rPr lang="it-IT" sz="1200" i="1" kern="1200" dirty="0" err="1">
                <a:solidFill>
                  <a:schemeClr val="tx1"/>
                </a:solidFill>
                <a:effectLst/>
                <a:latin typeface="+mn-lt"/>
                <a:ea typeface="+mn-ea"/>
                <a:cs typeface="+mn-cs"/>
              </a:rPr>
              <a:t>Eohilia</a:t>
            </a:r>
            <a:r>
              <a:rPr lang="it-IT" sz="1200" kern="1200" dirty="0">
                <a:solidFill>
                  <a:schemeClr val="tx1"/>
                </a:solidFill>
                <a:effectLst/>
                <a:latin typeface="+mn-lt"/>
                <a:ea typeface="+mn-ea"/>
                <a:cs typeface="+mn-cs"/>
              </a:rPr>
              <a:t>, approvata recentemente in alcuni mercati).</a:t>
            </a:r>
          </a:p>
          <a:p>
            <a:r>
              <a:rPr lang="it-IT" sz="1200" b="1" kern="1200" dirty="0">
                <a:solidFill>
                  <a:schemeClr val="tx1"/>
                </a:solidFill>
                <a:effectLst/>
                <a:latin typeface="+mn-lt"/>
                <a:ea typeface="+mn-ea"/>
                <a:cs typeface="+mn-cs"/>
              </a:rPr>
              <a:t>Nota Off-</a:t>
            </a:r>
            <a:r>
              <a:rPr lang="it-IT" sz="1200" b="1" kern="1200" dirty="0" err="1">
                <a:solidFill>
                  <a:schemeClr val="tx1"/>
                </a:solidFill>
                <a:effectLst/>
                <a:latin typeface="+mn-lt"/>
                <a:ea typeface="+mn-ea"/>
                <a:cs typeface="+mn-cs"/>
              </a:rPr>
              <a:t>label</a:t>
            </a:r>
            <a:r>
              <a:rPr lang="it-IT" sz="1200" b="1" kern="1200" dirty="0">
                <a:solidFill>
                  <a:schemeClr val="tx1"/>
                </a:solidFill>
                <a:effectLst/>
                <a:latin typeface="+mn-lt"/>
                <a:ea typeface="+mn-ea"/>
                <a:cs typeface="+mn-cs"/>
              </a:rPr>
              <a:t>:</a:t>
            </a:r>
            <a:r>
              <a:rPr lang="it-IT" sz="1200" kern="1200" dirty="0">
                <a:solidFill>
                  <a:schemeClr val="tx1"/>
                </a:solidFill>
                <a:effectLst/>
                <a:latin typeface="+mn-lt"/>
                <a:ea typeface="+mn-ea"/>
                <a:cs typeface="+mn-cs"/>
              </a:rPr>
              <a:t> Spesso si creano "pappe" estemporanee mescolando il contenuto di fiale per aerosol con </a:t>
            </a:r>
            <a:r>
              <a:rPr lang="it-IT" sz="1200" kern="1200" dirty="0" err="1">
                <a:solidFill>
                  <a:schemeClr val="tx1"/>
                </a:solidFill>
                <a:effectLst/>
                <a:latin typeface="+mn-lt"/>
                <a:ea typeface="+mn-ea"/>
                <a:cs typeface="+mn-cs"/>
              </a:rPr>
              <a:t>sucralosio</a:t>
            </a:r>
            <a:r>
              <a:rPr lang="it-IT" sz="1200" kern="1200" dirty="0">
                <a:solidFill>
                  <a:schemeClr val="tx1"/>
                </a:solidFill>
                <a:effectLst/>
                <a:latin typeface="+mn-lt"/>
                <a:ea typeface="+mn-ea"/>
                <a:cs typeface="+mn-cs"/>
              </a:rPr>
              <a:t> o miele.</a:t>
            </a:r>
          </a:p>
          <a:p>
            <a:r>
              <a:rPr lang="it-IT" sz="1200" b="1" kern="1200" dirty="0">
                <a:solidFill>
                  <a:schemeClr val="tx1"/>
                </a:solidFill>
                <a:effectLst/>
                <a:latin typeface="+mn-lt"/>
                <a:ea typeface="+mn-ea"/>
                <a:cs typeface="+mn-cs"/>
              </a:rPr>
              <a:t>4. Formulazioni Rettali</a:t>
            </a:r>
          </a:p>
          <a:p>
            <a:r>
              <a:rPr lang="it-IT" sz="1200" kern="1200" dirty="0">
                <a:solidFill>
                  <a:schemeClr val="tx1"/>
                </a:solidFill>
                <a:effectLst/>
                <a:latin typeface="+mn-lt"/>
                <a:ea typeface="+mn-ea"/>
                <a:cs typeface="+mn-cs"/>
              </a:rPr>
              <a:t>Per la proctite o la colite sinistra.</a:t>
            </a:r>
          </a:p>
          <a:p>
            <a:r>
              <a:rPr lang="it-IT" sz="1200" b="1" kern="1200" dirty="0">
                <a:solidFill>
                  <a:schemeClr val="tx1"/>
                </a:solidFill>
                <a:effectLst/>
                <a:latin typeface="+mn-lt"/>
                <a:ea typeface="+mn-ea"/>
                <a:cs typeface="+mn-cs"/>
              </a:rPr>
              <a:t>Schiuma o Clismi:</a:t>
            </a:r>
            <a:r>
              <a:rPr lang="it-IT" sz="1200" kern="1200" dirty="0">
                <a:solidFill>
                  <a:schemeClr val="tx1"/>
                </a:solidFill>
                <a:effectLst/>
                <a:latin typeface="+mn-lt"/>
                <a:ea typeface="+mn-ea"/>
                <a:cs typeface="+mn-cs"/>
              </a:rPr>
              <a:t> Agiscono localmente sulla mucosa rettale e sigmoidea.</a:t>
            </a:r>
          </a:p>
          <a:p>
            <a:r>
              <a:rPr lang="it-IT" sz="1200" b="1" kern="1200" dirty="0">
                <a:solidFill>
                  <a:schemeClr val="tx1"/>
                </a:solidFill>
                <a:effectLst/>
                <a:latin typeface="+mn-lt"/>
                <a:ea typeface="+mn-ea"/>
                <a:cs typeface="+mn-cs"/>
              </a:rPr>
              <a:t>Vantaggio:</a:t>
            </a:r>
            <a:r>
              <a:rPr lang="it-IT" sz="1200" kern="1200" dirty="0">
                <a:solidFill>
                  <a:schemeClr val="tx1"/>
                </a:solidFill>
                <a:effectLst/>
                <a:latin typeface="+mn-lt"/>
                <a:ea typeface="+mn-ea"/>
                <a:cs typeface="+mn-cs"/>
              </a:rPr>
              <a:t> Azione immediata sul sito senza i tempi di transito orale.</a:t>
            </a:r>
          </a:p>
          <a:p>
            <a:r>
              <a:rPr lang="it-IT" sz="1200" b="1" kern="1200" dirty="0">
                <a:solidFill>
                  <a:schemeClr val="tx1"/>
                </a:solidFill>
                <a:effectLst/>
                <a:latin typeface="+mn-lt"/>
                <a:ea typeface="+mn-ea"/>
                <a:cs typeface="+mn-cs"/>
              </a:rPr>
              <a:t>Esempio:</a:t>
            </a:r>
            <a:r>
              <a:rPr lang="it-IT" sz="1200" kern="1200" dirty="0">
                <a:solidFill>
                  <a:schemeClr val="tx1"/>
                </a:solidFill>
                <a:effectLst/>
                <a:latin typeface="+mn-lt"/>
                <a:ea typeface="+mn-ea"/>
                <a:cs typeface="+mn-cs"/>
              </a:rPr>
              <a:t> </a:t>
            </a:r>
            <a:r>
              <a:rPr lang="it-IT" sz="1200" i="1" kern="1200" dirty="0" err="1">
                <a:solidFill>
                  <a:schemeClr val="tx1"/>
                </a:solidFill>
                <a:effectLst/>
                <a:latin typeface="+mn-lt"/>
                <a:ea typeface="+mn-ea"/>
                <a:cs typeface="+mn-cs"/>
              </a:rPr>
              <a:t>Entocort</a:t>
            </a:r>
            <a:r>
              <a:rPr lang="it-IT" sz="1200" kern="1200" dirty="0">
                <a:solidFill>
                  <a:schemeClr val="tx1"/>
                </a:solidFill>
                <a:effectLst/>
                <a:latin typeface="+mn-lt"/>
                <a:ea typeface="+mn-ea"/>
                <a:cs typeface="+mn-cs"/>
              </a:rPr>
              <a:t> clismi, </a:t>
            </a:r>
            <a:r>
              <a:rPr lang="it-IT" sz="1200" i="1" kern="1200" dirty="0" err="1">
                <a:solidFill>
                  <a:schemeClr val="tx1"/>
                </a:solidFill>
                <a:effectLst/>
                <a:latin typeface="+mn-lt"/>
                <a:ea typeface="+mn-ea"/>
                <a:cs typeface="+mn-cs"/>
              </a:rPr>
              <a:t>Zactive</a:t>
            </a:r>
            <a:r>
              <a:rPr lang="it-IT" sz="1200" kern="1200" dirty="0">
                <a:solidFill>
                  <a:schemeClr val="tx1"/>
                </a:solidFill>
                <a:effectLst/>
                <a:latin typeface="+mn-lt"/>
                <a:ea typeface="+mn-ea"/>
                <a:cs typeface="+mn-cs"/>
              </a:rPr>
              <a:t> schiuma.</a:t>
            </a:r>
          </a:p>
          <a:p>
            <a:endParaRPr lang="it-IT" dirty="0"/>
          </a:p>
          <a:p>
            <a:endParaRPr lang="it-IT" dirty="0"/>
          </a:p>
          <a:p>
            <a:endParaRPr lang="it-IT" dirty="0"/>
          </a:p>
          <a:p>
            <a:r>
              <a:rPr lang="it-IT" sz="1200" b="1" kern="1200" dirty="0">
                <a:solidFill>
                  <a:schemeClr val="tx1"/>
                </a:solidFill>
                <a:effectLst/>
                <a:latin typeface="+mn-lt"/>
                <a:ea typeface="+mn-ea"/>
                <a:cs typeface="+mn-cs"/>
              </a:rPr>
              <a:t>Perdita della </a:t>
            </a:r>
            <a:r>
              <a:rPr lang="it-IT" sz="1200" b="1" kern="1200" dirty="0" err="1">
                <a:solidFill>
                  <a:schemeClr val="tx1"/>
                </a:solidFill>
                <a:effectLst/>
                <a:latin typeface="+mn-lt"/>
                <a:ea typeface="+mn-ea"/>
                <a:cs typeface="+mn-cs"/>
              </a:rPr>
              <a:t>Gastroresistenza</a:t>
            </a:r>
            <a:endParaRPr lang="it-IT" sz="1200" b="1"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I granuli contenuti nelle capsule sono rivestiti da un polimero (</a:t>
            </a:r>
            <a:r>
              <a:rPr lang="it-IT" sz="1200" kern="1200" dirty="0" err="1">
                <a:solidFill>
                  <a:schemeClr val="tx1"/>
                </a:solidFill>
                <a:effectLst/>
                <a:latin typeface="+mn-lt"/>
                <a:ea typeface="+mn-ea"/>
                <a:cs typeface="+mn-cs"/>
              </a:rPr>
              <a:t>etilcellulosa</a:t>
            </a:r>
            <a:r>
              <a:rPr lang="it-IT" sz="1200" kern="1200" dirty="0">
                <a:solidFill>
                  <a:schemeClr val="tx1"/>
                </a:solidFill>
                <a:effectLst/>
                <a:latin typeface="+mn-lt"/>
                <a:ea typeface="+mn-ea"/>
                <a:cs typeface="+mn-cs"/>
              </a:rPr>
              <a:t> o simili) progettato per resistere all'acidità gastrica.</a:t>
            </a:r>
          </a:p>
          <a:p>
            <a:r>
              <a:rPr lang="it-IT" sz="1200" b="1" kern="1200" dirty="0">
                <a:solidFill>
                  <a:schemeClr val="tx1"/>
                </a:solidFill>
                <a:effectLst/>
                <a:latin typeface="+mn-lt"/>
                <a:ea typeface="+mn-ea"/>
                <a:cs typeface="+mn-cs"/>
              </a:rPr>
              <a:t>Se le apri e le mastichi:</a:t>
            </a:r>
            <a:r>
              <a:rPr lang="it-IT" sz="1200" kern="1200" dirty="0">
                <a:solidFill>
                  <a:schemeClr val="tx1"/>
                </a:solidFill>
                <a:effectLst/>
                <a:latin typeface="+mn-lt"/>
                <a:ea typeface="+mn-ea"/>
                <a:cs typeface="+mn-cs"/>
              </a:rPr>
              <a:t> Distruggi il rivestimento. Il farmaco viene rilasciato interamente nello stomaco.</a:t>
            </a:r>
          </a:p>
          <a:p>
            <a:r>
              <a:rPr lang="it-IT" sz="1200" b="1" kern="1200" dirty="0">
                <a:solidFill>
                  <a:schemeClr val="tx1"/>
                </a:solidFill>
                <a:effectLst/>
                <a:latin typeface="+mn-lt"/>
                <a:ea typeface="+mn-ea"/>
                <a:cs typeface="+mn-cs"/>
              </a:rPr>
              <a:t>Se le apri e deglutisci i granuli interi:</a:t>
            </a:r>
            <a:r>
              <a:rPr lang="it-IT" sz="1200" kern="1200" dirty="0">
                <a:solidFill>
                  <a:schemeClr val="tx1"/>
                </a:solidFill>
                <a:effectLst/>
                <a:latin typeface="+mn-lt"/>
                <a:ea typeface="+mn-ea"/>
                <a:cs typeface="+mn-cs"/>
              </a:rPr>
              <a:t> I granuli rimangono tecnicamente protetti dal </a:t>
            </a:r>
            <a:r>
              <a:rPr lang="it-IT" sz="1200" kern="1200" dirty="0" err="1">
                <a:solidFill>
                  <a:schemeClr val="tx1"/>
                </a:solidFill>
                <a:effectLst/>
                <a:latin typeface="+mn-lt"/>
                <a:ea typeface="+mn-ea"/>
                <a:cs typeface="+mn-cs"/>
              </a:rPr>
              <a:t>pH</a:t>
            </a:r>
            <a:r>
              <a:rPr lang="it-IT" sz="1200" kern="1200" dirty="0">
                <a:solidFill>
                  <a:schemeClr val="tx1"/>
                </a:solidFill>
                <a:effectLst/>
                <a:latin typeface="+mn-lt"/>
                <a:ea typeface="+mn-ea"/>
                <a:cs typeface="+mn-cs"/>
              </a:rPr>
              <a:t> acido, ma perdi l'effetto "serbatoio" della capsula. Tuttavia, i granuli sono molto piccoli e tendono a transitare rapidamente attraverso il piloro.</a:t>
            </a:r>
          </a:p>
          <a:p>
            <a:r>
              <a:rPr lang="it-IT" sz="1200" b="1" kern="1200" dirty="0">
                <a:solidFill>
                  <a:schemeClr val="tx1"/>
                </a:solidFill>
                <a:effectLst/>
                <a:latin typeface="+mn-lt"/>
                <a:ea typeface="+mn-ea"/>
                <a:cs typeface="+mn-cs"/>
              </a:rPr>
              <a:t>2. L'uso "Off-Label" nella Gastrite Eosinofila (EG)</a:t>
            </a:r>
          </a:p>
          <a:p>
            <a:r>
              <a:rPr lang="it-IT" sz="1200" kern="1200" dirty="0">
                <a:solidFill>
                  <a:schemeClr val="tx1"/>
                </a:solidFill>
                <a:effectLst/>
                <a:latin typeface="+mn-lt"/>
                <a:ea typeface="+mn-ea"/>
                <a:cs typeface="+mn-cs"/>
              </a:rPr>
              <a:t>Nella pratica clinica, molti colleghi suggeriscono di aprire le capsule e mescolare i granuli con sostanze viscose (come lo yogurt o il miele) proprio per trattare la </a:t>
            </a:r>
            <a:r>
              <a:rPr lang="it-IT" sz="1200" b="1" kern="1200" dirty="0">
                <a:solidFill>
                  <a:schemeClr val="tx1"/>
                </a:solidFill>
                <a:effectLst/>
                <a:latin typeface="+mn-lt"/>
                <a:ea typeface="+mn-ea"/>
                <a:cs typeface="+mn-cs"/>
              </a:rPr>
              <a:t>gastrite eosinofila</a:t>
            </a:r>
            <a:r>
              <a:rPr lang="it-IT" sz="1200" kern="1200" dirty="0">
                <a:solidFill>
                  <a:schemeClr val="tx1"/>
                </a:solidFill>
                <a:effectLst/>
                <a:latin typeface="+mn-lt"/>
                <a:ea typeface="+mn-ea"/>
                <a:cs typeface="+mn-cs"/>
              </a:rPr>
              <a:t> o l'</a:t>
            </a:r>
            <a:r>
              <a:rPr lang="it-IT" sz="1200" b="1" kern="1200" dirty="0">
                <a:solidFill>
                  <a:schemeClr val="tx1"/>
                </a:solidFill>
                <a:effectLst/>
                <a:latin typeface="+mn-lt"/>
                <a:ea typeface="+mn-ea"/>
                <a:cs typeface="+mn-cs"/>
              </a:rPr>
              <a:t>enterite eosinofila alta</a:t>
            </a:r>
            <a:r>
              <a:rPr lang="it-IT" sz="1200" kern="1200" dirty="0">
                <a:solidFill>
                  <a:schemeClr val="tx1"/>
                </a:solidFill>
                <a:effectLst/>
                <a:latin typeface="+mn-lt"/>
                <a:ea typeface="+mn-ea"/>
                <a:cs typeface="+mn-cs"/>
              </a:rPr>
              <a:t>.</a:t>
            </a:r>
          </a:p>
          <a:p>
            <a:r>
              <a:rPr lang="it-IT" sz="1200" b="1" kern="1200" dirty="0">
                <a:solidFill>
                  <a:schemeClr val="tx1"/>
                </a:solidFill>
                <a:effectLst/>
                <a:latin typeface="+mn-lt"/>
                <a:ea typeface="+mn-ea"/>
                <a:cs typeface="+mn-cs"/>
              </a:rPr>
              <a:t>L'obiettivo:</a:t>
            </a:r>
            <a:r>
              <a:rPr lang="it-IT" sz="1200" kern="1200" dirty="0">
                <a:solidFill>
                  <a:schemeClr val="tx1"/>
                </a:solidFill>
                <a:effectLst/>
                <a:latin typeface="+mn-lt"/>
                <a:ea typeface="+mn-ea"/>
                <a:cs typeface="+mn-cs"/>
              </a:rPr>
              <a:t> Aumentare il tempo di contatto tra il principio attivo e la mucosa gastrica prima che i granuli passino nel duodeno.</a:t>
            </a:r>
          </a:p>
          <a:p>
            <a:r>
              <a:rPr lang="it-IT" sz="1200" b="1" kern="1200" dirty="0">
                <a:solidFill>
                  <a:schemeClr val="tx1"/>
                </a:solidFill>
                <a:effectLst/>
                <a:latin typeface="+mn-lt"/>
                <a:ea typeface="+mn-ea"/>
                <a:cs typeface="+mn-cs"/>
              </a:rPr>
              <a:t>Il rischio:</a:t>
            </a:r>
            <a:r>
              <a:rPr lang="it-IT" sz="1200" kern="1200" dirty="0">
                <a:solidFill>
                  <a:schemeClr val="tx1"/>
                </a:solidFill>
                <a:effectLst/>
                <a:latin typeface="+mn-lt"/>
                <a:ea typeface="+mn-ea"/>
                <a:cs typeface="+mn-cs"/>
              </a:rPr>
              <a:t> Se il rivestimento dei granuli non si scioglie a </a:t>
            </a:r>
            <a:r>
              <a:rPr lang="it-IT" sz="1200" kern="1200" dirty="0" err="1">
                <a:solidFill>
                  <a:schemeClr val="tx1"/>
                </a:solidFill>
                <a:effectLst/>
                <a:latin typeface="+mn-lt"/>
                <a:ea typeface="+mn-ea"/>
                <a:cs typeface="+mn-cs"/>
              </a:rPr>
              <a:t>pH</a:t>
            </a:r>
            <a:r>
              <a:rPr lang="it-IT" sz="1200" kern="1200" dirty="0">
                <a:solidFill>
                  <a:schemeClr val="tx1"/>
                </a:solidFill>
                <a:effectLst/>
                <a:latin typeface="+mn-lt"/>
                <a:ea typeface="+mn-ea"/>
                <a:cs typeface="+mn-cs"/>
              </a:rPr>
              <a:t> gastrico (che è il caso della maggior parte delle </a:t>
            </a:r>
            <a:r>
              <a:rPr lang="it-IT" sz="1200" kern="1200" dirty="0" err="1">
                <a:solidFill>
                  <a:schemeClr val="tx1"/>
                </a:solidFill>
                <a:effectLst/>
                <a:latin typeface="+mn-lt"/>
                <a:ea typeface="+mn-ea"/>
                <a:cs typeface="+mn-cs"/>
              </a:rPr>
              <a:t>budesonidi</a:t>
            </a:r>
            <a:r>
              <a:rPr lang="it-IT" sz="1200" kern="1200" dirty="0">
                <a:solidFill>
                  <a:schemeClr val="tx1"/>
                </a:solidFill>
                <a:effectLst/>
                <a:latin typeface="+mn-lt"/>
                <a:ea typeface="+mn-ea"/>
                <a:cs typeface="+mn-cs"/>
              </a:rPr>
              <a:t> per il </a:t>
            </a:r>
            <a:r>
              <a:rPr lang="it-IT" sz="1200" kern="1200" dirty="0" err="1">
                <a:solidFill>
                  <a:schemeClr val="tx1"/>
                </a:solidFill>
                <a:effectLst/>
                <a:latin typeface="+mn-lt"/>
                <a:ea typeface="+mn-ea"/>
                <a:cs typeface="+mn-cs"/>
              </a:rPr>
              <a:t>Crohn</a:t>
            </a:r>
            <a:r>
              <a:rPr lang="it-IT" sz="1200" kern="1200" dirty="0">
                <a:solidFill>
                  <a:schemeClr val="tx1"/>
                </a:solidFill>
                <a:effectLst/>
                <a:latin typeface="+mn-lt"/>
                <a:ea typeface="+mn-ea"/>
                <a:cs typeface="+mn-cs"/>
              </a:rPr>
              <a:t>, tarate su $</a:t>
            </a:r>
            <a:r>
              <a:rPr lang="it-IT" sz="1200" kern="1200" dirty="0" err="1">
                <a:solidFill>
                  <a:schemeClr val="tx1"/>
                </a:solidFill>
                <a:effectLst/>
                <a:latin typeface="+mn-lt"/>
                <a:ea typeface="+mn-ea"/>
                <a:cs typeface="+mn-cs"/>
              </a:rPr>
              <a:t>pH</a:t>
            </a:r>
            <a:r>
              <a:rPr lang="it-IT" sz="1200" kern="1200" dirty="0">
                <a:solidFill>
                  <a:schemeClr val="tx1"/>
                </a:solidFill>
                <a:effectLst/>
                <a:latin typeface="+mn-lt"/>
                <a:ea typeface="+mn-ea"/>
                <a:cs typeface="+mn-cs"/>
              </a:rPr>
              <a:t> &gt; 5.5$), il farmaco passerà lo stomaco "silenziosamente" senza agire localmente, rendendo il trattamento inefficace per la gastrite.</a:t>
            </a:r>
          </a:p>
          <a:p>
            <a:r>
              <a:rPr lang="it-IT" sz="1200" b="1" kern="1200" dirty="0">
                <a:solidFill>
                  <a:schemeClr val="tx1"/>
                </a:solidFill>
                <a:effectLst/>
                <a:latin typeface="+mn-lt"/>
                <a:ea typeface="+mn-ea"/>
                <a:cs typeface="+mn-cs"/>
              </a:rPr>
              <a:t>3. Biodisponibilità e Sicurezza</a:t>
            </a:r>
          </a:p>
          <a:p>
            <a:r>
              <a:rPr lang="it-IT" sz="1200" kern="1200" dirty="0">
                <a:solidFill>
                  <a:schemeClr val="tx1"/>
                </a:solidFill>
                <a:effectLst/>
                <a:latin typeface="+mn-lt"/>
                <a:ea typeface="+mn-ea"/>
                <a:cs typeface="+mn-cs"/>
              </a:rPr>
              <a:t>La </a:t>
            </a:r>
            <a:r>
              <a:rPr lang="it-IT" sz="1200" kern="1200" dirty="0" err="1">
                <a:solidFill>
                  <a:schemeClr val="tx1"/>
                </a:solidFill>
                <a:effectLst/>
                <a:latin typeface="+mn-lt"/>
                <a:ea typeface="+mn-ea"/>
                <a:cs typeface="+mn-cs"/>
              </a:rPr>
              <a:t>budesonide</a:t>
            </a:r>
            <a:r>
              <a:rPr lang="it-IT" sz="1200" kern="1200" dirty="0">
                <a:solidFill>
                  <a:schemeClr val="tx1"/>
                </a:solidFill>
                <a:effectLst/>
                <a:latin typeface="+mn-lt"/>
                <a:ea typeface="+mn-ea"/>
                <a:cs typeface="+mn-cs"/>
              </a:rPr>
              <a:t> ha un elevato metabolismo di primo passaggio epatico ($90\%$), quindi anche se viene rilasciata precocemente nello stomaco, il rischio di effetti collaterali sistemici (soppressione del surrene, facies </a:t>
            </a:r>
            <a:r>
              <a:rPr lang="it-IT" sz="1200" kern="1200" dirty="0" err="1">
                <a:solidFill>
                  <a:schemeClr val="tx1"/>
                </a:solidFill>
                <a:effectLst/>
                <a:latin typeface="+mn-lt"/>
                <a:ea typeface="+mn-ea"/>
                <a:cs typeface="+mn-cs"/>
              </a:rPr>
              <a:t>lunaris</a:t>
            </a:r>
            <a:r>
              <a:rPr lang="it-IT" sz="1200" kern="1200" dirty="0">
                <a:solidFill>
                  <a:schemeClr val="tx1"/>
                </a:solidFill>
                <a:effectLst/>
                <a:latin typeface="+mn-lt"/>
                <a:ea typeface="+mn-ea"/>
                <a:cs typeface="+mn-cs"/>
              </a:rPr>
              <a:t>) rimane basso rispetto al prednisone. Tuttavia:</a:t>
            </a:r>
          </a:p>
          <a:p>
            <a:r>
              <a:rPr lang="it-IT" sz="1200" kern="1200" dirty="0">
                <a:solidFill>
                  <a:schemeClr val="tx1"/>
                </a:solidFill>
                <a:effectLst/>
                <a:latin typeface="+mn-lt"/>
                <a:ea typeface="+mn-ea"/>
                <a:cs typeface="+mn-cs"/>
              </a:rPr>
              <a:t>Il rilascio massivo e non controllato potrebbe aumentare leggermente la quota assorbita prima del fegato.</a:t>
            </a:r>
          </a:p>
          <a:p>
            <a:r>
              <a:rPr lang="it-IT" sz="1200" kern="1200" dirty="0">
                <a:solidFill>
                  <a:schemeClr val="tx1"/>
                </a:solidFill>
                <a:effectLst/>
                <a:latin typeface="+mn-lt"/>
                <a:ea typeface="+mn-ea"/>
                <a:cs typeface="+mn-cs"/>
              </a:rPr>
              <a:t>L'efficacia sulle lesioni distali (ileo) scompare quasi totalmente.</a:t>
            </a:r>
          </a:p>
          <a:p>
            <a:r>
              <a:rPr lang="it-IT" sz="1200" b="1" kern="1200" dirty="0">
                <a:solidFill>
                  <a:schemeClr val="tx1"/>
                </a:solidFill>
                <a:effectLst/>
                <a:latin typeface="+mn-lt"/>
                <a:ea typeface="+mn-ea"/>
                <a:cs typeface="+mn-cs"/>
              </a:rPr>
              <a:t>4. Esistono alternative migliori?</a:t>
            </a:r>
          </a:p>
          <a:p>
            <a:r>
              <a:rPr lang="it-IT" sz="1200" kern="1200" dirty="0">
                <a:solidFill>
                  <a:schemeClr val="tx1"/>
                </a:solidFill>
                <a:effectLst/>
                <a:latin typeface="+mn-lt"/>
                <a:ea typeface="+mn-ea"/>
                <a:cs typeface="+mn-cs"/>
              </a:rPr>
              <a:t>Per un paziente con punteggi </a:t>
            </a:r>
            <a:r>
              <a:rPr lang="it-IT" sz="1200" b="1" kern="1200" dirty="0">
                <a:solidFill>
                  <a:schemeClr val="tx1"/>
                </a:solidFill>
                <a:effectLst/>
                <a:latin typeface="+mn-lt"/>
                <a:ea typeface="+mn-ea"/>
                <a:cs typeface="+mn-cs"/>
              </a:rPr>
              <a:t>EG-REFS</a:t>
            </a:r>
            <a:r>
              <a:rPr lang="it-IT" sz="1200" kern="1200" dirty="0">
                <a:solidFill>
                  <a:schemeClr val="tx1"/>
                </a:solidFill>
                <a:effectLst/>
                <a:latin typeface="+mn-lt"/>
                <a:ea typeface="+mn-ea"/>
                <a:cs typeface="+mn-cs"/>
              </a:rPr>
              <a:t> elevati all'antro, aprire le capsule è spesso un "tentativo" empirico. Le alternative più razionali sono:</a:t>
            </a:r>
          </a:p>
          <a:p>
            <a:r>
              <a:rPr lang="it-IT" sz="1200" b="1" kern="1200" dirty="0">
                <a:solidFill>
                  <a:schemeClr val="tx1"/>
                </a:solidFill>
                <a:effectLst/>
                <a:latin typeface="+mn-lt"/>
                <a:ea typeface="+mn-ea"/>
                <a:cs typeface="+mn-cs"/>
              </a:rPr>
              <a:t>Sospensioni liquide (fiale per aerosol):</a:t>
            </a:r>
            <a:r>
              <a:rPr lang="it-IT" sz="1200" kern="1200" dirty="0">
                <a:solidFill>
                  <a:schemeClr val="tx1"/>
                </a:solidFill>
                <a:effectLst/>
                <a:latin typeface="+mn-lt"/>
                <a:ea typeface="+mn-ea"/>
                <a:cs typeface="+mn-cs"/>
              </a:rPr>
              <a:t> Utilizzate per </a:t>
            </a:r>
            <a:r>
              <a:rPr lang="it-IT" sz="1200" kern="1200" dirty="0" err="1">
                <a:solidFill>
                  <a:schemeClr val="tx1"/>
                </a:solidFill>
                <a:effectLst/>
                <a:latin typeface="+mn-lt"/>
                <a:ea typeface="+mn-ea"/>
                <a:cs typeface="+mn-cs"/>
              </a:rPr>
              <a:t>os</a:t>
            </a:r>
            <a:r>
              <a:rPr lang="it-IT" sz="1200" kern="1200" dirty="0">
                <a:solidFill>
                  <a:schemeClr val="tx1"/>
                </a:solidFill>
                <a:effectLst/>
                <a:latin typeface="+mn-lt"/>
                <a:ea typeface="+mn-ea"/>
                <a:cs typeface="+mn-cs"/>
              </a:rPr>
              <a:t>, offrono una copertura della mucosa gastrica decisamente più uniforme.</a:t>
            </a:r>
          </a:p>
          <a:p>
            <a:r>
              <a:rPr lang="it-IT" sz="1200" b="1" kern="1200" dirty="0">
                <a:solidFill>
                  <a:schemeClr val="tx1"/>
                </a:solidFill>
                <a:effectLst/>
                <a:latin typeface="+mn-lt"/>
                <a:ea typeface="+mn-ea"/>
                <a:cs typeface="+mn-cs"/>
              </a:rPr>
              <a:t>Compresse </a:t>
            </a:r>
            <a:r>
              <a:rPr lang="it-IT" sz="1200" b="1" kern="1200" dirty="0" err="1">
                <a:solidFill>
                  <a:schemeClr val="tx1"/>
                </a:solidFill>
                <a:effectLst/>
                <a:latin typeface="+mn-lt"/>
                <a:ea typeface="+mn-ea"/>
                <a:cs typeface="+mn-cs"/>
              </a:rPr>
              <a:t>orodispersibili</a:t>
            </a:r>
            <a:r>
              <a:rPr lang="it-IT" sz="1200" b="1" kern="1200" dirty="0">
                <a:solidFill>
                  <a:schemeClr val="tx1"/>
                </a:solidFill>
                <a:effectLst/>
                <a:latin typeface="+mn-lt"/>
                <a:ea typeface="+mn-ea"/>
                <a:cs typeface="+mn-cs"/>
              </a:rPr>
              <a:t> (</a:t>
            </a:r>
            <a:r>
              <a:rPr lang="it-IT" sz="1200" b="1" kern="1200" dirty="0" err="1">
                <a:solidFill>
                  <a:schemeClr val="tx1"/>
                </a:solidFill>
                <a:effectLst/>
                <a:latin typeface="+mn-lt"/>
                <a:ea typeface="+mn-ea"/>
                <a:cs typeface="+mn-cs"/>
              </a:rPr>
              <a:t>Jorveza</a:t>
            </a:r>
            <a:r>
              <a:rPr lang="it-IT" sz="1200" b="1" kern="1200" dirty="0">
                <a:solidFill>
                  <a:schemeClr val="tx1"/>
                </a:solidFill>
                <a:effectLst/>
                <a:latin typeface="+mn-lt"/>
                <a:ea typeface="+mn-ea"/>
                <a:cs typeface="+mn-cs"/>
              </a:rPr>
              <a:t>):</a:t>
            </a:r>
            <a:r>
              <a:rPr lang="it-IT" sz="1200" kern="1200" dirty="0">
                <a:solidFill>
                  <a:schemeClr val="tx1"/>
                </a:solidFill>
                <a:effectLst/>
                <a:latin typeface="+mn-lt"/>
                <a:ea typeface="+mn-ea"/>
                <a:cs typeface="+mn-cs"/>
              </a:rPr>
              <a:t> Sebbene nate per l'esofago, la saliva carica di farmaco deglutita raggiunge lo stomaco in forma già attiva, bypassando il problema del </a:t>
            </a:r>
            <a:r>
              <a:rPr lang="it-IT" sz="1200" kern="1200" dirty="0" err="1">
                <a:solidFill>
                  <a:schemeClr val="tx1"/>
                </a:solidFill>
                <a:effectLst/>
                <a:latin typeface="+mn-lt"/>
                <a:ea typeface="+mn-ea"/>
                <a:cs typeface="+mn-cs"/>
              </a:rPr>
              <a:t>pH</a:t>
            </a:r>
            <a:r>
              <a:rPr lang="it-IT" sz="1200" kern="1200" dirty="0">
                <a:solidFill>
                  <a:schemeClr val="tx1"/>
                </a:solidFill>
                <a:effectLst/>
                <a:latin typeface="+mn-lt"/>
                <a:ea typeface="+mn-ea"/>
                <a:cs typeface="+mn-cs"/>
              </a:rPr>
              <a:t>-dipendenza dei granuli.</a:t>
            </a:r>
          </a:p>
          <a:p>
            <a:endParaRPr lang="it-IT" dirty="0"/>
          </a:p>
          <a:p>
            <a:endParaRPr lang="it-IT" dirty="0"/>
          </a:p>
          <a:p>
            <a:endParaRPr lang="it-IT" dirty="0"/>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D046E2-F94F-4EC0-9A60-39CDBB1E7E34}"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81418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Review </a:t>
            </a:r>
            <a:r>
              <a:rPr lang="it-IT" dirty="0" err="1"/>
              <a:t>Dig</a:t>
            </a:r>
            <a:r>
              <a:rPr lang="it-IT" dirty="0"/>
              <a:t> </a:t>
            </a:r>
            <a:r>
              <a:rPr lang="it-IT" dirty="0" err="1"/>
              <a:t>Liver</a:t>
            </a:r>
            <a:r>
              <a:rPr lang="it-IT" dirty="0"/>
              <a:t> </a:t>
            </a:r>
            <a:r>
              <a:rPr lang="it-IT" dirty="0" err="1"/>
              <a:t>Dis</a:t>
            </a:r>
            <a:r>
              <a:rPr lang="it-IT" dirty="0"/>
              <a:t> . 2022 </a:t>
            </a:r>
            <a:r>
              <a:rPr lang="it-IT" dirty="0" err="1"/>
              <a:t>May</a:t>
            </a:r>
            <a:r>
              <a:rPr lang="it-IT" dirty="0"/>
              <a:t> 30;S1590-8658(22)00504-7. </a:t>
            </a:r>
          </a:p>
          <a:p>
            <a:r>
              <a:rPr lang="it-IT" dirty="0" err="1"/>
              <a:t>doi</a:t>
            </a:r>
            <a:r>
              <a:rPr lang="it-IT" dirty="0"/>
              <a:t>: 10.1016/j.dld.2022.05.004. Online </a:t>
            </a:r>
            <a:r>
              <a:rPr lang="it-IT" dirty="0" err="1"/>
              <a:t>ahead</a:t>
            </a:r>
            <a:r>
              <a:rPr lang="it-IT" dirty="0"/>
              <a:t> of </a:t>
            </a:r>
            <a:r>
              <a:rPr lang="it-IT" dirty="0" err="1"/>
              <a:t>print</a:t>
            </a:r>
            <a:r>
              <a:rPr lang="it-IT" dirty="0"/>
              <a:t>. </a:t>
            </a:r>
          </a:p>
          <a:p>
            <a:r>
              <a:rPr lang="it-IT" b="1" dirty="0"/>
              <a:t>Treatment Trends for </a:t>
            </a:r>
            <a:r>
              <a:rPr lang="it-IT" b="1" dirty="0" err="1"/>
              <a:t>Eosinophilic</a:t>
            </a:r>
            <a:r>
              <a:rPr lang="it-IT" b="1" dirty="0"/>
              <a:t> </a:t>
            </a:r>
            <a:r>
              <a:rPr lang="it-IT" b="1" dirty="0" err="1"/>
              <a:t>Esophagitis</a:t>
            </a:r>
            <a:r>
              <a:rPr lang="it-IT" b="1" dirty="0"/>
              <a:t> and the Other </a:t>
            </a:r>
            <a:r>
              <a:rPr lang="it-IT" b="1" dirty="0" err="1"/>
              <a:t>Eosinophilic</a:t>
            </a:r>
            <a:r>
              <a:rPr lang="it-IT" b="1" dirty="0"/>
              <a:t> </a:t>
            </a:r>
            <a:r>
              <a:rPr lang="it-IT" b="1" dirty="0" err="1"/>
              <a:t>Gastrointestinal</a:t>
            </a:r>
            <a:r>
              <a:rPr lang="it-IT" b="1" dirty="0"/>
              <a:t> </a:t>
            </a:r>
            <a:r>
              <a:rPr lang="it-IT" b="1" dirty="0" err="1"/>
              <a:t>Diseases</a:t>
            </a:r>
            <a:r>
              <a:rPr lang="it-IT" b="1" dirty="0"/>
              <a:t>: </a:t>
            </a:r>
            <a:r>
              <a:rPr lang="it-IT" b="1" dirty="0" err="1"/>
              <a:t>Systematic</a:t>
            </a:r>
            <a:r>
              <a:rPr lang="it-IT" b="1" dirty="0"/>
              <a:t> Review of </a:t>
            </a:r>
            <a:r>
              <a:rPr lang="it-IT" b="1" dirty="0" err="1"/>
              <a:t>Clinical</a:t>
            </a:r>
            <a:r>
              <a:rPr lang="it-IT" b="1" dirty="0"/>
              <a:t> Trials </a:t>
            </a:r>
          </a:p>
          <a:p>
            <a:r>
              <a:rPr lang="it-IT" dirty="0">
                <a:hlinkClick r:id="rId3"/>
              </a:rPr>
              <a:t>Pierfrancesco Visaggi</a:t>
            </a:r>
            <a:r>
              <a:rPr lang="it-IT" baseline="30000" dirty="0"/>
              <a:t> </a:t>
            </a:r>
            <a:r>
              <a:rPr lang="it-IT" baseline="30000" dirty="0">
                <a:hlinkClick r:id="rId4" tooltip="Gastroenterology Unit, Department of Translational Research and New Technologies in Medicine and Surgery, University of Pisa, Pisa, Italy."/>
              </a:rPr>
              <a:t> 1 </a:t>
            </a:r>
            <a:r>
              <a:rPr lang="it-IT" dirty="0"/>
              <a:t>, </a:t>
            </a:r>
            <a:r>
              <a:rPr lang="it-IT" dirty="0">
                <a:hlinkClick r:id="rId5"/>
              </a:rPr>
              <a:t>Matteo Ghisa</a:t>
            </a:r>
            <a:r>
              <a:rPr lang="it-IT" baseline="30000" dirty="0"/>
              <a:t> </a:t>
            </a:r>
            <a:r>
              <a:rPr lang="it-IT" baseline="30000" dirty="0">
                <a:hlinkClick r:id="rId6" tooltip="Gastroenterology Unit, Department of Surgery, Oncology and Gastroenterology, University of Padua, Padua, Italy."/>
              </a:rPr>
              <a:t> 2 </a:t>
            </a:r>
            <a:r>
              <a:rPr lang="it-IT" dirty="0"/>
              <a:t>, </a:t>
            </a:r>
            <a:r>
              <a:rPr lang="it-IT" dirty="0">
                <a:hlinkClick r:id="rId7"/>
              </a:rPr>
              <a:t>Brigida </a:t>
            </a:r>
            <a:r>
              <a:rPr lang="it-IT" dirty="0" err="1">
                <a:hlinkClick r:id="rId7"/>
              </a:rPr>
              <a:t>Barberio</a:t>
            </a:r>
            <a:r>
              <a:rPr lang="it-IT" baseline="30000" dirty="0"/>
              <a:t> </a:t>
            </a:r>
            <a:r>
              <a:rPr lang="it-IT" baseline="30000" dirty="0">
                <a:hlinkClick r:id="rId6" tooltip="Gastroenterology Unit, Department of Surgery, Oncology and Gastroenterology, University of Padua, Padua, Italy."/>
              </a:rPr>
              <a:t> 2 </a:t>
            </a:r>
            <a:r>
              <a:rPr lang="it-IT" dirty="0"/>
              <a:t>, </a:t>
            </a:r>
            <a:r>
              <a:rPr lang="it-IT" dirty="0">
                <a:hlinkClick r:id="rId8"/>
              </a:rPr>
              <a:t>Daria Maniero</a:t>
            </a:r>
            <a:r>
              <a:rPr lang="it-IT" baseline="30000" dirty="0"/>
              <a:t> </a:t>
            </a:r>
            <a:r>
              <a:rPr lang="it-IT" baseline="30000" dirty="0">
                <a:hlinkClick r:id="rId6" tooltip="Gastroenterology Unit, Department of Surgery, Oncology and Gastroenterology, University of Padua, Padua, Italy."/>
              </a:rPr>
              <a:t> 2 </a:t>
            </a:r>
            <a:r>
              <a:rPr lang="it-IT" dirty="0"/>
              <a:t>, </a:t>
            </a:r>
            <a:r>
              <a:rPr lang="it-IT" dirty="0">
                <a:hlinkClick r:id="rId9"/>
              </a:rPr>
              <a:t>Eliana Greco</a:t>
            </a:r>
            <a:r>
              <a:rPr lang="it-IT" baseline="30000" dirty="0"/>
              <a:t> </a:t>
            </a:r>
            <a:r>
              <a:rPr lang="it-IT" baseline="30000" dirty="0">
                <a:hlinkClick r:id="rId6" tooltip="Gastroenterology Unit, Department of Surgery, Oncology and Gastroenterology, University of Padua, Padua, Italy."/>
              </a:rPr>
              <a:t> 2 </a:t>
            </a:r>
            <a:r>
              <a:rPr lang="it-IT" dirty="0"/>
              <a:t>, </a:t>
            </a:r>
            <a:r>
              <a:rPr lang="it-IT" dirty="0">
                <a:hlinkClick r:id="rId10"/>
              </a:rPr>
              <a:t>Vincenzo Savarino</a:t>
            </a:r>
            <a:r>
              <a:rPr lang="it-IT" baseline="30000" dirty="0"/>
              <a:t> </a:t>
            </a:r>
            <a:r>
              <a:rPr lang="it-IT" baseline="30000" dirty="0">
                <a:hlinkClick r:id="rId11" tooltip="Gastroenterology Unit, Department of Internal Medicine, University of Genoa, Genoa, Italy."/>
              </a:rPr>
              <a:t> 3 </a:t>
            </a:r>
            <a:r>
              <a:rPr lang="it-IT" dirty="0"/>
              <a:t>, </a:t>
            </a:r>
            <a:r>
              <a:rPr lang="it-IT" dirty="0">
                <a:hlinkClick r:id="rId12"/>
              </a:rPr>
              <a:t>Christopher J Black</a:t>
            </a:r>
            <a:r>
              <a:rPr lang="it-IT" baseline="30000" dirty="0"/>
              <a:t> </a:t>
            </a:r>
            <a:r>
              <a:rPr lang="it-IT" baseline="30000" dirty="0">
                <a:hlinkClick r:id="rId13" tooltip="Leeds Gastroenterology Institute, Leeds Teaching Hospitals NHS Trust, Leeds, UK."/>
              </a:rPr>
              <a:t> 4 </a:t>
            </a:r>
            <a:r>
              <a:rPr lang="it-IT" dirty="0"/>
              <a:t>, </a:t>
            </a:r>
            <a:r>
              <a:rPr lang="it-IT" dirty="0">
                <a:hlinkClick r:id="rId14"/>
              </a:rPr>
              <a:t>Alexander C Ford</a:t>
            </a:r>
            <a:r>
              <a:rPr lang="it-IT" baseline="30000" dirty="0"/>
              <a:t> </a:t>
            </a:r>
            <a:r>
              <a:rPr lang="it-IT" baseline="30000" dirty="0">
                <a:hlinkClick r:id="rId15" tooltip="Leeds Gastroenterology Institute, Leeds Teaching Hospitals NHS Trust, Leeds, UK; Leeds Institute of Medical Research at St James's, University of Leeds, Leeds, UK."/>
              </a:rPr>
              <a:t> 5 </a:t>
            </a:r>
            <a:r>
              <a:rPr lang="it-IT" dirty="0"/>
              <a:t>, </a:t>
            </a:r>
            <a:r>
              <a:rPr lang="it-IT" dirty="0">
                <a:hlinkClick r:id="rId16"/>
              </a:rPr>
              <a:t>Nicola de </a:t>
            </a:r>
            <a:r>
              <a:rPr lang="it-IT" dirty="0" err="1">
                <a:hlinkClick r:id="rId16"/>
              </a:rPr>
              <a:t>Bortoli</a:t>
            </a:r>
            <a:r>
              <a:rPr lang="it-IT" baseline="30000" dirty="0"/>
              <a:t> </a:t>
            </a:r>
            <a:r>
              <a:rPr lang="it-IT" baseline="30000" dirty="0">
                <a:hlinkClick r:id="rId4" tooltip="Gastroenterology Unit, Department of Translational Research and New Technologies in Medicine and Surgery, University of Pisa, Pisa, Italy."/>
              </a:rPr>
              <a:t> 1 </a:t>
            </a:r>
            <a:r>
              <a:rPr lang="it-IT" dirty="0"/>
              <a:t>, </a:t>
            </a:r>
            <a:r>
              <a:rPr lang="it-IT" dirty="0">
                <a:hlinkClick r:id="rId17"/>
              </a:rPr>
              <a:t>Edoardo Savarino</a:t>
            </a:r>
            <a:r>
              <a:rPr lang="it-IT" baseline="30000" dirty="0"/>
              <a:t> </a:t>
            </a:r>
            <a:r>
              <a:rPr lang="it-IT" baseline="30000" dirty="0">
                <a:hlinkClick r:id="rId18" tooltip="Gastroenterology Unit, Department of Surgery, Oncology and Gastroenterology, University of Padua, Padua, Italy. Electronic address: edoardo.savarino@unipd.it."/>
              </a:rPr>
              <a:t> 6 </a:t>
            </a:r>
            <a:endParaRPr lang="it-IT" dirty="0"/>
          </a:p>
          <a:p>
            <a:r>
              <a:rPr lang="it-IT" dirty="0" err="1"/>
              <a:t>Affiliations</a:t>
            </a:r>
            <a:r>
              <a:rPr lang="it-IT" dirty="0"/>
              <a:t> </a:t>
            </a:r>
          </a:p>
          <a:p>
            <a:r>
              <a:rPr lang="it-IT" dirty="0"/>
              <a:t>PMID: </a:t>
            </a:r>
            <a:r>
              <a:rPr lang="it-IT" b="1" dirty="0"/>
              <a:t>35654734</a:t>
            </a:r>
            <a:r>
              <a:rPr lang="it-IT" dirty="0"/>
              <a:t> </a:t>
            </a:r>
          </a:p>
          <a:p>
            <a:r>
              <a:rPr lang="it-IT" dirty="0"/>
              <a:t>DOI: </a:t>
            </a:r>
            <a:r>
              <a:rPr lang="it-IT" dirty="0">
                <a:hlinkClick r:id="rId19"/>
              </a:rPr>
              <a:t>10.1016/j.dld.2022.05.004 </a:t>
            </a:r>
            <a:endParaRPr lang="it-IT" dirty="0"/>
          </a:p>
          <a:p>
            <a:r>
              <a:rPr lang="it-IT" b="1" dirty="0"/>
              <a:t>Abstract </a:t>
            </a:r>
          </a:p>
          <a:p>
            <a:r>
              <a:rPr lang="it-IT" b="1" dirty="0"/>
              <a:t>Background: </a:t>
            </a:r>
            <a:r>
              <a:rPr lang="it-IT" dirty="0" err="1"/>
              <a:t>Eosinophilic</a:t>
            </a:r>
            <a:r>
              <a:rPr lang="it-IT" dirty="0"/>
              <a:t> </a:t>
            </a:r>
            <a:r>
              <a:rPr lang="it-IT" dirty="0" err="1"/>
              <a:t>gastrointestinal</a:t>
            </a:r>
            <a:r>
              <a:rPr lang="it-IT" dirty="0"/>
              <a:t> </a:t>
            </a:r>
            <a:r>
              <a:rPr lang="it-IT" dirty="0" err="1"/>
              <a:t>diseases</a:t>
            </a:r>
            <a:r>
              <a:rPr lang="it-IT" dirty="0"/>
              <a:t> (</a:t>
            </a:r>
            <a:r>
              <a:rPr lang="it-IT" dirty="0" err="1"/>
              <a:t>EGIDs</a:t>
            </a:r>
            <a:r>
              <a:rPr lang="it-IT" dirty="0"/>
              <a:t>) are </a:t>
            </a:r>
            <a:r>
              <a:rPr lang="it-IT" dirty="0" err="1"/>
              <a:t>chronic</a:t>
            </a:r>
            <a:r>
              <a:rPr lang="it-IT" dirty="0"/>
              <a:t> </a:t>
            </a:r>
            <a:r>
              <a:rPr lang="it-IT" dirty="0" err="1"/>
              <a:t>inflammatory</a:t>
            </a:r>
            <a:r>
              <a:rPr lang="it-IT" dirty="0"/>
              <a:t> disorders of the </a:t>
            </a:r>
            <a:r>
              <a:rPr lang="it-IT" dirty="0" err="1"/>
              <a:t>gut</a:t>
            </a:r>
            <a:r>
              <a:rPr lang="it-IT" dirty="0"/>
              <a:t>, including </a:t>
            </a:r>
            <a:r>
              <a:rPr lang="it-IT" dirty="0" err="1"/>
              <a:t>eosinophilic</a:t>
            </a:r>
            <a:r>
              <a:rPr lang="it-IT" dirty="0"/>
              <a:t> </a:t>
            </a:r>
            <a:r>
              <a:rPr lang="it-IT" dirty="0" err="1"/>
              <a:t>esophagitis</a:t>
            </a:r>
            <a:r>
              <a:rPr lang="it-IT" dirty="0"/>
              <a:t> (</a:t>
            </a:r>
            <a:r>
              <a:rPr lang="it-IT" dirty="0" err="1"/>
              <a:t>EoE</a:t>
            </a:r>
            <a:r>
              <a:rPr lang="it-IT" dirty="0"/>
              <a:t>), </a:t>
            </a:r>
            <a:r>
              <a:rPr lang="it-IT" dirty="0" err="1"/>
              <a:t>gastritis</a:t>
            </a:r>
            <a:r>
              <a:rPr lang="it-IT" dirty="0"/>
              <a:t> (</a:t>
            </a:r>
            <a:r>
              <a:rPr lang="it-IT" dirty="0" err="1"/>
              <a:t>EoG</a:t>
            </a:r>
            <a:r>
              <a:rPr lang="it-IT" dirty="0"/>
              <a:t>), </a:t>
            </a:r>
            <a:r>
              <a:rPr lang="it-IT" dirty="0" err="1"/>
              <a:t>duodenitis</a:t>
            </a:r>
            <a:r>
              <a:rPr lang="it-IT" dirty="0"/>
              <a:t> (</a:t>
            </a:r>
            <a:r>
              <a:rPr lang="it-IT" dirty="0" err="1"/>
              <a:t>EoD</a:t>
            </a:r>
            <a:r>
              <a:rPr lang="it-IT" dirty="0"/>
              <a:t>), </a:t>
            </a:r>
            <a:r>
              <a:rPr lang="it-IT" dirty="0" err="1"/>
              <a:t>gastroenteritis</a:t>
            </a:r>
            <a:r>
              <a:rPr lang="it-IT" dirty="0"/>
              <a:t> (</a:t>
            </a:r>
            <a:r>
              <a:rPr lang="it-IT" dirty="0" err="1"/>
              <a:t>EoGE</a:t>
            </a:r>
            <a:r>
              <a:rPr lang="it-IT" dirty="0"/>
              <a:t>), and </a:t>
            </a:r>
            <a:r>
              <a:rPr lang="it-IT" dirty="0" err="1"/>
              <a:t>colitis</a:t>
            </a:r>
            <a:r>
              <a:rPr lang="it-IT" dirty="0"/>
              <a:t> (</a:t>
            </a:r>
            <a:r>
              <a:rPr lang="it-IT" dirty="0" err="1"/>
              <a:t>EoC</a:t>
            </a:r>
            <a:r>
              <a:rPr lang="it-IT" dirty="0"/>
              <a:t>). Available </a:t>
            </a:r>
            <a:r>
              <a:rPr lang="it-IT" dirty="0" err="1"/>
              <a:t>treatments</a:t>
            </a:r>
            <a:r>
              <a:rPr lang="it-IT" dirty="0"/>
              <a:t> </a:t>
            </a:r>
            <a:r>
              <a:rPr lang="it-IT" dirty="0" err="1"/>
              <a:t>may</a:t>
            </a:r>
            <a:r>
              <a:rPr lang="it-IT" dirty="0"/>
              <a:t> be </a:t>
            </a:r>
            <a:r>
              <a:rPr lang="it-IT" dirty="0" err="1"/>
              <a:t>ineffective</a:t>
            </a:r>
            <a:r>
              <a:rPr lang="it-IT" dirty="0"/>
              <a:t> in some </a:t>
            </a:r>
            <a:r>
              <a:rPr lang="it-IT" dirty="0" err="1"/>
              <a:t>patients</a:t>
            </a:r>
            <a:r>
              <a:rPr lang="it-IT" dirty="0"/>
              <a:t>, and </a:t>
            </a:r>
            <a:r>
              <a:rPr lang="it-IT" dirty="0" err="1"/>
              <a:t>several</a:t>
            </a:r>
            <a:r>
              <a:rPr lang="it-IT" dirty="0"/>
              <a:t> </a:t>
            </a:r>
            <a:r>
              <a:rPr lang="it-IT" dirty="0" err="1"/>
              <a:t>clinical</a:t>
            </a:r>
            <a:r>
              <a:rPr lang="it-IT" dirty="0"/>
              <a:t> trials are </a:t>
            </a:r>
            <a:r>
              <a:rPr lang="it-IT" dirty="0" err="1"/>
              <a:t>investigating</a:t>
            </a:r>
            <a:r>
              <a:rPr lang="it-IT" dirty="0"/>
              <a:t> alternative </a:t>
            </a:r>
            <a:r>
              <a:rPr lang="it-IT" dirty="0" err="1"/>
              <a:t>treatments</a:t>
            </a:r>
            <a:r>
              <a:rPr lang="it-IT" dirty="0"/>
              <a:t>. </a:t>
            </a:r>
          </a:p>
          <a:p>
            <a:r>
              <a:rPr lang="it-IT" b="1" dirty="0" err="1"/>
              <a:t>Aim</a:t>
            </a:r>
            <a:r>
              <a:rPr lang="it-IT" b="1" dirty="0"/>
              <a:t>: </a:t>
            </a:r>
            <a:r>
              <a:rPr lang="it-IT" dirty="0" err="1"/>
              <a:t>We</a:t>
            </a:r>
            <a:r>
              <a:rPr lang="it-IT" dirty="0"/>
              <a:t> </a:t>
            </a:r>
            <a:r>
              <a:rPr lang="it-IT" dirty="0" err="1"/>
              <a:t>performed</a:t>
            </a:r>
            <a:r>
              <a:rPr lang="it-IT" dirty="0"/>
              <a:t> a </a:t>
            </a:r>
            <a:r>
              <a:rPr lang="it-IT" dirty="0" err="1"/>
              <a:t>systematic</a:t>
            </a:r>
            <a:r>
              <a:rPr lang="it-IT" dirty="0"/>
              <a:t> review of </a:t>
            </a:r>
            <a:r>
              <a:rPr lang="it-IT" dirty="0" err="1"/>
              <a:t>clinical</a:t>
            </a:r>
            <a:r>
              <a:rPr lang="it-IT" dirty="0"/>
              <a:t> trials to illustrate </a:t>
            </a:r>
            <a:r>
              <a:rPr lang="it-IT" dirty="0" err="1"/>
              <a:t>EGIDs</a:t>
            </a:r>
            <a:r>
              <a:rPr lang="it-IT" dirty="0"/>
              <a:t> treatment research trends. </a:t>
            </a:r>
          </a:p>
          <a:p>
            <a:r>
              <a:rPr lang="it-IT" b="1" dirty="0"/>
              <a:t>Methods: </a:t>
            </a:r>
            <a:r>
              <a:rPr lang="it-IT" dirty="0" err="1"/>
              <a:t>We</a:t>
            </a:r>
            <a:r>
              <a:rPr lang="it-IT" dirty="0"/>
              <a:t> </a:t>
            </a:r>
            <a:r>
              <a:rPr lang="it-IT" dirty="0" err="1"/>
              <a:t>searched</a:t>
            </a:r>
            <a:r>
              <a:rPr lang="it-IT" dirty="0"/>
              <a:t> clinicaltrials.gov to </a:t>
            </a:r>
            <a:r>
              <a:rPr lang="it-IT" dirty="0" err="1"/>
              <a:t>identify</a:t>
            </a:r>
            <a:r>
              <a:rPr lang="it-IT" dirty="0"/>
              <a:t> studies </a:t>
            </a:r>
            <a:r>
              <a:rPr lang="it-IT" dirty="0" err="1"/>
              <a:t>investigating</a:t>
            </a:r>
            <a:r>
              <a:rPr lang="it-IT" dirty="0"/>
              <a:t> </a:t>
            </a:r>
            <a:r>
              <a:rPr lang="it-IT" dirty="0" err="1"/>
              <a:t>EGIDs</a:t>
            </a:r>
            <a:r>
              <a:rPr lang="it-IT" dirty="0"/>
              <a:t> treatment. For </a:t>
            </a:r>
            <a:r>
              <a:rPr lang="it-IT" dirty="0" err="1"/>
              <a:t>each</a:t>
            </a:r>
            <a:r>
              <a:rPr lang="it-IT" dirty="0"/>
              <a:t> trial </a:t>
            </a:r>
            <a:r>
              <a:rPr lang="it-IT" dirty="0" err="1"/>
              <a:t>we</a:t>
            </a:r>
            <a:r>
              <a:rPr lang="it-IT" dirty="0"/>
              <a:t> </a:t>
            </a:r>
            <a:r>
              <a:rPr lang="it-IT" dirty="0" err="1"/>
              <a:t>analysed</a:t>
            </a:r>
            <a:r>
              <a:rPr lang="it-IT" dirty="0"/>
              <a:t> </a:t>
            </a:r>
            <a:r>
              <a:rPr lang="it-IT" dirty="0" err="1"/>
              <a:t>relevant</a:t>
            </a:r>
            <a:r>
              <a:rPr lang="it-IT" dirty="0"/>
              <a:t> data, including </a:t>
            </a:r>
            <a:r>
              <a:rPr lang="it-IT" dirty="0" err="1"/>
              <a:t>therapeutic</a:t>
            </a:r>
            <a:r>
              <a:rPr lang="it-IT" dirty="0"/>
              <a:t> </a:t>
            </a:r>
            <a:r>
              <a:rPr lang="it-IT" dirty="0" err="1"/>
              <a:t>intervention</a:t>
            </a:r>
            <a:r>
              <a:rPr lang="it-IT" dirty="0"/>
              <a:t>, method of </a:t>
            </a:r>
            <a:r>
              <a:rPr lang="it-IT" dirty="0" err="1"/>
              <a:t>administration</a:t>
            </a:r>
            <a:r>
              <a:rPr lang="it-IT" dirty="0"/>
              <a:t>, study </a:t>
            </a:r>
            <a:r>
              <a:rPr lang="it-IT" dirty="0" err="1"/>
              <a:t>outcomes</a:t>
            </a:r>
            <a:r>
              <a:rPr lang="it-IT" dirty="0"/>
              <a:t>, and </a:t>
            </a:r>
            <a:r>
              <a:rPr lang="it-IT" dirty="0" err="1"/>
              <a:t>temporal</a:t>
            </a:r>
            <a:r>
              <a:rPr lang="it-IT" dirty="0"/>
              <a:t> trends. </a:t>
            </a:r>
          </a:p>
          <a:p>
            <a:r>
              <a:rPr lang="it-IT" b="1" dirty="0"/>
              <a:t>Results: </a:t>
            </a:r>
            <a:r>
              <a:rPr lang="it-IT" dirty="0"/>
              <a:t>For </a:t>
            </a:r>
            <a:r>
              <a:rPr lang="it-IT" dirty="0" err="1"/>
              <a:t>EoE</a:t>
            </a:r>
            <a:r>
              <a:rPr lang="it-IT" dirty="0"/>
              <a:t>, 66 studies </a:t>
            </a:r>
            <a:r>
              <a:rPr lang="it-IT" dirty="0" err="1"/>
              <a:t>were</a:t>
            </a:r>
            <a:r>
              <a:rPr lang="it-IT" dirty="0"/>
              <a:t> </a:t>
            </a:r>
            <a:r>
              <a:rPr lang="it-IT" dirty="0" err="1"/>
              <a:t>eligible</a:t>
            </a:r>
            <a:r>
              <a:rPr lang="it-IT" dirty="0"/>
              <a:t>: 26 testing </a:t>
            </a:r>
            <a:r>
              <a:rPr lang="it-IT" dirty="0" err="1"/>
              <a:t>topical</a:t>
            </a:r>
            <a:r>
              <a:rPr lang="it-IT" dirty="0"/>
              <a:t> </a:t>
            </a:r>
            <a:r>
              <a:rPr lang="it-IT" dirty="0" err="1"/>
              <a:t>corticosteroids</a:t>
            </a:r>
            <a:r>
              <a:rPr lang="it-IT" dirty="0"/>
              <a:t> (39.4%), 17 (25.8%) </a:t>
            </a:r>
            <a:r>
              <a:rPr lang="it-IT" dirty="0" err="1"/>
              <a:t>monoclonal</a:t>
            </a:r>
            <a:r>
              <a:rPr lang="it-IT" dirty="0"/>
              <a:t> </a:t>
            </a:r>
            <a:r>
              <a:rPr lang="it-IT" dirty="0" err="1"/>
              <a:t>antibodies</a:t>
            </a:r>
            <a:r>
              <a:rPr lang="it-IT" dirty="0"/>
              <a:t>, </a:t>
            </a:r>
            <a:r>
              <a:rPr lang="it-IT" dirty="0" err="1"/>
              <a:t>eight</a:t>
            </a:r>
            <a:r>
              <a:rPr lang="it-IT" dirty="0"/>
              <a:t> (12.1%) </a:t>
            </a:r>
            <a:r>
              <a:rPr lang="it-IT" dirty="0" err="1"/>
              <a:t>dietary</a:t>
            </a:r>
            <a:r>
              <a:rPr lang="it-IT" dirty="0"/>
              <a:t> measures, </a:t>
            </a:r>
            <a:r>
              <a:rPr lang="it-IT" dirty="0" err="1"/>
              <a:t>five</a:t>
            </a:r>
            <a:r>
              <a:rPr lang="it-IT" dirty="0"/>
              <a:t> (7.6%) </a:t>
            </a:r>
            <a:r>
              <a:rPr lang="it-IT" dirty="0" err="1"/>
              <a:t>immunomodulators</a:t>
            </a:r>
            <a:r>
              <a:rPr lang="it-IT" dirty="0"/>
              <a:t>, one (1.5%) </a:t>
            </a:r>
            <a:r>
              <a:rPr lang="it-IT" dirty="0" err="1"/>
              <a:t>esophageal</a:t>
            </a:r>
            <a:r>
              <a:rPr lang="it-IT" dirty="0"/>
              <a:t> </a:t>
            </a:r>
            <a:r>
              <a:rPr lang="it-IT" dirty="0" err="1"/>
              <a:t>dilation</a:t>
            </a:r>
            <a:r>
              <a:rPr lang="it-IT" dirty="0"/>
              <a:t>, and </a:t>
            </a:r>
            <a:r>
              <a:rPr lang="it-IT" dirty="0" err="1"/>
              <a:t>nine</a:t>
            </a:r>
            <a:r>
              <a:rPr lang="it-IT" dirty="0"/>
              <a:t> (13.6%) other </a:t>
            </a:r>
            <a:r>
              <a:rPr lang="it-IT" dirty="0" err="1"/>
              <a:t>medical</a:t>
            </a:r>
            <a:r>
              <a:rPr lang="it-IT" dirty="0"/>
              <a:t> treatment </a:t>
            </a:r>
            <a:r>
              <a:rPr lang="it-IT" dirty="0" err="1"/>
              <a:t>strategies</a:t>
            </a:r>
            <a:r>
              <a:rPr lang="it-IT" dirty="0"/>
              <a:t>. With </a:t>
            </a:r>
            <a:r>
              <a:rPr lang="it-IT" dirty="0" err="1"/>
              <a:t>regard</a:t>
            </a:r>
            <a:r>
              <a:rPr lang="it-IT" dirty="0"/>
              <a:t> to </a:t>
            </a:r>
            <a:r>
              <a:rPr lang="it-IT" dirty="0" err="1"/>
              <a:t>EoG</a:t>
            </a:r>
            <a:r>
              <a:rPr lang="it-IT" dirty="0"/>
              <a:t>, </a:t>
            </a:r>
            <a:r>
              <a:rPr lang="it-IT" dirty="0" err="1"/>
              <a:t>EoD</a:t>
            </a:r>
            <a:r>
              <a:rPr lang="it-IT" dirty="0"/>
              <a:t>, and </a:t>
            </a:r>
            <a:r>
              <a:rPr lang="it-IT" dirty="0" err="1"/>
              <a:t>EoGE</a:t>
            </a:r>
            <a:r>
              <a:rPr lang="it-IT" dirty="0"/>
              <a:t>, 10 studies </a:t>
            </a:r>
            <a:r>
              <a:rPr lang="it-IT" dirty="0" err="1"/>
              <a:t>were</a:t>
            </a:r>
            <a:r>
              <a:rPr lang="it-IT" dirty="0"/>
              <a:t> testing </a:t>
            </a:r>
            <a:r>
              <a:rPr lang="it-IT" dirty="0" err="1"/>
              <a:t>monoclonal</a:t>
            </a:r>
            <a:r>
              <a:rPr lang="it-IT" dirty="0"/>
              <a:t> </a:t>
            </a:r>
            <a:r>
              <a:rPr lang="it-IT" dirty="0" err="1"/>
              <a:t>antibodies</a:t>
            </a:r>
            <a:r>
              <a:rPr lang="it-IT" dirty="0"/>
              <a:t> (71.5%), one </a:t>
            </a:r>
            <a:r>
              <a:rPr lang="it-IT" dirty="0" err="1"/>
              <a:t>immunomodulators</a:t>
            </a:r>
            <a:r>
              <a:rPr lang="it-IT" dirty="0"/>
              <a:t> (7.1%), one </a:t>
            </a:r>
            <a:r>
              <a:rPr lang="it-IT" dirty="0" err="1"/>
              <a:t>dietary</a:t>
            </a:r>
            <a:r>
              <a:rPr lang="it-IT" dirty="0"/>
              <a:t> measures (7.1%), and </a:t>
            </a:r>
            <a:r>
              <a:rPr lang="it-IT" dirty="0" err="1"/>
              <a:t>two</a:t>
            </a:r>
            <a:r>
              <a:rPr lang="it-IT" dirty="0"/>
              <a:t> other </a:t>
            </a:r>
            <a:r>
              <a:rPr lang="it-IT" dirty="0" err="1"/>
              <a:t>treatments</a:t>
            </a:r>
            <a:r>
              <a:rPr lang="it-IT" dirty="0"/>
              <a:t> (14.3%). </a:t>
            </a:r>
            <a:r>
              <a:rPr lang="it-IT" dirty="0" err="1"/>
              <a:t>There</a:t>
            </a:r>
            <a:r>
              <a:rPr lang="it-IT" dirty="0"/>
              <a:t> </a:t>
            </a:r>
            <a:r>
              <a:rPr lang="it-IT" dirty="0" err="1"/>
              <a:t>were</a:t>
            </a:r>
            <a:r>
              <a:rPr lang="it-IT" dirty="0"/>
              <a:t> no trials for </a:t>
            </a:r>
            <a:r>
              <a:rPr lang="it-IT" dirty="0" err="1"/>
              <a:t>EoC</a:t>
            </a:r>
            <a:r>
              <a:rPr lang="it-IT" dirty="0"/>
              <a:t>. </a:t>
            </a:r>
            <a:r>
              <a:rPr lang="it-IT" dirty="0" err="1"/>
              <a:t>Ongoing</a:t>
            </a:r>
            <a:r>
              <a:rPr lang="it-IT" dirty="0"/>
              <a:t> studies on </a:t>
            </a:r>
            <a:r>
              <a:rPr lang="it-IT" dirty="0" err="1"/>
              <a:t>corticosteroids</a:t>
            </a:r>
            <a:r>
              <a:rPr lang="it-IT" dirty="0"/>
              <a:t> are </a:t>
            </a:r>
            <a:r>
              <a:rPr lang="it-IT" dirty="0" err="1"/>
              <a:t>focused</a:t>
            </a:r>
            <a:r>
              <a:rPr lang="it-IT" dirty="0"/>
              <a:t> on </a:t>
            </a:r>
            <a:r>
              <a:rPr lang="it-IT" dirty="0" err="1"/>
              <a:t>novel</a:t>
            </a:r>
            <a:r>
              <a:rPr lang="it-IT" dirty="0"/>
              <a:t> delivery systems, including </a:t>
            </a:r>
            <a:r>
              <a:rPr lang="it-IT" dirty="0" err="1"/>
              <a:t>viscous</a:t>
            </a:r>
            <a:r>
              <a:rPr lang="it-IT" dirty="0"/>
              <a:t> </a:t>
            </a:r>
            <a:r>
              <a:rPr lang="it-IT" dirty="0" err="1"/>
              <a:t>suspensions</a:t>
            </a:r>
            <a:r>
              <a:rPr lang="it-IT" dirty="0"/>
              <a:t>, </a:t>
            </a:r>
            <a:r>
              <a:rPr lang="it-IT" dirty="0" err="1"/>
              <a:t>orally</a:t>
            </a:r>
            <a:r>
              <a:rPr lang="it-IT" dirty="0"/>
              <a:t> </a:t>
            </a:r>
            <a:r>
              <a:rPr lang="it-IT" dirty="0" err="1"/>
              <a:t>disintegrating</a:t>
            </a:r>
            <a:r>
              <a:rPr lang="it-IT" dirty="0"/>
              <a:t> tablets, or </a:t>
            </a:r>
            <a:r>
              <a:rPr lang="it-IT" dirty="0" err="1"/>
              <a:t>capsules</a:t>
            </a:r>
            <a:r>
              <a:rPr lang="it-IT" dirty="0"/>
              <a:t>. </a:t>
            </a:r>
            <a:r>
              <a:rPr lang="it-IT" dirty="0" err="1"/>
              <a:t>Increased</a:t>
            </a:r>
            <a:r>
              <a:rPr lang="it-IT" dirty="0"/>
              <a:t> research on </a:t>
            </a:r>
            <a:r>
              <a:rPr lang="it-IT" dirty="0" err="1"/>
              <a:t>monoclonal</a:t>
            </a:r>
            <a:r>
              <a:rPr lang="it-IT" dirty="0"/>
              <a:t> </a:t>
            </a:r>
            <a:r>
              <a:rPr lang="it-IT" dirty="0" err="1"/>
              <a:t>antibodies</a:t>
            </a:r>
            <a:r>
              <a:rPr lang="it-IT" dirty="0"/>
              <a:t> </a:t>
            </a:r>
            <a:r>
              <a:rPr lang="it-IT" dirty="0" err="1"/>
              <a:t>was</a:t>
            </a:r>
            <a:r>
              <a:rPr lang="it-IT" dirty="0"/>
              <a:t> </a:t>
            </a:r>
            <a:r>
              <a:rPr lang="it-IT" dirty="0" err="1"/>
              <a:t>seen</a:t>
            </a:r>
            <a:r>
              <a:rPr lang="it-IT" dirty="0"/>
              <a:t> from 2018, with </a:t>
            </a:r>
            <a:r>
              <a:rPr lang="it-IT" dirty="0" err="1"/>
              <a:t>interleukin</a:t>
            </a:r>
            <a:r>
              <a:rPr lang="it-IT" dirty="0"/>
              <a:t> (IL)-4 receptor-</a:t>
            </a:r>
            <a:r>
              <a:rPr lang="el-GR" dirty="0"/>
              <a:t>α, </a:t>
            </a:r>
            <a:r>
              <a:rPr lang="it-IT" dirty="0"/>
              <a:t>IL-5 receptor-</a:t>
            </a:r>
            <a:r>
              <a:rPr lang="el-GR" dirty="0"/>
              <a:t>α, </a:t>
            </a:r>
            <a:r>
              <a:rPr lang="it-IT" dirty="0"/>
              <a:t>IL-5, IL-13, IL-15, and Siglec-8 </a:t>
            </a:r>
            <a:r>
              <a:rPr lang="it-IT" dirty="0" err="1"/>
              <a:t>as</a:t>
            </a:r>
            <a:r>
              <a:rPr lang="it-IT" dirty="0"/>
              <a:t> the targets. </a:t>
            </a:r>
          </a:p>
          <a:p>
            <a:r>
              <a:rPr lang="it-IT" b="1" dirty="0" err="1"/>
              <a:t>Conclusion</a:t>
            </a:r>
            <a:r>
              <a:rPr lang="it-IT" b="1" dirty="0"/>
              <a:t>: </a:t>
            </a:r>
            <a:r>
              <a:rPr lang="it-IT" dirty="0" err="1"/>
              <a:t>Clinical</a:t>
            </a:r>
            <a:r>
              <a:rPr lang="it-IT" dirty="0"/>
              <a:t> trials on </a:t>
            </a:r>
            <a:r>
              <a:rPr lang="it-IT" dirty="0" err="1"/>
              <a:t>EGIDs</a:t>
            </a:r>
            <a:r>
              <a:rPr lang="it-IT" dirty="0"/>
              <a:t> are </a:t>
            </a:r>
            <a:r>
              <a:rPr lang="it-IT" dirty="0" err="1"/>
              <a:t>predominantly</a:t>
            </a:r>
            <a:r>
              <a:rPr lang="it-IT" dirty="0"/>
              <a:t> </a:t>
            </a:r>
            <a:r>
              <a:rPr lang="it-IT" dirty="0" err="1"/>
              <a:t>investigating</a:t>
            </a:r>
            <a:r>
              <a:rPr lang="it-IT" dirty="0"/>
              <a:t> </a:t>
            </a:r>
            <a:r>
              <a:rPr lang="it-IT" dirty="0" err="1"/>
              <a:t>corticosteroids</a:t>
            </a:r>
            <a:r>
              <a:rPr lang="it-IT" dirty="0"/>
              <a:t> or </a:t>
            </a:r>
            <a:r>
              <a:rPr lang="it-IT" dirty="0" err="1"/>
              <a:t>monoclonal</a:t>
            </a:r>
            <a:r>
              <a:rPr lang="it-IT" dirty="0"/>
              <a:t> </a:t>
            </a:r>
            <a:r>
              <a:rPr lang="it-IT" dirty="0" err="1"/>
              <a:t>antibodies</a:t>
            </a:r>
            <a:r>
              <a:rPr lang="it-IT" dirty="0"/>
              <a:t>. </a:t>
            </a:r>
            <a:r>
              <a:rPr lang="it-IT" dirty="0" err="1"/>
              <a:t>EGIDs</a:t>
            </a:r>
            <a:r>
              <a:rPr lang="it-IT" dirty="0"/>
              <a:t> </a:t>
            </a:r>
            <a:r>
              <a:rPr lang="it-IT" dirty="0" err="1"/>
              <a:t>therapeutic</a:t>
            </a:r>
            <a:r>
              <a:rPr lang="it-IT" dirty="0"/>
              <a:t> </a:t>
            </a:r>
            <a:r>
              <a:rPr lang="it-IT" dirty="0" err="1"/>
              <a:t>landscape</a:t>
            </a:r>
            <a:r>
              <a:rPr lang="it-IT" dirty="0"/>
              <a:t> </a:t>
            </a:r>
            <a:r>
              <a:rPr lang="it-IT" dirty="0" err="1"/>
              <a:t>will</a:t>
            </a:r>
            <a:r>
              <a:rPr lang="it-IT" dirty="0"/>
              <a:t> be </a:t>
            </a:r>
            <a:r>
              <a:rPr lang="it-IT" dirty="0" err="1"/>
              <a:t>trasnformed</a:t>
            </a:r>
            <a:r>
              <a:rPr lang="it-IT" dirty="0"/>
              <a:t> </a:t>
            </a:r>
            <a:r>
              <a:rPr lang="it-IT" dirty="0" err="1"/>
              <a:t>imminently</a:t>
            </a:r>
            <a:r>
              <a:rPr lang="it-IT" dirty="0"/>
              <a:t>. </a:t>
            </a:r>
          </a:p>
          <a:p>
            <a:r>
              <a:rPr lang="it-IT" b="1" dirty="0"/>
              <a:t>Keywords: </a:t>
            </a:r>
            <a:r>
              <a:rPr lang="it-IT" dirty="0" err="1"/>
              <a:t>Biologics</a:t>
            </a:r>
            <a:r>
              <a:rPr lang="it-IT" dirty="0"/>
              <a:t>; </a:t>
            </a:r>
            <a:r>
              <a:rPr lang="it-IT" dirty="0" err="1"/>
              <a:t>Clinical</a:t>
            </a:r>
            <a:r>
              <a:rPr lang="it-IT" dirty="0"/>
              <a:t> trial; EGIDS; </a:t>
            </a:r>
            <a:r>
              <a:rPr lang="it-IT" dirty="0" err="1"/>
              <a:t>Eosinophilic</a:t>
            </a:r>
            <a:r>
              <a:rPr lang="it-IT" dirty="0"/>
              <a:t> </a:t>
            </a:r>
            <a:r>
              <a:rPr lang="it-IT" dirty="0" err="1"/>
              <a:t>esophagitis</a:t>
            </a:r>
            <a:r>
              <a:rPr lang="it-IT" dirty="0"/>
              <a:t>.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014489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MONTELUKAST (SINGULAIR)</a:t>
            </a:r>
          </a:p>
          <a:p>
            <a:r>
              <a:rPr lang="it-IT" b="1" dirty="0"/>
              <a:t>Antagonista selettivo dei recettori dei leucotrieni CysLT1</a:t>
            </a:r>
            <a:endParaRPr lang="it-IT" dirty="0"/>
          </a:p>
          <a:p>
            <a:r>
              <a:rPr lang="it-IT" dirty="0" err="1"/>
              <a:t>Montelukast</a:t>
            </a:r>
            <a:r>
              <a:rPr lang="it-IT" dirty="0"/>
              <a:t> </a:t>
            </a:r>
            <a:r>
              <a:rPr lang="it-IT" b="1" dirty="0"/>
              <a:t>blocca l’azione dei leucotrieni</a:t>
            </a:r>
            <a:r>
              <a:rPr lang="it-IT" dirty="0"/>
              <a:t>, mediatori dell’infiammazione prodotti dall’acido </a:t>
            </a:r>
            <a:r>
              <a:rPr lang="it-IT" dirty="0" err="1"/>
              <a:t>arachidonico</a:t>
            </a:r>
            <a:r>
              <a:rPr lang="it-IT" dirty="0"/>
              <a:t> attraverso la via della 5-lipossigenasi. Questi mediatori causano broncocostrizione, ipersecrezione mucosa, edema e reclutamento eosinofilo.</a:t>
            </a:r>
          </a:p>
          <a:p>
            <a:endParaRPr lang="en-GB" dirty="0"/>
          </a:p>
          <a:p>
            <a:r>
              <a:rPr lang="en-GB" dirty="0"/>
              <a:t>SODIO CROMOGLICATO (</a:t>
            </a:r>
            <a:r>
              <a:rPr lang="en-GB" dirty="0" err="1"/>
              <a:t>nalcrom</a:t>
            </a:r>
            <a:r>
              <a:rPr lang="en-GB" dirty="0"/>
              <a:t>)</a:t>
            </a:r>
          </a:p>
          <a:p>
            <a:r>
              <a:rPr lang="it-IT" dirty="0"/>
              <a:t>Il </a:t>
            </a:r>
            <a:r>
              <a:rPr lang="it-IT" b="1" dirty="0"/>
              <a:t>sodio </a:t>
            </a:r>
            <a:r>
              <a:rPr lang="it-IT" b="1" dirty="0" err="1"/>
              <a:t>cromoglicato</a:t>
            </a:r>
            <a:r>
              <a:rPr lang="it-IT" dirty="0"/>
              <a:t> (o </a:t>
            </a:r>
            <a:r>
              <a:rPr lang="it-IT" dirty="0" err="1"/>
              <a:t>cromoglicato</a:t>
            </a:r>
            <a:r>
              <a:rPr lang="it-IT" dirty="0"/>
              <a:t> di sodio) è un farmaco con proprietà antiallergiche e stabilizzanti dei mastociti, utilizzato soprattutto nelle </a:t>
            </a:r>
            <a:r>
              <a:rPr lang="it-IT" b="1" dirty="0"/>
              <a:t>patologie allergiche croniche</a:t>
            </a:r>
            <a:r>
              <a:rPr lang="it-IT" dirty="0"/>
              <a:t> e, più recentemente, nelle </a:t>
            </a:r>
            <a:r>
              <a:rPr lang="it-IT" b="1" dirty="0" err="1"/>
              <a:t>EGIDs</a:t>
            </a:r>
            <a:r>
              <a:rPr lang="it-IT" b="1" dirty="0"/>
              <a:t> non-EoE</a:t>
            </a:r>
            <a:r>
              <a:rPr lang="it-IT" dirty="0"/>
              <a:t> (come la gastroenterite eosinofila e la colite eosinofila).</a:t>
            </a:r>
          </a:p>
          <a:p>
            <a:r>
              <a:rPr lang="it-IT" b="1" dirty="0"/>
              <a:t>🧬 </a:t>
            </a:r>
          </a:p>
          <a:p>
            <a:r>
              <a:rPr lang="it-IT" b="1" dirty="0"/>
              <a:t>Meccanismo d’azione</a:t>
            </a:r>
          </a:p>
          <a:p>
            <a:r>
              <a:rPr lang="it-IT" dirty="0"/>
              <a:t>Inibisce </a:t>
            </a:r>
            <a:r>
              <a:rPr lang="it-IT" b="1" dirty="0"/>
              <a:t>la </a:t>
            </a:r>
            <a:r>
              <a:rPr lang="it-IT" b="1" dirty="0" err="1"/>
              <a:t>degranulazione</a:t>
            </a:r>
            <a:r>
              <a:rPr lang="it-IT" b="1" dirty="0"/>
              <a:t> dei mastociti</a:t>
            </a:r>
            <a:r>
              <a:rPr lang="it-IT" dirty="0"/>
              <a:t>, prevenendo il rilascio di:</a:t>
            </a:r>
          </a:p>
          <a:p>
            <a:r>
              <a:rPr lang="it-IT" dirty="0"/>
              <a:t>Istamina</a:t>
            </a:r>
          </a:p>
          <a:p>
            <a:r>
              <a:rPr lang="it-IT" dirty="0"/>
              <a:t>Leucotrieni</a:t>
            </a:r>
          </a:p>
          <a:p>
            <a:r>
              <a:rPr lang="it-IT" dirty="0"/>
              <a:t>PAF (fattore attivante le piastrine)</a:t>
            </a:r>
          </a:p>
          <a:p>
            <a:r>
              <a:rPr lang="it-IT" dirty="0"/>
              <a:t>Riduce il </a:t>
            </a:r>
            <a:r>
              <a:rPr lang="it-IT" b="1" dirty="0"/>
              <a:t>reclutamento eosinofilo</a:t>
            </a:r>
            <a:r>
              <a:rPr lang="it-IT" dirty="0"/>
              <a:t> e l’infiammazione Th2-dipendente</a:t>
            </a:r>
          </a:p>
          <a:p>
            <a:r>
              <a:rPr lang="it-IT" dirty="0"/>
              <a:t>Non ha attività antistaminica diretta né effetti immunosoppressivi</a:t>
            </a:r>
          </a:p>
          <a:p>
            <a:r>
              <a:rPr lang="it-IT" b="1" dirty="0"/>
              <a:t>💊 </a:t>
            </a:r>
          </a:p>
          <a:p>
            <a:r>
              <a:rPr lang="it-IT" b="1" dirty="0"/>
              <a:t>Indicazioni terapeutiche nelle </a:t>
            </a:r>
            <a:r>
              <a:rPr lang="it-IT" b="1" dirty="0" err="1"/>
              <a:t>EGIDs</a:t>
            </a:r>
            <a:endParaRPr lang="it-IT" b="1" dirty="0"/>
          </a:p>
          <a:p>
            <a:r>
              <a:rPr lang="it-IT" dirty="0"/>
              <a:t>Utilizzato come </a:t>
            </a:r>
            <a:r>
              <a:rPr lang="it-IT" b="1" dirty="0"/>
              <a:t>steroide-</a:t>
            </a:r>
            <a:r>
              <a:rPr lang="it-IT" b="1" dirty="0" err="1"/>
              <a:t>sparing</a:t>
            </a:r>
            <a:r>
              <a:rPr lang="it-IT" b="1" dirty="0"/>
              <a:t> agent</a:t>
            </a:r>
            <a:endParaRPr lang="it-IT" dirty="0"/>
          </a:p>
          <a:p>
            <a:r>
              <a:rPr lang="it-IT" dirty="0"/>
              <a:t>Particolarmente studiato nella </a:t>
            </a:r>
            <a:r>
              <a:rPr lang="it-IT" b="1" dirty="0"/>
              <a:t>colite eosinofila</a:t>
            </a:r>
            <a:r>
              <a:rPr lang="it-IT" dirty="0"/>
              <a:t> e </a:t>
            </a:r>
            <a:r>
              <a:rPr lang="it-IT" b="1" dirty="0"/>
              <a:t>gastroenterite eosinofila</a:t>
            </a:r>
            <a:r>
              <a:rPr lang="it-IT" dirty="0"/>
              <a:t> nei bambini</a:t>
            </a:r>
          </a:p>
          <a:p>
            <a:r>
              <a:rPr lang="it-IT" dirty="0"/>
              <a:t>Utilizzato off-</a:t>
            </a:r>
            <a:r>
              <a:rPr lang="it-IT" dirty="0" err="1"/>
              <a:t>label</a:t>
            </a:r>
            <a:r>
              <a:rPr lang="it-IT" dirty="0"/>
              <a:t>, soprattutto in pazienti refrattari o intolleranti ai corticosteroidi</a:t>
            </a:r>
          </a:p>
          <a:p>
            <a:endParaRPr lang="en-GB" dirty="0"/>
          </a:p>
          <a:p>
            <a:r>
              <a:rPr lang="it-IT" dirty="0"/>
              <a:t>Adulti</a:t>
            </a:r>
          </a:p>
          <a:p>
            <a:r>
              <a:rPr lang="it-IT" dirty="0"/>
              <a:t>100–300 mg </a:t>
            </a:r>
            <a:r>
              <a:rPr lang="it-IT" b="1" dirty="0"/>
              <a:t>ogni 6 ore</a:t>
            </a:r>
            <a:r>
              <a:rPr lang="it-IT" dirty="0"/>
              <a:t> per </a:t>
            </a:r>
            <a:r>
              <a:rPr lang="it-IT" dirty="0" err="1"/>
              <a:t>os</a:t>
            </a:r>
            <a:endParaRPr lang="it-IT" dirty="0"/>
          </a:p>
          <a:p>
            <a:endParaRPr lang="it-IT" dirty="0"/>
          </a:p>
          <a:p>
            <a:endParaRPr lang="it-IT" dirty="0"/>
          </a:p>
          <a:p>
            <a:endParaRPr lang="it-IT" dirty="0"/>
          </a:p>
          <a:p>
            <a:r>
              <a:rPr lang="it-IT" dirty="0"/>
              <a:t>KETOTIFENE (ZADITEN)</a:t>
            </a:r>
          </a:p>
          <a:p>
            <a:r>
              <a:rPr lang="it-IT" dirty="0"/>
              <a:t>Il </a:t>
            </a:r>
            <a:r>
              <a:rPr lang="it-IT" b="1" dirty="0" err="1"/>
              <a:t>Ketotifene</a:t>
            </a:r>
            <a:r>
              <a:rPr lang="it-IT" dirty="0"/>
              <a:t> è un farmaco antiallergico con duplice azione:</a:t>
            </a:r>
          </a:p>
          <a:p>
            <a:r>
              <a:rPr lang="it-IT" b="1" dirty="0"/>
              <a:t>Antagonista dei recettori H1 dell’istamina</a:t>
            </a:r>
            <a:endParaRPr lang="it-IT" dirty="0"/>
          </a:p>
          <a:p>
            <a:r>
              <a:rPr lang="it-IT" dirty="0"/>
              <a:t>➤ Riduce i sintomi allergici mediati da istamina.</a:t>
            </a:r>
          </a:p>
          <a:p>
            <a:r>
              <a:rPr lang="it-IT" b="1" dirty="0"/>
              <a:t>Stabilizzatore dei mastociti</a:t>
            </a:r>
            <a:endParaRPr lang="it-IT" dirty="0"/>
          </a:p>
          <a:p>
            <a:r>
              <a:rPr lang="it-IT" dirty="0"/>
              <a:t>➤ Inibisce la </a:t>
            </a:r>
            <a:r>
              <a:rPr lang="it-IT" dirty="0" err="1"/>
              <a:t>degranulazione</a:t>
            </a:r>
            <a:r>
              <a:rPr lang="it-IT" dirty="0"/>
              <a:t> dei mastociti, prevenendo il rilascio di mediatori infiammatori:</a:t>
            </a:r>
          </a:p>
          <a:p>
            <a:r>
              <a:rPr lang="it-IT" dirty="0"/>
              <a:t>Istamina</a:t>
            </a:r>
          </a:p>
          <a:p>
            <a:r>
              <a:rPr lang="it-IT" dirty="0"/>
              <a:t>Prostaglandine</a:t>
            </a:r>
          </a:p>
          <a:p>
            <a:r>
              <a:rPr lang="it-IT" dirty="0"/>
              <a:t>Leucotrieni</a:t>
            </a:r>
          </a:p>
          <a:p>
            <a:r>
              <a:rPr lang="it-IT" dirty="0"/>
              <a:t>TNF-α</a:t>
            </a:r>
          </a:p>
          <a:p>
            <a:br>
              <a:rPr lang="it-IT" dirty="0"/>
            </a:br>
            <a:endParaRPr lang="it-IT" dirty="0"/>
          </a:p>
          <a:p>
            <a:r>
              <a:rPr lang="it-IT" dirty="0"/>
              <a:t>Effetti aggiuntivi osservati:</a:t>
            </a:r>
          </a:p>
          <a:p>
            <a:r>
              <a:rPr lang="it-IT" dirty="0"/>
              <a:t>Riduzione del </a:t>
            </a:r>
            <a:r>
              <a:rPr lang="it-IT" b="1" dirty="0"/>
              <a:t>reclutamento eosinofilo</a:t>
            </a:r>
            <a:r>
              <a:rPr lang="it-IT" dirty="0"/>
              <a:t> tissutale</a:t>
            </a:r>
          </a:p>
          <a:p>
            <a:r>
              <a:rPr lang="it-IT" dirty="0"/>
              <a:t>Attività anti-infiammatoria lieve, utile nelle condizioni Th2-mediate</a:t>
            </a:r>
          </a:p>
          <a:p>
            <a:r>
              <a:rPr lang="it-IT" b="1" dirty="0"/>
              <a:t>📌 </a:t>
            </a:r>
          </a:p>
          <a:p>
            <a:r>
              <a:rPr lang="it-IT" b="1" dirty="0"/>
              <a:t>2. Impiego nelle </a:t>
            </a:r>
            <a:r>
              <a:rPr lang="it-IT" b="1" dirty="0" err="1"/>
              <a:t>EGIDs</a:t>
            </a:r>
            <a:r>
              <a:rPr lang="it-IT" b="1" dirty="0"/>
              <a:t> (non-EoE)</a:t>
            </a:r>
          </a:p>
          <a:p>
            <a:br>
              <a:rPr lang="it-IT" dirty="0"/>
            </a:br>
            <a:endParaRPr lang="it-IT" dirty="0"/>
          </a:p>
          <a:p>
            <a:r>
              <a:rPr lang="it-IT" b="1" dirty="0"/>
              <a:t>📋 Indicazioni off-</a:t>
            </a:r>
            <a:r>
              <a:rPr lang="it-IT" b="1" dirty="0" err="1"/>
              <a:t>label</a:t>
            </a:r>
            <a:r>
              <a:rPr lang="it-IT" b="1" dirty="0"/>
              <a:t>:</a:t>
            </a:r>
          </a:p>
          <a:p>
            <a:r>
              <a:rPr lang="it-IT" b="1" dirty="0"/>
              <a:t>Colite eosinofila</a:t>
            </a:r>
            <a:endParaRPr lang="it-IT" dirty="0"/>
          </a:p>
          <a:p>
            <a:r>
              <a:rPr lang="it-IT" b="1" dirty="0"/>
              <a:t>Gastroenterite eosinofila</a:t>
            </a:r>
            <a:endParaRPr lang="it-IT" dirty="0"/>
          </a:p>
          <a:p>
            <a:r>
              <a:rPr lang="it-IT" b="1" dirty="0"/>
              <a:t>Enterite eosinofila isolata</a:t>
            </a:r>
            <a:endParaRPr lang="it-IT" dirty="0"/>
          </a:p>
          <a:p>
            <a:br>
              <a:rPr lang="it-IT" dirty="0"/>
            </a:br>
            <a:endParaRPr lang="it-IT" dirty="0"/>
          </a:p>
          <a:p>
            <a:r>
              <a:rPr lang="it-IT" dirty="0"/>
              <a:t>Soprattutto in pazienti:</a:t>
            </a:r>
          </a:p>
          <a:p>
            <a:r>
              <a:rPr lang="it-IT" dirty="0"/>
              <a:t>Steroide-dipendenti</a:t>
            </a:r>
          </a:p>
          <a:p>
            <a:r>
              <a:rPr lang="it-IT" dirty="0"/>
              <a:t>Con controindicazioni ai corticosteroidi sistemici</a:t>
            </a:r>
          </a:p>
          <a:p>
            <a:r>
              <a:rPr lang="it-IT" dirty="0"/>
              <a:t>Con sintomi refrattari alla dieta di esclusione</a:t>
            </a:r>
          </a:p>
          <a:p>
            <a:r>
              <a:rPr lang="it-IT" b="1" dirty="0"/>
              <a:t>💊 </a:t>
            </a:r>
          </a:p>
          <a:p>
            <a:r>
              <a:rPr lang="it-IT" b="1" dirty="0"/>
              <a:t>3. Dosi comunemente utilizzate</a:t>
            </a:r>
          </a:p>
          <a:p>
            <a:r>
              <a:rPr lang="it-IT" dirty="0"/>
              <a:t>Il </a:t>
            </a:r>
            <a:r>
              <a:rPr lang="it-IT" b="1" dirty="0" err="1"/>
              <a:t>Ketotifene</a:t>
            </a:r>
            <a:r>
              <a:rPr lang="it-IT" dirty="0"/>
              <a:t> è un farmaco antiallergico con duplice azione:</a:t>
            </a:r>
          </a:p>
          <a:p>
            <a:r>
              <a:rPr lang="it-IT" b="1" dirty="0"/>
              <a:t>Antagonista dei recettori H1 dell’istamina</a:t>
            </a:r>
            <a:endParaRPr lang="it-IT" dirty="0"/>
          </a:p>
          <a:p>
            <a:r>
              <a:rPr lang="it-IT" dirty="0"/>
              <a:t>➤ Riduce i sintomi allergici mediati da istamina.</a:t>
            </a:r>
          </a:p>
          <a:p>
            <a:r>
              <a:rPr lang="it-IT" b="1" dirty="0"/>
              <a:t>Stabilizzatore dei mastociti</a:t>
            </a:r>
            <a:endParaRPr lang="it-IT" dirty="0"/>
          </a:p>
          <a:p>
            <a:r>
              <a:rPr lang="it-IT" dirty="0"/>
              <a:t>➤ Inibisce la </a:t>
            </a:r>
            <a:r>
              <a:rPr lang="it-IT" dirty="0" err="1"/>
              <a:t>degranulazione</a:t>
            </a:r>
            <a:r>
              <a:rPr lang="it-IT" dirty="0"/>
              <a:t> dei mastociti, prevenendo il rilascio di mediatori infiammatori:</a:t>
            </a:r>
          </a:p>
          <a:p>
            <a:r>
              <a:rPr lang="it-IT" dirty="0"/>
              <a:t>Istamina</a:t>
            </a:r>
          </a:p>
          <a:p>
            <a:r>
              <a:rPr lang="it-IT" dirty="0"/>
              <a:t>Prostaglandine</a:t>
            </a:r>
          </a:p>
          <a:p>
            <a:r>
              <a:rPr lang="it-IT" dirty="0"/>
              <a:t>Leucotrieni</a:t>
            </a:r>
          </a:p>
          <a:p>
            <a:r>
              <a:rPr lang="it-IT" dirty="0"/>
              <a:t>TNF-α</a:t>
            </a:r>
          </a:p>
          <a:p>
            <a:br>
              <a:rPr lang="it-IT" dirty="0"/>
            </a:br>
            <a:endParaRPr lang="it-IT" dirty="0"/>
          </a:p>
          <a:p>
            <a:r>
              <a:rPr lang="it-IT" dirty="0"/>
              <a:t>Effetti aggiuntivi osservati:</a:t>
            </a:r>
          </a:p>
          <a:p>
            <a:r>
              <a:rPr lang="it-IT" dirty="0"/>
              <a:t>Riduzione del </a:t>
            </a:r>
            <a:r>
              <a:rPr lang="it-IT" b="1" dirty="0"/>
              <a:t>reclutamento eosinofilo</a:t>
            </a:r>
            <a:r>
              <a:rPr lang="it-IT" dirty="0"/>
              <a:t> tissutale</a:t>
            </a:r>
          </a:p>
          <a:p>
            <a:r>
              <a:rPr lang="it-IT" dirty="0"/>
              <a:t>Attività anti-infiammatoria lieve, utile nelle condizioni Th2-mediate</a:t>
            </a:r>
          </a:p>
          <a:p>
            <a:r>
              <a:rPr lang="it-IT" b="1" dirty="0"/>
              <a:t>📌 </a:t>
            </a:r>
          </a:p>
          <a:p>
            <a:r>
              <a:rPr lang="it-IT" b="1" dirty="0"/>
              <a:t>2. Impiego nelle </a:t>
            </a:r>
            <a:r>
              <a:rPr lang="it-IT" b="1" dirty="0" err="1"/>
              <a:t>EGIDs</a:t>
            </a:r>
            <a:r>
              <a:rPr lang="it-IT" b="1" dirty="0"/>
              <a:t> (non-EoE)</a:t>
            </a:r>
          </a:p>
          <a:p>
            <a:br>
              <a:rPr lang="it-IT" dirty="0"/>
            </a:br>
            <a:endParaRPr lang="it-IT" dirty="0"/>
          </a:p>
          <a:p>
            <a:r>
              <a:rPr lang="it-IT" b="1" dirty="0"/>
              <a:t>📋 Indicazioni off-</a:t>
            </a:r>
            <a:r>
              <a:rPr lang="it-IT" b="1" dirty="0" err="1"/>
              <a:t>label</a:t>
            </a:r>
            <a:r>
              <a:rPr lang="it-IT" b="1" dirty="0"/>
              <a:t>:</a:t>
            </a:r>
          </a:p>
          <a:p>
            <a:r>
              <a:rPr lang="it-IT" b="1" dirty="0"/>
              <a:t>Colite eosinofila</a:t>
            </a:r>
            <a:endParaRPr lang="it-IT" dirty="0"/>
          </a:p>
          <a:p>
            <a:r>
              <a:rPr lang="it-IT" b="1" dirty="0"/>
              <a:t>Gastroenterite eosinofila</a:t>
            </a:r>
            <a:endParaRPr lang="it-IT" dirty="0"/>
          </a:p>
          <a:p>
            <a:r>
              <a:rPr lang="it-IT" b="1" dirty="0"/>
              <a:t>Enterite eosinofila isolata</a:t>
            </a:r>
            <a:endParaRPr lang="it-IT" dirty="0"/>
          </a:p>
          <a:p>
            <a:br>
              <a:rPr lang="it-IT" dirty="0"/>
            </a:br>
            <a:endParaRPr lang="it-IT" dirty="0"/>
          </a:p>
          <a:p>
            <a:r>
              <a:rPr lang="it-IT" dirty="0"/>
              <a:t>Soprattutto in pazienti:</a:t>
            </a:r>
          </a:p>
          <a:p>
            <a:r>
              <a:rPr lang="it-IT" dirty="0"/>
              <a:t>Steroide-dipendenti</a:t>
            </a:r>
          </a:p>
          <a:p>
            <a:r>
              <a:rPr lang="it-IT" dirty="0"/>
              <a:t>Con controindicazioni ai corticosteroidi sistemici</a:t>
            </a:r>
          </a:p>
          <a:p>
            <a:r>
              <a:rPr lang="it-IT" dirty="0"/>
              <a:t>Con sintomi refrattari alla dieta di esclusione</a:t>
            </a:r>
          </a:p>
          <a:p>
            <a:r>
              <a:rPr lang="it-IT" b="1" dirty="0"/>
              <a:t>💊 </a:t>
            </a:r>
          </a:p>
          <a:p>
            <a:r>
              <a:rPr lang="it-IT" b="1" dirty="0"/>
              <a:t>3. Dosi comunemente utilizzate</a:t>
            </a:r>
          </a:p>
          <a:p>
            <a:r>
              <a:rPr lang="it-IT" dirty="0"/>
              <a:t>Adulti</a:t>
            </a:r>
          </a:p>
          <a:p>
            <a:r>
              <a:rPr lang="it-IT" dirty="0"/>
              <a:t>2–4 mg/die</a:t>
            </a:r>
          </a:p>
          <a:p>
            <a:r>
              <a:rPr lang="it-IT" dirty="0"/>
              <a:t>In 1–2 somministrazioni</a:t>
            </a:r>
          </a:p>
          <a:p>
            <a:endParaRPr lang="it-IT" dirty="0"/>
          </a:p>
          <a:p>
            <a:endParaRPr lang="en-GB" dirty="0"/>
          </a:p>
          <a:p>
            <a:endParaRPr lang="en-GB" dirty="0"/>
          </a:p>
        </p:txBody>
      </p:sp>
      <p:sp>
        <p:nvSpPr>
          <p:cNvPr id="4" name="Slide Number Placeholder 3"/>
          <p:cNvSpPr>
            <a:spLocks noGrp="1"/>
          </p:cNvSpPr>
          <p:nvPr>
            <p:ph type="sldNum" sz="quarter" idx="5"/>
          </p:nvPr>
        </p:nvSpPr>
        <p:spPr/>
        <p:txBody>
          <a:bodyPr/>
          <a:lstStyle/>
          <a:p>
            <a:fld id="{CCE8D525-C155-F149-842C-50C980D836AD}" type="slidenum">
              <a:rPr lang="en-GB" smtClean="0"/>
              <a:t>47</a:t>
            </a:fld>
            <a:endParaRPr lang="en-GB"/>
          </a:p>
        </p:txBody>
      </p:sp>
    </p:spTree>
    <p:extLst>
      <p:ext uri="{BB962C8B-B14F-4D97-AF65-F5344CB8AC3E}">
        <p14:creationId xmlns:p14="http://schemas.microsoft.com/office/powerpoint/2010/main" val="3344723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Dis</a:t>
            </a:r>
            <a:r>
              <a:rPr lang="it-IT" dirty="0"/>
              <a:t> </a:t>
            </a:r>
            <a:r>
              <a:rPr lang="it-IT" dirty="0" err="1"/>
              <a:t>Esophagus</a:t>
            </a:r>
            <a:r>
              <a:rPr lang="it-IT" dirty="0"/>
              <a:t> . 2025 </a:t>
            </a:r>
            <a:r>
              <a:rPr lang="it-IT" dirty="0" err="1"/>
              <a:t>Jan</a:t>
            </a:r>
            <a:r>
              <a:rPr lang="it-IT" dirty="0"/>
              <a:t> 7;38(1):doaf011. </a:t>
            </a:r>
          </a:p>
          <a:p>
            <a:r>
              <a:rPr lang="it-IT" dirty="0" err="1"/>
              <a:t>doi</a:t>
            </a:r>
            <a:r>
              <a:rPr lang="it-IT" dirty="0"/>
              <a:t>: 10.1093/dote/doaf011. </a:t>
            </a:r>
          </a:p>
          <a:p>
            <a:r>
              <a:rPr lang="it-IT" b="1" dirty="0" err="1"/>
              <a:t>Segmental</a:t>
            </a:r>
            <a:r>
              <a:rPr lang="it-IT" b="1" dirty="0"/>
              <a:t> </a:t>
            </a:r>
            <a:r>
              <a:rPr lang="it-IT" b="1" dirty="0" err="1"/>
              <a:t>overlap</a:t>
            </a:r>
            <a:r>
              <a:rPr lang="it-IT" b="1" dirty="0"/>
              <a:t> </a:t>
            </a:r>
            <a:r>
              <a:rPr lang="it-IT" b="1" dirty="0" err="1"/>
              <a:t>is</a:t>
            </a:r>
            <a:r>
              <a:rPr lang="it-IT" b="1" dirty="0"/>
              <a:t> common in </a:t>
            </a:r>
            <a:r>
              <a:rPr lang="it-IT" b="1" dirty="0" err="1"/>
              <a:t>eosinophilic</a:t>
            </a:r>
            <a:r>
              <a:rPr lang="it-IT" b="1" dirty="0"/>
              <a:t> </a:t>
            </a:r>
            <a:r>
              <a:rPr lang="it-IT" b="1" dirty="0" err="1"/>
              <a:t>gastrointestinal</a:t>
            </a:r>
            <a:r>
              <a:rPr lang="it-IT" b="1" dirty="0"/>
              <a:t> </a:t>
            </a:r>
            <a:r>
              <a:rPr lang="it-IT" b="1" dirty="0" err="1"/>
              <a:t>diseases</a:t>
            </a:r>
            <a:r>
              <a:rPr lang="it-IT" b="1" dirty="0"/>
              <a:t> and impacts clinical </a:t>
            </a:r>
            <a:r>
              <a:rPr lang="it-IT" b="1" dirty="0" err="1"/>
              <a:t>presentation</a:t>
            </a:r>
            <a:r>
              <a:rPr lang="it-IT" b="1" dirty="0"/>
              <a:t> and treatment </a:t>
            </a:r>
          </a:p>
          <a:p>
            <a:r>
              <a:rPr lang="it-IT" dirty="0" err="1">
                <a:hlinkClick r:id="rId3"/>
              </a:rPr>
              <a:t>Corey</a:t>
            </a:r>
            <a:r>
              <a:rPr lang="it-IT" dirty="0">
                <a:hlinkClick r:id="rId3"/>
              </a:rPr>
              <a:t> J </a:t>
            </a:r>
            <a:r>
              <a:rPr lang="it-IT" dirty="0" err="1">
                <a:hlinkClick r:id="rId3"/>
              </a:rPr>
              <a:t>Ketchem</a:t>
            </a:r>
            <a:r>
              <a:rPr lang="it-IT" baseline="30000" dirty="0"/>
              <a:t> </a:t>
            </a:r>
            <a:r>
              <a:rPr lang="it-IT" baseline="30000" dirty="0">
                <a:hlinkClick r:id="rId4" tooltip="Department of Medicine, Division of Gastroenterology and Hepatology, University of Pennsylvania, Philadelphia, PA, USA."/>
              </a:rPr>
              <a:t> 1 </a:t>
            </a:r>
            <a:r>
              <a:rPr lang="it-IT" dirty="0"/>
              <a:t>, </a:t>
            </a:r>
            <a:r>
              <a:rPr lang="it-IT" dirty="0">
                <a:hlinkClick r:id="rId5"/>
              </a:rPr>
              <a:t>Elizabeth T Jensen</a:t>
            </a:r>
            <a:r>
              <a:rPr lang="it-IT" baseline="30000" dirty="0"/>
              <a:t> </a:t>
            </a:r>
            <a:r>
              <a:rPr lang="it-IT" baseline="30000" dirty="0">
                <a:hlinkClick r:id="rId6" tooltip="Department of Epidemiology and Prevention, Wake Forest University School of Medicine, Winston-Salem, NC, USA."/>
              </a:rPr>
              <a:t> 2 </a:t>
            </a:r>
            <a:r>
              <a:rPr lang="it-IT" baseline="30000" dirty="0"/>
              <a:t> </a:t>
            </a:r>
            <a:r>
              <a:rPr lang="it-IT" baseline="30000" dirty="0">
                <a:hlinkClick r:id="rId7" tooltip="Center for Gastrointestinal Biology and Disease, University of North Carolina School of Medicine, Chapel Hill, NC, USA."/>
              </a:rPr>
              <a:t> 3 </a:t>
            </a:r>
            <a:r>
              <a:rPr lang="it-IT" dirty="0"/>
              <a:t>, </a:t>
            </a:r>
            <a:r>
              <a:rPr lang="it-IT" dirty="0" err="1">
                <a:hlinkClick r:id="rId8"/>
              </a:rPr>
              <a:t>Xiangfeng</a:t>
            </a:r>
            <a:r>
              <a:rPr lang="it-IT" dirty="0">
                <a:hlinkClick r:id="rId8"/>
              </a:rPr>
              <a:t> Dai</a:t>
            </a:r>
            <a:r>
              <a:rPr lang="it-IT" baseline="30000" dirty="0"/>
              <a:t> </a:t>
            </a:r>
            <a:r>
              <a:rPr lang="it-IT" baseline="30000" dirty="0">
                <a:hlinkClick r:id="rId7" tooltip="Center for Gastrointestinal Biology and Disease, University of North Carolina School of Medicine, Chapel Hill, NC, USA."/>
              </a:rPr>
              <a:t> 3 </a:t>
            </a:r>
            <a:r>
              <a:rPr lang="it-IT" dirty="0"/>
              <a:t>, </a:t>
            </a:r>
            <a:r>
              <a:rPr lang="it-IT" dirty="0">
                <a:hlinkClick r:id="rId9"/>
              </a:rPr>
              <a:t>Chelsea Anderson</a:t>
            </a:r>
            <a:r>
              <a:rPr lang="it-IT" baseline="30000" dirty="0"/>
              <a:t> </a:t>
            </a:r>
            <a:r>
              <a:rPr lang="it-IT" baseline="30000" dirty="0">
                <a:hlinkClick r:id="rId7" tooltip="Center for Gastrointestinal Biology and Disease, University of North Carolina School of Medicine, Chapel Hill, NC, USA."/>
              </a:rPr>
              <a:t> 3 </a:t>
            </a:r>
            <a:r>
              <a:rPr lang="it-IT" dirty="0"/>
              <a:t>, </a:t>
            </a:r>
            <a:r>
              <a:rPr lang="it-IT" dirty="0" err="1">
                <a:hlinkClick r:id="rId10"/>
              </a:rPr>
              <a:t>Ellyn</a:t>
            </a:r>
            <a:r>
              <a:rPr lang="it-IT" dirty="0">
                <a:hlinkClick r:id="rId10"/>
              </a:rPr>
              <a:t> </a:t>
            </a:r>
            <a:r>
              <a:rPr lang="it-IT" dirty="0" err="1">
                <a:hlinkClick r:id="rId10"/>
              </a:rPr>
              <a:t>Kodroff</a:t>
            </a:r>
            <a:r>
              <a:rPr lang="it-IT" baseline="30000" dirty="0"/>
              <a:t> </a:t>
            </a:r>
            <a:r>
              <a:rPr lang="it-IT" baseline="30000" dirty="0">
                <a:hlinkClick r:id="rId11" tooltip="Campaign Urging Research for Eosinophilic Disease (CURED), Lincolnshire, IL, USA."/>
              </a:rPr>
              <a:t> 4 </a:t>
            </a:r>
            <a:r>
              <a:rPr lang="it-IT" dirty="0"/>
              <a:t>, </a:t>
            </a:r>
            <a:r>
              <a:rPr lang="it-IT" dirty="0">
                <a:hlinkClick r:id="rId12"/>
              </a:rPr>
              <a:t>Mary </a:t>
            </a:r>
            <a:r>
              <a:rPr lang="it-IT" dirty="0" err="1">
                <a:hlinkClick r:id="rId12"/>
              </a:rPr>
              <a:t>Jo</a:t>
            </a:r>
            <a:r>
              <a:rPr lang="it-IT" dirty="0">
                <a:hlinkClick r:id="rId12"/>
              </a:rPr>
              <a:t> Strobel</a:t>
            </a:r>
            <a:r>
              <a:rPr lang="it-IT" baseline="30000" dirty="0"/>
              <a:t> </a:t>
            </a:r>
            <a:r>
              <a:rPr lang="it-IT" baseline="30000" dirty="0">
                <a:hlinkClick r:id="rId13" tooltip="American Partnership for Eosinophilic Disorders (APFED), Atlanta, GA, USA."/>
              </a:rPr>
              <a:t> 5 </a:t>
            </a:r>
            <a:r>
              <a:rPr lang="it-IT" dirty="0"/>
              <a:t>, </a:t>
            </a:r>
            <a:r>
              <a:rPr lang="it-IT" dirty="0">
                <a:hlinkClick r:id="rId14"/>
              </a:rPr>
              <a:t>Amy Zicarelli</a:t>
            </a:r>
            <a:r>
              <a:rPr lang="it-IT" baseline="30000" dirty="0"/>
              <a:t> </a:t>
            </a:r>
            <a:r>
              <a:rPr lang="it-IT" baseline="30000" dirty="0">
                <a:hlinkClick r:id="rId15" tooltip="Eosinophilic Family Coalition (EFC), Cincinnati, OH, USA."/>
              </a:rPr>
              <a:t> 6 </a:t>
            </a:r>
            <a:r>
              <a:rPr lang="it-IT" dirty="0"/>
              <a:t>, </a:t>
            </a:r>
            <a:r>
              <a:rPr lang="it-IT" dirty="0">
                <a:hlinkClick r:id="rId16"/>
              </a:rPr>
              <a:t>Sarah Gray</a:t>
            </a:r>
            <a:r>
              <a:rPr lang="it-IT" baseline="30000" dirty="0"/>
              <a:t> </a:t>
            </a:r>
            <a:r>
              <a:rPr lang="it-IT" baseline="30000" dirty="0">
                <a:hlinkClick r:id="rId17" tooltip="AusEE Inc., Frenchville, Queensland, Australia."/>
              </a:rPr>
              <a:t> 7 </a:t>
            </a:r>
            <a:r>
              <a:rPr lang="it-IT" dirty="0"/>
              <a:t>, </a:t>
            </a:r>
            <a:r>
              <a:rPr lang="it-IT" dirty="0">
                <a:hlinkClick r:id="rId18"/>
              </a:rPr>
              <a:t>Amanda Cordell</a:t>
            </a:r>
            <a:r>
              <a:rPr lang="it-IT" baseline="30000" dirty="0"/>
              <a:t> </a:t>
            </a:r>
            <a:r>
              <a:rPr lang="it-IT" baseline="30000" dirty="0">
                <a:hlinkClick r:id="rId19" tooltip="EOS Network - Eosinophilic Diseases Charity, Colchester, Essex, United Kingdom."/>
              </a:rPr>
              <a:t> 8 </a:t>
            </a:r>
            <a:r>
              <a:rPr lang="it-IT" dirty="0"/>
              <a:t>, </a:t>
            </a:r>
            <a:r>
              <a:rPr lang="it-IT" dirty="0" err="1">
                <a:hlinkClick r:id="rId20"/>
              </a:rPr>
              <a:t>Girish</a:t>
            </a:r>
            <a:r>
              <a:rPr lang="it-IT" dirty="0">
                <a:hlinkClick r:id="rId20"/>
              </a:rPr>
              <a:t> </a:t>
            </a:r>
            <a:r>
              <a:rPr lang="it-IT" dirty="0" err="1">
                <a:hlinkClick r:id="rId20"/>
              </a:rPr>
              <a:t>Hiremath</a:t>
            </a:r>
            <a:r>
              <a:rPr lang="it-IT" baseline="30000" dirty="0"/>
              <a:t> </a:t>
            </a:r>
            <a:r>
              <a:rPr lang="it-IT" baseline="30000" dirty="0">
                <a:hlinkClick r:id="rId21" tooltip="Division of Pediatric Gastroenterology, Hepatology, and Nutrition, Monroe Carell Jr. Children's Hospital at Vanderbilt, Vanderbilt University Medical Center, Nashville, TN, USA."/>
              </a:rPr>
              <a:t> 9 </a:t>
            </a:r>
            <a:r>
              <a:rPr lang="it-IT" dirty="0"/>
              <a:t>, </a:t>
            </a:r>
            <a:r>
              <a:rPr lang="it-IT" dirty="0" err="1">
                <a:hlinkClick r:id="rId22"/>
              </a:rPr>
              <a:t>Evan</a:t>
            </a:r>
            <a:r>
              <a:rPr lang="it-IT" dirty="0">
                <a:hlinkClick r:id="rId22"/>
              </a:rPr>
              <a:t> S </a:t>
            </a:r>
            <a:r>
              <a:rPr lang="it-IT" dirty="0" err="1">
                <a:hlinkClick r:id="rId22"/>
              </a:rPr>
              <a:t>Dellon</a:t>
            </a:r>
            <a:r>
              <a:rPr lang="it-IT" baseline="30000" dirty="0"/>
              <a:t> </a:t>
            </a:r>
            <a:r>
              <a:rPr lang="it-IT" baseline="30000" dirty="0">
                <a:hlinkClick r:id="rId7" tooltip="Center for Gastrointestinal Biology and Disease, University of North Carolina School of Medicine, Chapel Hill, NC, USA."/>
              </a:rPr>
              <a:t> 3 </a:t>
            </a:r>
            <a:r>
              <a:rPr lang="it-IT" baseline="30000" dirty="0"/>
              <a:t> </a:t>
            </a:r>
            <a:r>
              <a:rPr lang="it-IT" baseline="30000" dirty="0">
                <a:hlinkClick r:id="rId23" tooltip="Center for Esophageal Disease and Swallowing, Division of Gastroenterology and Hepatology, University of North Carolina School of Medicine, Chapel Hill, NC, USA."/>
              </a:rPr>
              <a:t> 10 </a:t>
            </a:r>
            <a:endParaRPr lang="it-IT" dirty="0"/>
          </a:p>
          <a:p>
            <a:r>
              <a:rPr lang="it-IT" dirty="0" err="1"/>
              <a:t>Affiliations</a:t>
            </a:r>
            <a:r>
              <a:rPr lang="it-IT" dirty="0"/>
              <a:t> </a:t>
            </a:r>
          </a:p>
          <a:p>
            <a:pPr>
              <a:buFont typeface="Arial" panose="020B0604020202020204" pitchFamily="34" charset="0"/>
              <a:buChar char="•"/>
            </a:pPr>
            <a:r>
              <a:rPr lang="it-IT" dirty="0"/>
              <a:t>PMID: </a:t>
            </a:r>
            <a:r>
              <a:rPr lang="it-IT" b="1" dirty="0"/>
              <a:t>40036388</a:t>
            </a:r>
            <a:r>
              <a:rPr lang="it-IT" dirty="0"/>
              <a:t> </a:t>
            </a:r>
          </a:p>
          <a:p>
            <a:pPr>
              <a:buFont typeface="Arial" panose="020B0604020202020204" pitchFamily="34" charset="0"/>
              <a:buChar char="•"/>
            </a:pPr>
            <a:r>
              <a:rPr lang="it-IT" dirty="0"/>
              <a:t>DOI: </a:t>
            </a:r>
            <a:r>
              <a:rPr lang="it-IT" dirty="0">
                <a:hlinkClick r:id="rId24"/>
              </a:rPr>
              <a:t>10.1093/dote/doaf011 </a:t>
            </a:r>
            <a:endParaRPr lang="it-IT" dirty="0"/>
          </a:p>
          <a:p>
            <a:r>
              <a:rPr lang="it-IT" b="1" dirty="0"/>
              <a:t>Abstract </a:t>
            </a:r>
          </a:p>
          <a:p>
            <a:r>
              <a:rPr lang="it-IT" dirty="0"/>
              <a:t>Little </a:t>
            </a:r>
            <a:r>
              <a:rPr lang="it-IT" dirty="0" err="1"/>
              <a:t>is</a:t>
            </a:r>
            <a:r>
              <a:rPr lang="it-IT" dirty="0"/>
              <a:t> </a:t>
            </a:r>
            <a:r>
              <a:rPr lang="it-IT" dirty="0" err="1"/>
              <a:t>known</a:t>
            </a:r>
            <a:r>
              <a:rPr lang="it-IT" dirty="0"/>
              <a:t> </a:t>
            </a:r>
            <a:r>
              <a:rPr lang="it-IT" dirty="0" err="1"/>
              <a:t>about</a:t>
            </a:r>
            <a:r>
              <a:rPr lang="it-IT" dirty="0"/>
              <a:t> the </a:t>
            </a:r>
            <a:r>
              <a:rPr lang="it-IT" dirty="0" err="1"/>
              <a:t>extent</a:t>
            </a:r>
            <a:r>
              <a:rPr lang="it-IT" dirty="0"/>
              <a:t> or </a:t>
            </a:r>
            <a:r>
              <a:rPr lang="it-IT" dirty="0" err="1"/>
              <a:t>importance</a:t>
            </a:r>
            <a:r>
              <a:rPr lang="it-IT" dirty="0"/>
              <a:t> of </a:t>
            </a:r>
            <a:r>
              <a:rPr lang="it-IT" dirty="0" err="1"/>
              <a:t>overlapping</a:t>
            </a:r>
            <a:r>
              <a:rPr lang="it-IT" dirty="0"/>
              <a:t> </a:t>
            </a:r>
            <a:r>
              <a:rPr lang="it-IT" dirty="0" err="1"/>
              <a:t>gastrointestinal</a:t>
            </a:r>
            <a:r>
              <a:rPr lang="it-IT" dirty="0"/>
              <a:t> (GI) </a:t>
            </a:r>
            <a:r>
              <a:rPr lang="it-IT" dirty="0" err="1"/>
              <a:t>tract</a:t>
            </a:r>
            <a:r>
              <a:rPr lang="it-IT" dirty="0"/>
              <a:t> </a:t>
            </a:r>
            <a:r>
              <a:rPr lang="it-IT" dirty="0" err="1"/>
              <a:t>involvement</a:t>
            </a:r>
            <a:r>
              <a:rPr lang="it-IT" dirty="0"/>
              <a:t> in </a:t>
            </a:r>
            <a:r>
              <a:rPr lang="it-IT" dirty="0" err="1"/>
              <a:t>eosinophilic</a:t>
            </a:r>
            <a:r>
              <a:rPr lang="it-IT" dirty="0"/>
              <a:t> </a:t>
            </a:r>
            <a:r>
              <a:rPr lang="it-IT" dirty="0" err="1"/>
              <a:t>gastrointestinal</a:t>
            </a:r>
            <a:r>
              <a:rPr lang="it-IT" dirty="0"/>
              <a:t> </a:t>
            </a:r>
            <a:r>
              <a:rPr lang="it-IT" dirty="0" err="1"/>
              <a:t>diseases</a:t>
            </a:r>
            <a:r>
              <a:rPr lang="it-IT" dirty="0"/>
              <a:t> (</a:t>
            </a:r>
            <a:r>
              <a:rPr lang="it-IT" dirty="0" err="1"/>
              <a:t>EGIDs</a:t>
            </a:r>
            <a:r>
              <a:rPr lang="it-IT" dirty="0"/>
              <a:t>), </a:t>
            </a:r>
            <a:r>
              <a:rPr lang="it-IT" dirty="0" err="1"/>
              <a:t>how</a:t>
            </a:r>
            <a:r>
              <a:rPr lang="it-IT" dirty="0"/>
              <a:t> </a:t>
            </a:r>
            <a:r>
              <a:rPr lang="it-IT" dirty="0" err="1"/>
              <a:t>presentations</a:t>
            </a:r>
            <a:r>
              <a:rPr lang="it-IT" dirty="0"/>
              <a:t> </a:t>
            </a:r>
            <a:r>
              <a:rPr lang="it-IT" dirty="0" err="1"/>
              <a:t>differ</a:t>
            </a:r>
            <a:r>
              <a:rPr lang="it-IT" dirty="0"/>
              <a:t> by </a:t>
            </a:r>
            <a:r>
              <a:rPr lang="it-IT" dirty="0" err="1"/>
              <a:t>areas</a:t>
            </a:r>
            <a:r>
              <a:rPr lang="it-IT" dirty="0"/>
              <a:t> of </a:t>
            </a:r>
            <a:r>
              <a:rPr lang="it-IT" dirty="0" err="1"/>
              <a:t>involvement</a:t>
            </a:r>
            <a:r>
              <a:rPr lang="it-IT" dirty="0"/>
              <a:t>, and </a:t>
            </a:r>
            <a:r>
              <a:rPr lang="it-IT" dirty="0" err="1"/>
              <a:t>whether</a:t>
            </a:r>
            <a:r>
              <a:rPr lang="it-IT" dirty="0"/>
              <a:t> </a:t>
            </a:r>
            <a:r>
              <a:rPr lang="it-IT" dirty="0" err="1"/>
              <a:t>overlap</a:t>
            </a:r>
            <a:r>
              <a:rPr lang="it-IT" dirty="0"/>
              <a:t> impacts treatments. </a:t>
            </a:r>
            <a:r>
              <a:rPr lang="it-IT" dirty="0" err="1"/>
              <a:t>We</a:t>
            </a:r>
            <a:r>
              <a:rPr lang="it-IT" dirty="0"/>
              <a:t> </a:t>
            </a:r>
            <a:r>
              <a:rPr lang="it-IT" dirty="0" err="1"/>
              <a:t>aimed</a:t>
            </a:r>
            <a:r>
              <a:rPr lang="it-IT" dirty="0"/>
              <a:t> to </a:t>
            </a:r>
            <a:r>
              <a:rPr lang="it-IT" dirty="0" err="1"/>
              <a:t>evaluate</a:t>
            </a:r>
            <a:r>
              <a:rPr lang="it-IT" dirty="0"/>
              <a:t> </a:t>
            </a:r>
            <a:r>
              <a:rPr lang="it-IT" dirty="0" err="1"/>
              <a:t>overlapping</a:t>
            </a:r>
            <a:r>
              <a:rPr lang="it-IT" dirty="0"/>
              <a:t> GI </a:t>
            </a:r>
            <a:r>
              <a:rPr lang="it-IT" dirty="0" err="1"/>
              <a:t>tract</a:t>
            </a:r>
            <a:r>
              <a:rPr lang="it-IT" dirty="0"/>
              <a:t> </a:t>
            </a:r>
            <a:r>
              <a:rPr lang="it-IT" dirty="0" err="1"/>
              <a:t>involvement</a:t>
            </a:r>
            <a:r>
              <a:rPr lang="it-IT" dirty="0"/>
              <a:t> in </a:t>
            </a:r>
            <a:r>
              <a:rPr lang="it-IT" dirty="0" err="1"/>
              <a:t>EGIDs</a:t>
            </a:r>
            <a:r>
              <a:rPr lang="it-IT" dirty="0"/>
              <a:t> and </a:t>
            </a:r>
            <a:r>
              <a:rPr lang="it-IT" dirty="0" err="1"/>
              <a:t>whether</a:t>
            </a:r>
            <a:r>
              <a:rPr lang="it-IT" dirty="0"/>
              <a:t> clinical </a:t>
            </a:r>
            <a:r>
              <a:rPr lang="it-IT" dirty="0" err="1"/>
              <a:t>differences</a:t>
            </a:r>
            <a:r>
              <a:rPr lang="it-IT" dirty="0"/>
              <a:t> </a:t>
            </a:r>
            <a:r>
              <a:rPr lang="it-IT" dirty="0" err="1"/>
              <a:t>existed</a:t>
            </a:r>
            <a:r>
              <a:rPr lang="it-IT" dirty="0"/>
              <a:t>. To do </a:t>
            </a:r>
            <a:r>
              <a:rPr lang="it-IT" dirty="0" err="1"/>
              <a:t>this</a:t>
            </a:r>
            <a:r>
              <a:rPr lang="it-IT" dirty="0"/>
              <a:t>, </a:t>
            </a:r>
            <a:r>
              <a:rPr lang="it-IT" dirty="0" err="1"/>
              <a:t>we</a:t>
            </a:r>
            <a:r>
              <a:rPr lang="it-IT" dirty="0"/>
              <a:t> </a:t>
            </a:r>
            <a:r>
              <a:rPr lang="it-IT" dirty="0" err="1"/>
              <a:t>assessed</a:t>
            </a:r>
            <a:r>
              <a:rPr lang="it-IT" dirty="0"/>
              <a:t> the EGID Partners </a:t>
            </a:r>
            <a:r>
              <a:rPr lang="it-IT" dirty="0" err="1"/>
              <a:t>cohort</a:t>
            </a:r>
            <a:r>
              <a:rPr lang="it-IT" dirty="0"/>
              <a:t>, an online </a:t>
            </a:r>
            <a:r>
              <a:rPr lang="it-IT" dirty="0" err="1"/>
              <a:t>patient-centered</a:t>
            </a:r>
            <a:r>
              <a:rPr lang="it-IT" dirty="0"/>
              <a:t> </a:t>
            </a:r>
            <a:r>
              <a:rPr lang="it-IT" dirty="0" err="1"/>
              <a:t>research</a:t>
            </a:r>
            <a:r>
              <a:rPr lang="it-IT" dirty="0"/>
              <a:t> network. </a:t>
            </a:r>
            <a:r>
              <a:rPr lang="it-IT" dirty="0" err="1"/>
              <a:t>Adults</a:t>
            </a:r>
            <a:r>
              <a:rPr lang="it-IT" dirty="0"/>
              <a:t> (≥18 </a:t>
            </a:r>
            <a:r>
              <a:rPr lang="it-IT" dirty="0" err="1"/>
              <a:t>years</a:t>
            </a:r>
            <a:r>
              <a:rPr lang="it-IT" dirty="0"/>
              <a:t>) and caregivers of </a:t>
            </a:r>
            <a:r>
              <a:rPr lang="it-IT" dirty="0" err="1"/>
              <a:t>children</a:t>
            </a:r>
            <a:r>
              <a:rPr lang="it-IT" dirty="0"/>
              <a:t> &lt;18 </a:t>
            </a:r>
            <a:r>
              <a:rPr lang="it-IT" dirty="0" err="1"/>
              <a:t>years</a:t>
            </a:r>
            <a:r>
              <a:rPr lang="it-IT" dirty="0"/>
              <a:t> </a:t>
            </a:r>
            <a:r>
              <a:rPr lang="it-IT" dirty="0" err="1"/>
              <a:t>old</a:t>
            </a:r>
            <a:r>
              <a:rPr lang="it-IT" dirty="0"/>
              <a:t> with </a:t>
            </a:r>
            <a:r>
              <a:rPr lang="it-IT" dirty="0" err="1"/>
              <a:t>EoE</a:t>
            </a:r>
            <a:r>
              <a:rPr lang="it-IT" dirty="0"/>
              <a:t> or non-</a:t>
            </a:r>
            <a:r>
              <a:rPr lang="it-IT" dirty="0" err="1"/>
              <a:t>EoE</a:t>
            </a:r>
            <a:r>
              <a:rPr lang="it-IT" dirty="0"/>
              <a:t> </a:t>
            </a:r>
            <a:r>
              <a:rPr lang="it-IT" dirty="0" err="1"/>
              <a:t>EGIDs</a:t>
            </a:r>
            <a:r>
              <a:rPr lang="it-IT" dirty="0"/>
              <a:t> </a:t>
            </a:r>
            <a:r>
              <a:rPr lang="it-IT" dirty="0" err="1"/>
              <a:t>could</a:t>
            </a:r>
            <a:r>
              <a:rPr lang="it-IT" dirty="0"/>
              <a:t> join. Surveys </a:t>
            </a:r>
            <a:r>
              <a:rPr lang="it-IT" dirty="0" err="1"/>
              <a:t>were</a:t>
            </a:r>
            <a:r>
              <a:rPr lang="it-IT" dirty="0"/>
              <a:t> </a:t>
            </a:r>
            <a:r>
              <a:rPr lang="it-IT" dirty="0" err="1"/>
              <a:t>completed</a:t>
            </a:r>
            <a:r>
              <a:rPr lang="it-IT" dirty="0"/>
              <a:t> </a:t>
            </a:r>
            <a:r>
              <a:rPr lang="it-IT" dirty="0" err="1"/>
              <a:t>at</a:t>
            </a:r>
            <a:r>
              <a:rPr lang="it-IT" dirty="0"/>
              <a:t> </a:t>
            </a:r>
            <a:r>
              <a:rPr lang="it-IT" dirty="0" err="1"/>
              <a:t>enrollment</a:t>
            </a:r>
            <a:r>
              <a:rPr lang="it-IT" dirty="0"/>
              <a:t>, </a:t>
            </a:r>
            <a:r>
              <a:rPr lang="it-IT" dirty="0" err="1"/>
              <a:t>comparing</a:t>
            </a:r>
            <a:r>
              <a:rPr lang="it-IT" dirty="0"/>
              <a:t> </a:t>
            </a:r>
            <a:r>
              <a:rPr lang="it-IT" dirty="0" err="1"/>
              <a:t>patients</a:t>
            </a:r>
            <a:r>
              <a:rPr lang="it-IT" dirty="0"/>
              <a:t> with </a:t>
            </a:r>
            <a:r>
              <a:rPr lang="it-IT" dirty="0" err="1"/>
              <a:t>EoE</a:t>
            </a:r>
            <a:r>
              <a:rPr lang="it-IT" dirty="0"/>
              <a:t> alone, EGID </a:t>
            </a:r>
            <a:r>
              <a:rPr lang="it-IT" dirty="0" err="1"/>
              <a:t>without</a:t>
            </a:r>
            <a:r>
              <a:rPr lang="it-IT" dirty="0"/>
              <a:t> </a:t>
            </a:r>
            <a:r>
              <a:rPr lang="it-IT" dirty="0" err="1"/>
              <a:t>esophageal</a:t>
            </a:r>
            <a:r>
              <a:rPr lang="it-IT" dirty="0"/>
              <a:t> </a:t>
            </a:r>
            <a:r>
              <a:rPr lang="it-IT" dirty="0" err="1"/>
              <a:t>involvement</a:t>
            </a:r>
            <a:r>
              <a:rPr lang="it-IT" dirty="0"/>
              <a:t> ('EGID-NE'), and EGID with </a:t>
            </a:r>
            <a:r>
              <a:rPr lang="it-IT" dirty="0" err="1"/>
              <a:t>esophageal</a:t>
            </a:r>
            <a:r>
              <a:rPr lang="it-IT" dirty="0"/>
              <a:t> </a:t>
            </a:r>
            <a:r>
              <a:rPr lang="it-IT" dirty="0" err="1"/>
              <a:t>involvement</a:t>
            </a:r>
            <a:r>
              <a:rPr lang="it-IT" dirty="0"/>
              <a:t> ('EGID-WE'). Of 527 </a:t>
            </a:r>
            <a:r>
              <a:rPr lang="it-IT" dirty="0" err="1"/>
              <a:t>cases</a:t>
            </a:r>
            <a:r>
              <a:rPr lang="it-IT" dirty="0"/>
              <a:t> </a:t>
            </a:r>
            <a:r>
              <a:rPr lang="it-IT" dirty="0" err="1"/>
              <a:t>enrolled</a:t>
            </a:r>
            <a:r>
              <a:rPr lang="it-IT" dirty="0"/>
              <a:t>, 402 </a:t>
            </a:r>
            <a:r>
              <a:rPr lang="it-IT" dirty="0" err="1"/>
              <a:t>had</a:t>
            </a:r>
            <a:r>
              <a:rPr lang="it-IT" dirty="0"/>
              <a:t> </a:t>
            </a:r>
            <a:r>
              <a:rPr lang="it-IT" dirty="0" err="1"/>
              <a:t>EoE</a:t>
            </a:r>
            <a:r>
              <a:rPr lang="it-IT" dirty="0"/>
              <a:t> alone and 125 </a:t>
            </a:r>
            <a:r>
              <a:rPr lang="it-IT" dirty="0" err="1"/>
              <a:t>had</a:t>
            </a:r>
            <a:r>
              <a:rPr lang="it-IT" dirty="0"/>
              <a:t> non-</a:t>
            </a:r>
            <a:r>
              <a:rPr lang="it-IT" dirty="0" err="1"/>
              <a:t>EoE</a:t>
            </a:r>
            <a:r>
              <a:rPr lang="it-IT" dirty="0"/>
              <a:t> EGID, 57 (46%) with EGID-NE, and 68 (53%) with EGID-WE. </a:t>
            </a:r>
            <a:r>
              <a:rPr lang="it-IT" dirty="0" err="1"/>
              <a:t>There</a:t>
            </a:r>
            <a:r>
              <a:rPr lang="it-IT" dirty="0"/>
              <a:t> </a:t>
            </a:r>
            <a:r>
              <a:rPr lang="it-IT" dirty="0" err="1"/>
              <a:t>were</a:t>
            </a:r>
            <a:r>
              <a:rPr lang="it-IT" dirty="0"/>
              <a:t> 10, 18, and 9 with </a:t>
            </a:r>
            <a:r>
              <a:rPr lang="it-IT" dirty="0" err="1"/>
              <a:t>eosinophilic</a:t>
            </a:r>
            <a:r>
              <a:rPr lang="it-IT" dirty="0"/>
              <a:t> </a:t>
            </a:r>
            <a:r>
              <a:rPr lang="it-IT" dirty="0" err="1"/>
              <a:t>gastritis</a:t>
            </a:r>
            <a:r>
              <a:rPr lang="it-IT" dirty="0"/>
              <a:t>, </a:t>
            </a:r>
            <a:r>
              <a:rPr lang="it-IT" dirty="0" err="1"/>
              <a:t>gastroenteritis</a:t>
            </a:r>
            <a:r>
              <a:rPr lang="it-IT" dirty="0"/>
              <a:t>, and </a:t>
            </a:r>
            <a:r>
              <a:rPr lang="it-IT" dirty="0" err="1"/>
              <a:t>colitis</a:t>
            </a:r>
            <a:r>
              <a:rPr lang="it-IT" dirty="0"/>
              <a:t> alone, </a:t>
            </a:r>
            <a:r>
              <a:rPr lang="it-IT" dirty="0" err="1"/>
              <a:t>respectively</a:t>
            </a:r>
            <a:r>
              <a:rPr lang="it-IT" dirty="0"/>
              <a:t>; 88 </a:t>
            </a:r>
            <a:r>
              <a:rPr lang="it-IT" dirty="0" err="1"/>
              <a:t>had</a:t>
            </a:r>
            <a:r>
              <a:rPr lang="it-IT" dirty="0"/>
              <a:t> </a:t>
            </a:r>
            <a:r>
              <a:rPr lang="it-IT" dirty="0" err="1"/>
              <a:t>overlap</a:t>
            </a:r>
            <a:r>
              <a:rPr lang="it-IT" dirty="0"/>
              <a:t>. EGID-NE </a:t>
            </a:r>
            <a:r>
              <a:rPr lang="it-IT" dirty="0" err="1"/>
              <a:t>had</a:t>
            </a:r>
            <a:r>
              <a:rPr lang="it-IT" dirty="0"/>
              <a:t> a </a:t>
            </a:r>
            <a:r>
              <a:rPr lang="it-IT" dirty="0" err="1"/>
              <a:t>higher</a:t>
            </a:r>
            <a:r>
              <a:rPr lang="it-IT" dirty="0"/>
              <a:t> </a:t>
            </a:r>
            <a:r>
              <a:rPr lang="it-IT" dirty="0" err="1"/>
              <a:t>proportion</a:t>
            </a:r>
            <a:r>
              <a:rPr lang="it-IT" dirty="0"/>
              <a:t> of </a:t>
            </a:r>
            <a:r>
              <a:rPr lang="it-IT" dirty="0" err="1"/>
              <a:t>females</a:t>
            </a:r>
            <a:r>
              <a:rPr lang="it-IT" dirty="0"/>
              <a:t> (79%; P &lt; 0.001), and family history of </a:t>
            </a:r>
            <a:r>
              <a:rPr lang="it-IT" dirty="0" err="1"/>
              <a:t>EoE</a:t>
            </a:r>
            <a:r>
              <a:rPr lang="it-IT" dirty="0"/>
              <a:t>/EGID </a:t>
            </a:r>
            <a:r>
              <a:rPr lang="it-IT" dirty="0" err="1"/>
              <a:t>was</a:t>
            </a:r>
            <a:r>
              <a:rPr lang="it-IT" dirty="0"/>
              <a:t> more common in EGID-WE (19% vs. 11% in </a:t>
            </a:r>
            <a:r>
              <a:rPr lang="it-IT" dirty="0" err="1"/>
              <a:t>EoE</a:t>
            </a:r>
            <a:r>
              <a:rPr lang="it-IT" dirty="0"/>
              <a:t> and 7% in EGID-NE; P = 0.007). </a:t>
            </a:r>
            <a:r>
              <a:rPr lang="it-IT" dirty="0" err="1"/>
              <a:t>Patient-Reported</a:t>
            </a:r>
            <a:r>
              <a:rPr lang="it-IT" dirty="0"/>
              <a:t> </a:t>
            </a:r>
            <a:r>
              <a:rPr lang="it-IT" dirty="0" err="1"/>
              <a:t>Outcomes</a:t>
            </a:r>
            <a:r>
              <a:rPr lang="it-IT" dirty="0"/>
              <a:t> </a:t>
            </a:r>
            <a:r>
              <a:rPr lang="it-IT" dirty="0" err="1"/>
              <a:t>Measurement</a:t>
            </a:r>
            <a:r>
              <a:rPr lang="it-IT" dirty="0"/>
              <a:t> Information System </a:t>
            </a:r>
            <a:r>
              <a:rPr lang="it-IT" dirty="0" err="1"/>
              <a:t>measures</a:t>
            </a:r>
            <a:r>
              <a:rPr lang="it-IT" dirty="0"/>
              <a:t> for </a:t>
            </a:r>
            <a:r>
              <a:rPr lang="it-IT" dirty="0" err="1"/>
              <a:t>anxiety</a:t>
            </a:r>
            <a:r>
              <a:rPr lang="it-IT" dirty="0"/>
              <a:t> </a:t>
            </a:r>
            <a:r>
              <a:rPr lang="it-IT" dirty="0" err="1"/>
              <a:t>were</a:t>
            </a:r>
            <a:r>
              <a:rPr lang="it-IT" dirty="0"/>
              <a:t> </a:t>
            </a:r>
            <a:r>
              <a:rPr lang="it-IT" dirty="0" err="1"/>
              <a:t>above</a:t>
            </a:r>
            <a:r>
              <a:rPr lang="it-IT" dirty="0"/>
              <a:t> general </a:t>
            </a:r>
            <a:r>
              <a:rPr lang="it-IT" dirty="0" err="1"/>
              <a:t>population</a:t>
            </a:r>
            <a:r>
              <a:rPr lang="it-IT" dirty="0"/>
              <a:t> </a:t>
            </a:r>
            <a:r>
              <a:rPr lang="it-IT" dirty="0" err="1"/>
              <a:t>averages</a:t>
            </a:r>
            <a:r>
              <a:rPr lang="it-IT" dirty="0"/>
              <a:t> and </a:t>
            </a:r>
            <a:r>
              <a:rPr lang="it-IT" dirty="0" err="1"/>
              <a:t>highest</a:t>
            </a:r>
            <a:r>
              <a:rPr lang="it-IT" dirty="0"/>
              <a:t> for EGID-WE. Treatments </a:t>
            </a:r>
            <a:r>
              <a:rPr lang="it-IT" dirty="0" err="1"/>
              <a:t>such</a:t>
            </a:r>
            <a:r>
              <a:rPr lang="it-IT" dirty="0"/>
              <a:t> </a:t>
            </a:r>
            <a:r>
              <a:rPr lang="it-IT" dirty="0" err="1"/>
              <a:t>as</a:t>
            </a:r>
            <a:r>
              <a:rPr lang="it-IT" dirty="0"/>
              <a:t> </a:t>
            </a:r>
            <a:r>
              <a:rPr lang="it-IT" dirty="0" err="1"/>
              <a:t>elemental</a:t>
            </a:r>
            <a:r>
              <a:rPr lang="it-IT" dirty="0"/>
              <a:t> formula (47% vs. 32% vs. 20%; P = 0.001), </a:t>
            </a:r>
            <a:r>
              <a:rPr lang="it-IT" dirty="0" err="1"/>
              <a:t>systemic</a:t>
            </a:r>
            <a:r>
              <a:rPr lang="it-IT" dirty="0"/>
              <a:t> </a:t>
            </a:r>
            <a:r>
              <a:rPr lang="it-IT" dirty="0" err="1"/>
              <a:t>steroids</a:t>
            </a:r>
            <a:r>
              <a:rPr lang="it-IT" dirty="0"/>
              <a:t> (33% vs. 56% vs. 14%; P &lt; 0.001), and </a:t>
            </a:r>
            <a:r>
              <a:rPr lang="it-IT" dirty="0" err="1"/>
              <a:t>biologics</a:t>
            </a:r>
            <a:r>
              <a:rPr lang="it-IT" dirty="0"/>
              <a:t> </a:t>
            </a:r>
            <a:r>
              <a:rPr lang="it-IT" dirty="0" err="1"/>
              <a:t>were</a:t>
            </a:r>
            <a:r>
              <a:rPr lang="it-IT" dirty="0"/>
              <a:t> </a:t>
            </a:r>
            <a:r>
              <a:rPr lang="it-IT" dirty="0" err="1"/>
              <a:t>also</a:t>
            </a:r>
            <a:r>
              <a:rPr lang="it-IT" dirty="0"/>
              <a:t> more common in EGID-WE and EGID-NE. In </a:t>
            </a:r>
            <a:r>
              <a:rPr lang="it-IT" dirty="0" err="1"/>
              <a:t>conclusion</a:t>
            </a:r>
            <a:r>
              <a:rPr lang="it-IT" dirty="0"/>
              <a:t>, </a:t>
            </a:r>
            <a:r>
              <a:rPr lang="it-IT" dirty="0" err="1"/>
              <a:t>overlap</a:t>
            </a:r>
            <a:r>
              <a:rPr lang="it-IT" dirty="0"/>
              <a:t> in </a:t>
            </a:r>
            <a:r>
              <a:rPr lang="it-IT" dirty="0" err="1"/>
              <a:t>regions</a:t>
            </a:r>
            <a:r>
              <a:rPr lang="it-IT" dirty="0"/>
              <a:t> with </a:t>
            </a:r>
            <a:r>
              <a:rPr lang="it-IT" dirty="0" err="1"/>
              <a:t>eosinophilic</a:t>
            </a:r>
            <a:r>
              <a:rPr lang="it-IT" dirty="0"/>
              <a:t> </a:t>
            </a:r>
            <a:r>
              <a:rPr lang="it-IT" dirty="0" err="1"/>
              <a:t>infiltration</a:t>
            </a:r>
            <a:r>
              <a:rPr lang="it-IT" dirty="0"/>
              <a:t> </a:t>
            </a:r>
            <a:r>
              <a:rPr lang="it-IT" dirty="0" err="1"/>
              <a:t>is</a:t>
            </a:r>
            <a:r>
              <a:rPr lang="it-IT" dirty="0"/>
              <a:t> common for non-</a:t>
            </a:r>
            <a:r>
              <a:rPr lang="it-IT" dirty="0" err="1"/>
              <a:t>EoE</a:t>
            </a:r>
            <a:r>
              <a:rPr lang="it-IT" dirty="0"/>
              <a:t> </a:t>
            </a:r>
            <a:r>
              <a:rPr lang="it-IT" dirty="0" err="1"/>
              <a:t>EGIDs</a:t>
            </a:r>
            <a:r>
              <a:rPr lang="it-IT" dirty="0"/>
              <a:t>, with more </a:t>
            </a:r>
            <a:r>
              <a:rPr lang="it-IT" dirty="0" err="1"/>
              <a:t>than</a:t>
            </a:r>
            <a:r>
              <a:rPr lang="it-IT" dirty="0"/>
              <a:t> </a:t>
            </a:r>
            <a:r>
              <a:rPr lang="it-IT" dirty="0" err="1"/>
              <a:t>half</a:t>
            </a:r>
            <a:r>
              <a:rPr lang="it-IT" dirty="0"/>
              <a:t> of non-</a:t>
            </a:r>
            <a:r>
              <a:rPr lang="it-IT" dirty="0" err="1"/>
              <a:t>EoE</a:t>
            </a:r>
            <a:r>
              <a:rPr lang="it-IT" dirty="0"/>
              <a:t> </a:t>
            </a:r>
            <a:r>
              <a:rPr lang="it-IT" dirty="0" err="1"/>
              <a:t>EGIDs</a:t>
            </a:r>
            <a:r>
              <a:rPr lang="it-IT" dirty="0"/>
              <a:t> </a:t>
            </a:r>
            <a:r>
              <a:rPr lang="it-IT" dirty="0" err="1"/>
              <a:t>having</a:t>
            </a:r>
            <a:r>
              <a:rPr lang="it-IT" dirty="0"/>
              <a:t> </a:t>
            </a:r>
            <a:r>
              <a:rPr lang="it-IT" dirty="0" err="1"/>
              <a:t>esophageal</a:t>
            </a:r>
            <a:r>
              <a:rPr lang="it-IT" dirty="0"/>
              <a:t> </a:t>
            </a:r>
            <a:r>
              <a:rPr lang="it-IT" dirty="0" err="1"/>
              <a:t>involvement</a:t>
            </a:r>
            <a:r>
              <a:rPr lang="it-IT" dirty="0"/>
              <a:t> and a high </a:t>
            </a:r>
            <a:r>
              <a:rPr lang="it-IT" dirty="0" err="1"/>
              <a:t>proportion</a:t>
            </a:r>
            <a:r>
              <a:rPr lang="it-IT" dirty="0"/>
              <a:t> of </a:t>
            </a:r>
            <a:r>
              <a:rPr lang="it-IT" dirty="0" err="1"/>
              <a:t>multisegmental</a:t>
            </a:r>
            <a:r>
              <a:rPr lang="it-IT" dirty="0"/>
              <a:t> </a:t>
            </a:r>
            <a:r>
              <a:rPr lang="it-IT" dirty="0" err="1"/>
              <a:t>involvement</a:t>
            </a:r>
            <a:r>
              <a:rPr lang="it-IT" dirty="0"/>
              <a:t>. EGID-WE </a:t>
            </a:r>
            <a:r>
              <a:rPr lang="it-IT" dirty="0" err="1"/>
              <a:t>patients</a:t>
            </a:r>
            <a:r>
              <a:rPr lang="it-IT" dirty="0"/>
              <a:t> </a:t>
            </a:r>
            <a:r>
              <a:rPr lang="it-IT" dirty="0" err="1"/>
              <a:t>tended</a:t>
            </a:r>
            <a:r>
              <a:rPr lang="it-IT" dirty="0"/>
              <a:t> to </a:t>
            </a:r>
            <a:r>
              <a:rPr lang="it-IT" dirty="0" err="1"/>
              <a:t>have</a:t>
            </a:r>
            <a:r>
              <a:rPr lang="it-IT" dirty="0"/>
              <a:t> more </a:t>
            </a:r>
            <a:r>
              <a:rPr lang="it-IT" dirty="0" err="1"/>
              <a:t>disease</a:t>
            </a:r>
            <a:r>
              <a:rPr lang="it-IT" dirty="0"/>
              <a:t> burden. </a:t>
            </a:r>
          </a:p>
          <a:p>
            <a:r>
              <a:rPr lang="it-IT" b="1" dirty="0"/>
              <a:t>Keywords: </a:t>
            </a:r>
            <a:r>
              <a:rPr lang="it-IT" dirty="0" err="1"/>
              <a:t>eosinophilic</a:t>
            </a:r>
            <a:r>
              <a:rPr lang="it-IT" dirty="0"/>
              <a:t> </a:t>
            </a:r>
            <a:r>
              <a:rPr lang="it-IT" dirty="0" err="1"/>
              <a:t>esophagitis</a:t>
            </a:r>
            <a:r>
              <a:rPr lang="it-IT" dirty="0"/>
              <a:t>; </a:t>
            </a:r>
            <a:r>
              <a:rPr lang="it-IT" dirty="0" err="1"/>
              <a:t>eosinophilic</a:t>
            </a:r>
            <a:r>
              <a:rPr lang="it-IT" dirty="0"/>
              <a:t> </a:t>
            </a:r>
            <a:r>
              <a:rPr lang="it-IT" dirty="0" err="1"/>
              <a:t>enteritis</a:t>
            </a:r>
            <a:r>
              <a:rPr lang="it-IT" dirty="0"/>
              <a:t>; </a:t>
            </a:r>
            <a:r>
              <a:rPr lang="it-IT" dirty="0" err="1"/>
              <a:t>eosinophilic</a:t>
            </a:r>
            <a:r>
              <a:rPr lang="it-IT" dirty="0"/>
              <a:t> </a:t>
            </a:r>
            <a:r>
              <a:rPr lang="it-IT" dirty="0" err="1"/>
              <a:t>gastritis</a:t>
            </a:r>
            <a:r>
              <a:rPr lang="it-IT" dirty="0"/>
              <a:t>; </a:t>
            </a:r>
            <a:r>
              <a:rPr lang="it-IT" dirty="0" err="1"/>
              <a:t>eosinophilic</a:t>
            </a:r>
            <a:r>
              <a:rPr lang="it-IT" dirty="0"/>
              <a:t> </a:t>
            </a:r>
            <a:r>
              <a:rPr lang="it-IT" dirty="0" err="1"/>
              <a:t>gastroenteritis</a:t>
            </a:r>
            <a:r>
              <a:rPr lang="it-IT" dirty="0"/>
              <a:t>; </a:t>
            </a:r>
            <a:r>
              <a:rPr lang="it-IT" dirty="0" err="1"/>
              <a:t>patient-centered</a:t>
            </a:r>
            <a:r>
              <a:rPr lang="it-IT" dirty="0"/>
              <a:t> care.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35253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Clinical Trial</a:t>
            </a:r>
          </a:p>
          <a:p>
            <a:r>
              <a:rPr lang="en-US" dirty="0"/>
              <a:t>J Allergy Clin Immunol . 2007 Sep;120(3):594-601. </a:t>
            </a:r>
          </a:p>
          <a:p>
            <a:r>
              <a:rPr lang="en-US" dirty="0" err="1"/>
              <a:t>doi</a:t>
            </a:r>
            <a:r>
              <a:rPr lang="en-US" dirty="0"/>
              <a:t>: 10.1016/j.jaci.2007.06.015. </a:t>
            </a:r>
          </a:p>
          <a:p>
            <a:r>
              <a:rPr lang="en-US" b="1" dirty="0"/>
              <a:t>Anti-</a:t>
            </a:r>
            <a:r>
              <a:rPr lang="en-US" b="1" dirty="0" err="1"/>
              <a:t>IgE</a:t>
            </a:r>
            <a:r>
              <a:rPr lang="en-US" b="1" dirty="0"/>
              <a:t> treatment of eosinophil-associated gastrointestinal disorders </a:t>
            </a:r>
          </a:p>
          <a:p>
            <a:r>
              <a:rPr lang="en-US" dirty="0">
                <a:hlinkClick r:id="rId3"/>
              </a:rPr>
              <a:t>Shabnam </a:t>
            </a:r>
            <a:r>
              <a:rPr lang="en-US" dirty="0" err="1">
                <a:hlinkClick r:id="rId3"/>
              </a:rPr>
              <a:t>Foroughi</a:t>
            </a:r>
            <a:r>
              <a:rPr lang="en-US" baseline="30000" dirty="0"/>
              <a:t> </a:t>
            </a:r>
            <a:r>
              <a:rPr lang="en-US" baseline="30000" dirty="0">
                <a:hlinkClick r:id="rId4" tooltip="Laboratory of Allergic Diseases, National Institute of Allergy and Infectious Diseases, National Institutes of Health, Bethesda, MD, USA."/>
              </a:rPr>
              <a:t> 1 </a:t>
            </a:r>
            <a:r>
              <a:rPr lang="en-US" dirty="0"/>
              <a:t>, </a:t>
            </a:r>
            <a:r>
              <a:rPr lang="en-US" dirty="0">
                <a:hlinkClick r:id="rId5"/>
              </a:rPr>
              <a:t>Barbara Foster</a:t>
            </a:r>
            <a:r>
              <a:rPr lang="en-US" dirty="0"/>
              <a:t>, </a:t>
            </a:r>
            <a:r>
              <a:rPr lang="en-US" dirty="0" err="1">
                <a:hlinkClick r:id="rId6"/>
              </a:rPr>
              <a:t>Nayoung</a:t>
            </a:r>
            <a:r>
              <a:rPr lang="en-US" dirty="0">
                <a:hlinkClick r:id="rId6"/>
              </a:rPr>
              <a:t> Kim</a:t>
            </a:r>
            <a:r>
              <a:rPr lang="en-US" dirty="0"/>
              <a:t>, </a:t>
            </a:r>
            <a:r>
              <a:rPr lang="en-US" dirty="0">
                <a:hlinkClick r:id="rId7"/>
              </a:rPr>
              <a:t>Leigh B Bernardino</a:t>
            </a:r>
            <a:r>
              <a:rPr lang="en-US" dirty="0"/>
              <a:t>, </a:t>
            </a:r>
            <a:r>
              <a:rPr lang="en-US" dirty="0">
                <a:hlinkClick r:id="rId8"/>
              </a:rPr>
              <a:t>Linda M Scott</a:t>
            </a:r>
            <a:r>
              <a:rPr lang="en-US" dirty="0"/>
              <a:t>, </a:t>
            </a:r>
            <a:r>
              <a:rPr lang="en-US" dirty="0">
                <a:hlinkClick r:id="rId9"/>
              </a:rPr>
              <a:t>Robert G Hamilton</a:t>
            </a:r>
            <a:r>
              <a:rPr lang="en-US" dirty="0"/>
              <a:t>, </a:t>
            </a:r>
            <a:r>
              <a:rPr lang="en-US" dirty="0">
                <a:hlinkClick r:id="rId10"/>
              </a:rPr>
              <a:t>Dean D Metcalfe</a:t>
            </a:r>
            <a:r>
              <a:rPr lang="en-US" dirty="0"/>
              <a:t>, </a:t>
            </a:r>
            <a:r>
              <a:rPr lang="en-US" dirty="0">
                <a:hlinkClick r:id="rId11"/>
              </a:rPr>
              <a:t>Peter J </a:t>
            </a:r>
            <a:r>
              <a:rPr lang="en-US" dirty="0" err="1">
                <a:hlinkClick r:id="rId11"/>
              </a:rPr>
              <a:t>Mannon</a:t>
            </a:r>
            <a:r>
              <a:rPr lang="en-US" dirty="0"/>
              <a:t>, </a:t>
            </a:r>
            <a:r>
              <a:rPr lang="en-US" dirty="0" err="1">
                <a:hlinkClick r:id="rId12"/>
              </a:rPr>
              <a:t>Calman</a:t>
            </a:r>
            <a:r>
              <a:rPr lang="en-US" dirty="0">
                <a:hlinkClick r:id="rId12"/>
              </a:rPr>
              <a:t> </a:t>
            </a:r>
            <a:r>
              <a:rPr lang="en-US" dirty="0" err="1">
                <a:hlinkClick r:id="rId12"/>
              </a:rPr>
              <a:t>Prussin</a:t>
            </a:r>
            <a:r>
              <a:rPr lang="en-US" dirty="0"/>
              <a:t> </a:t>
            </a:r>
          </a:p>
          <a:p>
            <a:r>
              <a:rPr lang="en-US" dirty="0"/>
              <a:t>Affiliations </a:t>
            </a:r>
          </a:p>
          <a:p>
            <a:r>
              <a:rPr lang="en-US" dirty="0"/>
              <a:t>PMID: </a:t>
            </a:r>
            <a:r>
              <a:rPr lang="en-US" b="1" dirty="0"/>
              <a:t>17765756</a:t>
            </a:r>
            <a:r>
              <a:rPr lang="en-US" dirty="0"/>
              <a:t> </a:t>
            </a:r>
          </a:p>
          <a:p>
            <a:r>
              <a:rPr lang="en-US" dirty="0"/>
              <a:t>PMCID: </a:t>
            </a:r>
            <a:r>
              <a:rPr lang="en-US" dirty="0">
                <a:hlinkClick r:id="rId13"/>
              </a:rPr>
              <a:t>PMC2768344 </a:t>
            </a:r>
            <a:endParaRPr lang="en-US" dirty="0"/>
          </a:p>
          <a:p>
            <a:r>
              <a:rPr lang="en-US" dirty="0"/>
              <a:t>DOI: </a:t>
            </a:r>
            <a:r>
              <a:rPr lang="en-US" dirty="0">
                <a:hlinkClick r:id="rId14"/>
              </a:rPr>
              <a:t>10.1016/j.jaci.2007.06.015 </a:t>
            </a:r>
            <a:endParaRPr lang="en-US" dirty="0"/>
          </a:p>
          <a:p>
            <a:r>
              <a:rPr lang="en-US" b="1" dirty="0"/>
              <a:t>Abstract </a:t>
            </a:r>
          </a:p>
          <a:p>
            <a:r>
              <a:rPr lang="en-US" b="1" dirty="0"/>
              <a:t>Background: </a:t>
            </a:r>
            <a:r>
              <a:rPr lang="en-US" dirty="0"/>
              <a:t>Eosinophil-associated gastrointestinal disorders (EGIDs) are commonly associated with atopy and are being recognized with increasing frequency. Current therapy for EGIDs is inadequate. </a:t>
            </a:r>
          </a:p>
          <a:p>
            <a:r>
              <a:rPr lang="en-US" b="1" dirty="0"/>
              <a:t>Objective: </a:t>
            </a:r>
            <a:r>
              <a:rPr lang="en-US" dirty="0"/>
              <a:t>We sought to determine the efficacy of anti-</a:t>
            </a:r>
            <a:r>
              <a:rPr lang="en-US" dirty="0" err="1"/>
              <a:t>IgE</a:t>
            </a:r>
            <a:r>
              <a:rPr lang="en-US" dirty="0"/>
              <a:t> therapy in EGIDs and investigate the role of </a:t>
            </a:r>
            <a:r>
              <a:rPr lang="en-US" dirty="0" err="1"/>
              <a:t>IgE</a:t>
            </a:r>
            <a:r>
              <a:rPr lang="en-US" dirty="0"/>
              <a:t> in disease pathogenesis. </a:t>
            </a:r>
          </a:p>
          <a:p>
            <a:r>
              <a:rPr lang="en-US" b="1" dirty="0"/>
              <a:t>Methods: </a:t>
            </a:r>
            <a:r>
              <a:rPr lang="en-US" dirty="0"/>
              <a:t>Nine subjects with EGIDs received omalizumab every 2 weeks for 16 weeks while other therapy was held constant. Blood absolute eosinophil counts, tissue eosinophil counts, symptom scores, and free </a:t>
            </a:r>
            <a:r>
              <a:rPr lang="en-US" dirty="0" err="1"/>
              <a:t>IgE</a:t>
            </a:r>
            <a:r>
              <a:rPr lang="en-US" dirty="0"/>
              <a:t> levels were serially measured. Allergen skin testing and flow cytometry for basophil activation and </a:t>
            </a:r>
            <a:r>
              <a:rPr lang="en-US" dirty="0" err="1"/>
              <a:t>FcepsilonRI</a:t>
            </a:r>
            <a:r>
              <a:rPr lang="en-US" dirty="0"/>
              <a:t> were determined at baseline and at week 16. </a:t>
            </a:r>
          </a:p>
          <a:p>
            <a:r>
              <a:rPr lang="en-US" b="1" dirty="0"/>
              <a:t>Results: </a:t>
            </a:r>
            <a:r>
              <a:rPr lang="en-US" u="sng" dirty="0"/>
              <a:t>Omalizumab was associated with a decrease in absolute eosinophil count at both the week 16 (34%, P = .004) and combined weeks 12 to 16 (42%, P = .012) time points. Tissue eosinophils decreased in the duodenum (59%) and gastric antrum (69%) but did not reach statistical significance (P = .074 and .098, respectively). Esophageal eosinophil counts remained unchanged. </a:t>
            </a:r>
            <a:r>
              <a:rPr lang="en-US" dirty="0"/>
              <a:t>Basophil and dendritic cell </a:t>
            </a:r>
            <a:r>
              <a:rPr lang="en-US" dirty="0" err="1"/>
              <a:t>FcepsilonRI</a:t>
            </a:r>
            <a:r>
              <a:rPr lang="en-US" dirty="0"/>
              <a:t> expression and free </a:t>
            </a:r>
            <a:r>
              <a:rPr lang="en-US" dirty="0" err="1"/>
              <a:t>IgE</a:t>
            </a:r>
            <a:r>
              <a:rPr lang="en-US" dirty="0"/>
              <a:t> levels were all significantly decreased (P &lt; .005). Omalizumab increased the concentration of allergen required to trigger half-maximal basophil activation by 170-fold. Allergen skin test wheal and erythema responses decreased by 78% and 82%, respectively. </a:t>
            </a:r>
            <a:r>
              <a:rPr lang="en-US" u="sng" dirty="0"/>
              <a:t>Symptom scores were decreased at both the </a:t>
            </a:r>
            <a:r>
              <a:rPr lang="en-US" u="sng" dirty="0" err="1"/>
              <a:t>midstudy</a:t>
            </a:r>
            <a:r>
              <a:rPr lang="en-US" u="sng" dirty="0"/>
              <a:t> (63%) and end of study (70%) time points (P &lt; .005 for both). </a:t>
            </a:r>
          </a:p>
          <a:p>
            <a:r>
              <a:rPr lang="en-US" b="1" dirty="0"/>
              <a:t>Conclusion: </a:t>
            </a:r>
            <a:r>
              <a:rPr lang="en-US" dirty="0"/>
              <a:t>These results demonstrate that </a:t>
            </a:r>
            <a:r>
              <a:rPr lang="en-US" dirty="0" err="1"/>
              <a:t>IgE</a:t>
            </a:r>
            <a:r>
              <a:rPr lang="en-US" dirty="0"/>
              <a:t>-mediated processes contribute to the generation of eosinophilic inflammation in EGIDs and suggest that anti-</a:t>
            </a:r>
            <a:r>
              <a:rPr lang="en-US" dirty="0" err="1"/>
              <a:t>IgE</a:t>
            </a:r>
            <a:r>
              <a:rPr lang="en-US" dirty="0"/>
              <a:t> therapy might be effective in these disorders. </a:t>
            </a:r>
          </a:p>
          <a:p>
            <a:r>
              <a:rPr lang="en-US" b="1" dirty="0"/>
              <a:t>Clinical implications: </a:t>
            </a:r>
            <a:r>
              <a:rPr lang="en-US" dirty="0"/>
              <a:t>Anti-</a:t>
            </a:r>
            <a:r>
              <a:rPr lang="en-US" dirty="0" err="1"/>
              <a:t>IgE</a:t>
            </a:r>
            <a:r>
              <a:rPr lang="en-US" dirty="0"/>
              <a:t> might be a potential therapy for EGIDs.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55718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err="1"/>
              <a:t>Proteina</a:t>
            </a:r>
            <a:r>
              <a:rPr lang="en-US" dirty="0"/>
              <a:t> </a:t>
            </a:r>
            <a:r>
              <a:rPr lang="en-US" dirty="0" err="1"/>
              <a:t>presente</a:t>
            </a:r>
            <a:r>
              <a:rPr lang="en-US" dirty="0"/>
              <a:t> </a:t>
            </a:r>
            <a:r>
              <a:rPr lang="en-US" dirty="0" err="1"/>
              <a:t>sulla</a:t>
            </a:r>
            <a:r>
              <a:rPr lang="en-US" dirty="0"/>
              <a:t> </a:t>
            </a:r>
            <a:r>
              <a:rPr lang="en-US" dirty="0" err="1"/>
              <a:t>superficie</a:t>
            </a:r>
            <a:r>
              <a:rPr lang="en-US" dirty="0"/>
              <a:t> </a:t>
            </a:r>
            <a:r>
              <a:rPr lang="en-US" dirty="0" err="1"/>
              <a:t>degli</a:t>
            </a:r>
            <a:r>
              <a:rPr lang="en-US" dirty="0"/>
              <a:t> </a:t>
            </a:r>
            <a:r>
              <a:rPr lang="en-US" dirty="0" err="1"/>
              <a:t>eosinofili</a:t>
            </a:r>
            <a:r>
              <a:rPr lang="en-US" dirty="0"/>
              <a:t> </a:t>
            </a:r>
            <a:r>
              <a:rPr lang="en-US" dirty="0" err="1"/>
              <a:t>che</a:t>
            </a:r>
            <a:r>
              <a:rPr lang="en-US" dirty="0"/>
              <a:t> se </a:t>
            </a:r>
            <a:r>
              <a:rPr lang="en-US" dirty="0" err="1"/>
              <a:t>legata</a:t>
            </a:r>
            <a:r>
              <a:rPr lang="en-US" dirty="0"/>
              <a:t> induce </a:t>
            </a:r>
            <a:r>
              <a:rPr lang="en-US" dirty="0" err="1"/>
              <a:t>morte</a:t>
            </a:r>
            <a:r>
              <a:rPr lang="en-US" dirty="0"/>
              <a:t> </a:t>
            </a:r>
            <a:r>
              <a:rPr lang="en-US" dirty="0" err="1"/>
              <a:t>degli</a:t>
            </a:r>
            <a:r>
              <a:rPr lang="en-US" dirty="0"/>
              <a:t> </a:t>
            </a:r>
            <a:r>
              <a:rPr lang="en-US" dirty="0" err="1"/>
              <a:t>eos</a:t>
            </a:r>
            <a:r>
              <a:rPr lang="en-US" dirty="0"/>
              <a:t>, </a:t>
            </a:r>
            <a:r>
              <a:rPr lang="en-US" dirty="0" err="1"/>
              <a:t>inibisce</a:t>
            </a:r>
            <a:r>
              <a:rPr lang="en-US" dirty="0"/>
              <a:t> la </a:t>
            </a:r>
            <a:r>
              <a:rPr lang="en-US" dirty="0" err="1"/>
              <a:t>degranulazione</a:t>
            </a:r>
            <a:r>
              <a:rPr lang="en-US" dirty="0"/>
              <a:t> </a:t>
            </a:r>
            <a:r>
              <a:rPr lang="en-US" dirty="0" err="1"/>
              <a:t>dei</a:t>
            </a:r>
            <a:r>
              <a:rPr lang="en-US" dirty="0"/>
              <a:t> mast cells</a:t>
            </a:r>
          </a:p>
          <a:p>
            <a:endParaRPr lang="en-US" dirty="0"/>
          </a:p>
          <a:p>
            <a:r>
              <a:rPr lang="en-US" dirty="0"/>
              <a:t>Clinical Trial</a:t>
            </a:r>
          </a:p>
          <a:p>
            <a:r>
              <a:rPr lang="en-US" dirty="0"/>
              <a:t>N </a:t>
            </a:r>
            <a:r>
              <a:rPr lang="en-US" dirty="0" err="1"/>
              <a:t>Engl</a:t>
            </a:r>
            <a:r>
              <a:rPr lang="en-US" dirty="0"/>
              <a:t> J Med . 2020 Oct 22;383(17):1624-1634. </a:t>
            </a:r>
          </a:p>
          <a:p>
            <a:r>
              <a:rPr lang="en-US" dirty="0" err="1"/>
              <a:t>doi</a:t>
            </a:r>
            <a:r>
              <a:rPr lang="en-US" dirty="0"/>
              <a:t>: 10.1056/NEJMoa2012047. </a:t>
            </a:r>
          </a:p>
          <a:p>
            <a:r>
              <a:rPr lang="en-US" b="1" dirty="0"/>
              <a:t>Anti-Siglec-8 Antibody for Eosinophilic Gastritis and Duodenitis </a:t>
            </a:r>
          </a:p>
          <a:p>
            <a:r>
              <a:rPr lang="en-US" dirty="0">
                <a:hlinkClick r:id="rId3"/>
              </a:rPr>
              <a:t>Evan S </a:t>
            </a:r>
            <a:r>
              <a:rPr lang="en-US" dirty="0" err="1">
                <a:hlinkClick r:id="rId3"/>
              </a:rPr>
              <a:t>Dellon</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5"/>
              </a:rPr>
              <a:t>Kathryn A Peterson</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6"/>
              </a:rPr>
              <a:t>Joseph A Murray</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7"/>
              </a:rPr>
              <a:t>Gary W Falk</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8"/>
              </a:rPr>
              <a:t>Nirmala </a:t>
            </a:r>
            <a:r>
              <a:rPr lang="en-US" dirty="0" err="1">
                <a:hlinkClick r:id="rId8"/>
              </a:rPr>
              <a:t>Gonsalves</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9"/>
              </a:rPr>
              <a:t>Mirna </a:t>
            </a:r>
            <a:r>
              <a:rPr lang="en-US" dirty="0" err="1">
                <a:hlinkClick r:id="rId9"/>
              </a:rPr>
              <a:t>Chehade</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10"/>
              </a:rPr>
              <a:t>Robert M </a:t>
            </a:r>
            <a:r>
              <a:rPr lang="en-US" dirty="0" err="1">
                <a:hlinkClick r:id="rId10"/>
              </a:rPr>
              <a:t>Genta</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11"/>
              </a:rPr>
              <a:t>John Leung</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err="1">
                <a:hlinkClick r:id="rId12"/>
              </a:rPr>
              <a:t>Paneez</a:t>
            </a:r>
            <a:r>
              <a:rPr lang="en-US" dirty="0">
                <a:hlinkClick r:id="rId12"/>
              </a:rPr>
              <a:t> Khoury</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13"/>
              </a:rPr>
              <a:t>Amy D </a:t>
            </a:r>
            <a:r>
              <a:rPr lang="en-US" dirty="0" err="1">
                <a:hlinkClick r:id="rId13"/>
              </a:rPr>
              <a:t>Klion</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14"/>
              </a:rPr>
              <a:t>Sabine </a:t>
            </a:r>
            <a:r>
              <a:rPr lang="en-US" dirty="0" err="1">
                <a:hlinkClick r:id="rId14"/>
              </a:rPr>
              <a:t>Hazan</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15"/>
              </a:rPr>
              <a:t>Michael </a:t>
            </a:r>
            <a:r>
              <a:rPr lang="en-US" dirty="0" err="1">
                <a:hlinkClick r:id="rId15"/>
              </a:rPr>
              <a:t>Vaezi</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16"/>
              </a:rPr>
              <a:t>Adam C Bledsoe</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17"/>
              </a:rPr>
              <a:t>Sandy R </a:t>
            </a:r>
            <a:r>
              <a:rPr lang="en-US" dirty="0" err="1">
                <a:hlinkClick r:id="rId17"/>
              </a:rPr>
              <a:t>Durrani</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18"/>
              </a:rPr>
              <a:t>Chao Wang</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19"/>
              </a:rPr>
              <a:t>Camilla Shaw</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20"/>
              </a:rPr>
              <a:t>Alan T Chang</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21"/>
              </a:rPr>
              <a:t>Bhupinder Singh</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22"/>
              </a:rPr>
              <a:t>Amol P Kamboj</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23"/>
              </a:rPr>
              <a:t>Henrik S Rasmussen</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a:hlinkClick r:id="rId24"/>
              </a:rPr>
              <a:t>Marc E Rothenberg</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r>
              <a:rPr lang="en-US" dirty="0"/>
              <a:t>, </a:t>
            </a:r>
            <a:r>
              <a:rPr lang="en-US" dirty="0" err="1">
                <a:hlinkClick r:id="rId25"/>
              </a:rPr>
              <a:t>Ikuo</a:t>
            </a:r>
            <a:r>
              <a:rPr lang="en-US" dirty="0">
                <a:hlinkClick r:id="rId25"/>
              </a:rPr>
              <a:t> Hirano</a:t>
            </a:r>
            <a:r>
              <a:rPr lang="en-US" baseline="30000" dirty="0"/>
              <a:t> </a:t>
            </a:r>
            <a:r>
              <a:rPr lang="en-US" baseline="30000" dirty="0">
                <a:hlinkClick r:id="rId4" tooltip="From the University of North Carolina, Chapel Hill (E.S.D.); the University of Utah, Salt Lake City (K.A.P.); Mayo Clinic Rochester, Rochester, MN (J.A.M., A.C.B.); the University of Pennsylvania Perelman School of Medicine, Philadelphia (G.W.F.); Northwestern University, Chicago (N.G., I.H.); the Icahn School of Medicine at Mount Sinai, New York (M.C.); Baylor College of Medicine, Houston (R.M.G.); Tufts University, Boston (J.L.); the National Institute of Allergy and Infectious Diseases, National Institutes of Health, Bethesda, MD (P.K., A.D.K.); Ventura Clinical Trials, Ventura (S.H.), and Allakos, Redwood City (C.S., A.T.C., B.S., A.P.K., H.S.R.) - both in California; Vanderbilt University, Nashville (M.V.); the Division of Allergy and Immunology, Cincinnati Children's Hospital, University of Cincinnati College of Medicine, Cincinnati (S.R.D., M.E.R.); and Pharma Data Associates, Piscataway, NJ (C.W.)."/>
              </a:rPr>
              <a:t> 1 </a:t>
            </a:r>
            <a:endParaRPr lang="en-US" dirty="0"/>
          </a:p>
          <a:p>
            <a:r>
              <a:rPr lang="en-US" dirty="0"/>
              <a:t>Affiliations </a:t>
            </a:r>
          </a:p>
          <a:p>
            <a:r>
              <a:rPr lang="en-US" dirty="0"/>
              <a:t>PMID: </a:t>
            </a:r>
            <a:r>
              <a:rPr lang="en-US" b="1" dirty="0"/>
              <a:t>33085861</a:t>
            </a:r>
            <a:r>
              <a:rPr lang="en-US" dirty="0"/>
              <a:t> </a:t>
            </a:r>
          </a:p>
          <a:p>
            <a:r>
              <a:rPr lang="en-US" dirty="0"/>
              <a:t>PMCID: </a:t>
            </a:r>
            <a:r>
              <a:rPr lang="en-US" dirty="0">
                <a:hlinkClick r:id="rId26"/>
              </a:rPr>
              <a:t>PMC7600443 </a:t>
            </a:r>
            <a:endParaRPr lang="en-US" dirty="0"/>
          </a:p>
          <a:p>
            <a:r>
              <a:rPr lang="en-US" dirty="0"/>
              <a:t>DOI: </a:t>
            </a:r>
            <a:r>
              <a:rPr lang="en-US" dirty="0">
                <a:hlinkClick r:id="rId27"/>
              </a:rPr>
              <a:t>10.1056/NEJMoa2012047 </a:t>
            </a:r>
            <a:endParaRPr lang="en-US" dirty="0"/>
          </a:p>
          <a:p>
            <a:r>
              <a:rPr lang="en-US" b="1" dirty="0"/>
              <a:t>Abstract </a:t>
            </a:r>
          </a:p>
          <a:p>
            <a:r>
              <a:rPr lang="en-US" b="1" dirty="0"/>
              <a:t>Background: </a:t>
            </a:r>
            <a:r>
              <a:rPr lang="en-US" dirty="0"/>
              <a:t>Eosinophilic gastritis and duodenitis are characterized by gastrointestinal mucosal eosinophilia, chronic symptoms, impaired quality of life, and a lack of adequate treatments. Mast-cell activity may contribute to the pathogenesis of the conditions. AK002 (</a:t>
            </a:r>
            <a:r>
              <a:rPr lang="en-US" dirty="0" err="1"/>
              <a:t>lirentelimab</a:t>
            </a:r>
            <a:r>
              <a:rPr lang="en-US" dirty="0"/>
              <a:t>) is an anti-Siglec-8 antibody that depletes eosinophils and inhibits mast cells and that has shown potential in animal models as a treatment for eosinophilic gastritis and duodenitis. </a:t>
            </a:r>
          </a:p>
          <a:p>
            <a:r>
              <a:rPr lang="en-US" b="1" dirty="0"/>
              <a:t>Methods: </a:t>
            </a:r>
            <a:r>
              <a:rPr lang="en-US" dirty="0"/>
              <a:t>In this phase 2 trial, we randomly assigned adults who had symptomatic eosinophilic gastritis, eosinophilic duodenitis, or both conditions in a 1:1:1 ratio to receive four monthly infusions of low-dose AK002, high-dose AK002, or placebo. The primary end point was the change in gastrointestinal eosinophil count from baseline to 2 weeks after the final dose; to maximize statistical power, we evaluated this end point in the placebo group as compared with the combined AK002 group. Secondary end points were treatment response (&gt;30% reduction in total symptom score and &gt;75% reduction in gastrointestinal eosinophil count) and the change in total symptom score. </a:t>
            </a:r>
          </a:p>
          <a:p>
            <a:r>
              <a:rPr lang="en-US" b="1" dirty="0"/>
              <a:t>Results: </a:t>
            </a:r>
            <a:r>
              <a:rPr lang="en-US" dirty="0"/>
              <a:t>Of the 65 patients who underwent randomization, 43 were assigned to receive AK002 and 22 were assigned to receive placebo. The mean percentage change in gastrointestinal eosinophil count was -86% in the combined AK002 group, as compared with 9% in the placebo group (least-squares mean difference, -98 percentage points; 95% confidence interval [CI], -121 to -76; P&lt;0.001). Treatment response occurred in 63% of the patients who received AK002 and in 5% of the patients who received placebo (difference, 58 percentage points; 95% CI, 36 to 74; P&lt;0.001). The mean change in total symptom score was -48% with AK002 and -22% with placebo (least-squares mean difference, -26 percentage points; 95% CI, -44 to -9; P = 0.004). Adverse events associated with AK002 were similar to those with placebo, with the exception of higher percentages of patients having mild-to-moderate infusion-related reactions with AK002 (60% in the combined AK002 group and 23% in the placebo group). </a:t>
            </a:r>
          </a:p>
          <a:p>
            <a:r>
              <a:rPr lang="en-US" b="1" dirty="0"/>
              <a:t>Conclusions: </a:t>
            </a:r>
            <a:r>
              <a:rPr lang="en-US" dirty="0"/>
              <a:t>In patients with eosinophilic gastritis or duodenitis, AK002 reduced gastrointestinal eosinophils and symptoms. Infusion-related reactions were more common with AK002 than with placebo. (Funded by </a:t>
            </a:r>
            <a:r>
              <a:rPr lang="en-US" dirty="0" err="1"/>
              <a:t>Allakos</a:t>
            </a:r>
            <a:r>
              <a:rPr lang="en-US" dirty="0"/>
              <a:t>; ENIGMA ClinicalTrials.gov number, </a:t>
            </a:r>
            <a:r>
              <a:rPr lang="en-US" dirty="0">
                <a:hlinkClick r:id="rId28" tooltip="See in ClinicalTrials.gov"/>
              </a:rPr>
              <a:t>NCT03496571</a:t>
            </a:r>
            <a:r>
              <a:rPr lang="en-US" dirty="0"/>
              <a:t>.).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645979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b="1" i="0" u="none" strike="noStrike" kern="1200" baseline="0" dirty="0" err="1">
                <a:solidFill>
                  <a:schemeClr val="tx1"/>
                </a:solidFill>
                <a:latin typeface="+mn-lt"/>
                <a:ea typeface="+mn-ea"/>
                <a:cs typeface="+mn-cs"/>
              </a:rPr>
              <a:t>Lirentelimab</a:t>
            </a:r>
            <a:r>
              <a:rPr lang="en-US" sz="1200" b="1" i="0" u="none" strike="noStrike" kern="1200" baseline="0" dirty="0">
                <a:solidFill>
                  <a:schemeClr val="tx1"/>
                </a:solidFill>
                <a:latin typeface="+mn-lt"/>
                <a:ea typeface="+mn-ea"/>
                <a:cs typeface="+mn-cs"/>
              </a:rPr>
              <a:t>, also known as AK002. </a:t>
            </a:r>
            <a:r>
              <a:rPr lang="en-US" dirty="0"/>
              <a:t>Otherwise, the recent KRYPTOS trial evaluated more specifically the effect of </a:t>
            </a:r>
            <a:r>
              <a:rPr lang="en-US" dirty="0" err="1"/>
              <a:t>lirentelimab</a:t>
            </a:r>
            <a:r>
              <a:rPr lang="en-US" dirty="0"/>
              <a:t> high and low dose compared to placebo on patients ≥ 12 years old with </a:t>
            </a:r>
            <a:r>
              <a:rPr lang="en-US" dirty="0" err="1"/>
              <a:t>EoE</a:t>
            </a:r>
            <a:r>
              <a:rPr lang="en-US" dirty="0"/>
              <a:t>, reporting a significant effect of </a:t>
            </a:r>
            <a:r>
              <a:rPr lang="en-US" dirty="0" err="1"/>
              <a:t>lirentelimab</a:t>
            </a:r>
            <a:r>
              <a:rPr lang="en-US" dirty="0"/>
              <a:t> in achieving complete histopathologic remission (88% for high dose, 92% for low dose, and 11% for placebo), even higher when considering only adolescents. Unfortunately, the symptomatic endpoint (mean change in DSQ) did not achieve a proportional improvement</a:t>
            </a:r>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5F63E9-337C-44EF-862C-73110FBDE92F}"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605567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Intern</a:t>
            </a:r>
            <a:r>
              <a:rPr lang="it-IT" dirty="0"/>
              <a:t> </a:t>
            </a:r>
            <a:r>
              <a:rPr lang="it-IT" dirty="0" err="1"/>
              <a:t>Med</a:t>
            </a:r>
            <a:r>
              <a:rPr lang="it-IT" dirty="0"/>
              <a:t> . 2025 Mar 15. </a:t>
            </a:r>
          </a:p>
          <a:p>
            <a:r>
              <a:rPr lang="it-IT" dirty="0" err="1"/>
              <a:t>doi</a:t>
            </a:r>
            <a:r>
              <a:rPr lang="it-IT" dirty="0"/>
              <a:t>: 10.2169/internalmedicine.5029-24. Online </a:t>
            </a:r>
            <a:r>
              <a:rPr lang="it-IT" dirty="0" err="1"/>
              <a:t>ahead</a:t>
            </a:r>
            <a:r>
              <a:rPr lang="it-IT" dirty="0"/>
              <a:t> of </a:t>
            </a:r>
            <a:r>
              <a:rPr lang="it-IT" dirty="0" err="1"/>
              <a:t>print</a:t>
            </a:r>
            <a:r>
              <a:rPr lang="it-IT" dirty="0"/>
              <a:t>. </a:t>
            </a:r>
          </a:p>
          <a:p>
            <a:r>
              <a:rPr lang="it-IT" b="1" dirty="0" err="1"/>
              <a:t>Effect</a:t>
            </a:r>
            <a:r>
              <a:rPr lang="it-IT" b="1" dirty="0"/>
              <a:t> of </a:t>
            </a:r>
            <a:r>
              <a:rPr lang="it-IT" b="1" dirty="0" err="1"/>
              <a:t>Biologics</a:t>
            </a:r>
            <a:r>
              <a:rPr lang="it-IT" b="1" dirty="0"/>
              <a:t> </a:t>
            </a:r>
            <a:r>
              <a:rPr lang="it-IT" b="1" dirty="0" err="1"/>
              <a:t>against</a:t>
            </a:r>
            <a:r>
              <a:rPr lang="it-IT" b="1" dirty="0"/>
              <a:t> Interleukin-5 </a:t>
            </a:r>
            <a:r>
              <a:rPr lang="it-IT" b="1" dirty="0" err="1"/>
              <a:t>Administered</a:t>
            </a:r>
            <a:r>
              <a:rPr lang="it-IT" b="1" dirty="0"/>
              <a:t> to </a:t>
            </a:r>
            <a:r>
              <a:rPr lang="it-IT" b="1" dirty="0" err="1"/>
              <a:t>Patients</a:t>
            </a:r>
            <a:r>
              <a:rPr lang="it-IT" b="1" dirty="0"/>
              <a:t> with </a:t>
            </a:r>
            <a:r>
              <a:rPr lang="it-IT" b="1" dirty="0" err="1"/>
              <a:t>Eosinophilic</a:t>
            </a:r>
            <a:r>
              <a:rPr lang="it-IT" b="1" dirty="0"/>
              <a:t> Gastroenteritis</a:t>
            </a:r>
            <a:r>
              <a:rPr lang="it-IT" b="1" baseline="30000" dirty="0"/>
              <a:t>1</a:t>
            </a:r>
            <a:r>
              <a:rPr lang="it-IT" b="1" dirty="0"/>
              <a:t> </a:t>
            </a:r>
          </a:p>
          <a:p>
            <a:r>
              <a:rPr lang="it-IT" dirty="0" err="1">
                <a:hlinkClick r:id="rId3"/>
              </a:rPr>
              <a:t>Kazuya</a:t>
            </a:r>
            <a:r>
              <a:rPr lang="it-IT" dirty="0">
                <a:hlinkClick r:id="rId3"/>
              </a:rPr>
              <a:t> </a:t>
            </a:r>
            <a:r>
              <a:rPr lang="it-IT" dirty="0" err="1">
                <a:hlinkClick r:id="rId3"/>
              </a:rPr>
              <a:t>Miyaguchi</a:t>
            </a:r>
            <a:r>
              <a:rPr lang="it-IT" baseline="30000" dirty="0"/>
              <a:t> </a:t>
            </a:r>
            <a:r>
              <a:rPr lang="it-IT" baseline="30000" dirty="0">
                <a:hlinkClick r:id="rId4" tooltip="Department of Gastroenterology, Saitama Medical University, Japan."/>
              </a:rPr>
              <a:t> 1 </a:t>
            </a:r>
            <a:r>
              <a:rPr lang="it-IT" dirty="0"/>
              <a:t>, </a:t>
            </a:r>
            <a:r>
              <a:rPr lang="it-IT" dirty="0" err="1">
                <a:hlinkClick r:id="rId5"/>
              </a:rPr>
              <a:t>Hisashi</a:t>
            </a:r>
            <a:r>
              <a:rPr lang="it-IT" dirty="0">
                <a:hlinkClick r:id="rId5"/>
              </a:rPr>
              <a:t> </a:t>
            </a:r>
            <a:r>
              <a:rPr lang="it-IT" dirty="0" err="1">
                <a:hlinkClick r:id="rId5"/>
              </a:rPr>
              <a:t>Matsumoto</a:t>
            </a:r>
            <a:r>
              <a:rPr lang="it-IT" baseline="30000" dirty="0"/>
              <a:t> </a:t>
            </a:r>
            <a:r>
              <a:rPr lang="it-IT" baseline="30000" dirty="0">
                <a:hlinkClick r:id="rId4" tooltip="Department of Gastroenterology, Saitama Medical University, Japan."/>
              </a:rPr>
              <a:t> 1 </a:t>
            </a:r>
            <a:r>
              <a:rPr lang="it-IT" dirty="0"/>
              <a:t>, </a:t>
            </a:r>
            <a:r>
              <a:rPr lang="it-IT" dirty="0">
                <a:hlinkClick r:id="rId6"/>
              </a:rPr>
              <a:t>Rie </a:t>
            </a:r>
            <a:r>
              <a:rPr lang="it-IT" dirty="0" err="1">
                <a:hlinkClick r:id="rId6"/>
              </a:rPr>
              <a:t>Shiomi</a:t>
            </a:r>
            <a:r>
              <a:rPr lang="it-IT" baseline="30000" dirty="0"/>
              <a:t> </a:t>
            </a:r>
            <a:r>
              <a:rPr lang="it-IT" baseline="30000" dirty="0">
                <a:hlinkClick r:id="rId4" tooltip="Department of Gastroenterology, Saitama Medical University, Japan."/>
              </a:rPr>
              <a:t> 1 </a:t>
            </a:r>
            <a:r>
              <a:rPr lang="it-IT" dirty="0"/>
              <a:t>, </a:t>
            </a:r>
            <a:r>
              <a:rPr lang="it-IT" dirty="0">
                <a:hlinkClick r:id="rId7"/>
              </a:rPr>
              <a:t>Hiroshi Yamaguchi</a:t>
            </a:r>
            <a:r>
              <a:rPr lang="it-IT" baseline="30000" dirty="0"/>
              <a:t> </a:t>
            </a:r>
            <a:r>
              <a:rPr lang="it-IT" baseline="30000" dirty="0">
                <a:hlinkClick r:id="rId8" tooltip="Department of Pathology and Hepatology, Saitama Medical University, Japan."/>
              </a:rPr>
              <a:t> 2 </a:t>
            </a:r>
            <a:r>
              <a:rPr lang="it-IT" dirty="0"/>
              <a:t>, </a:t>
            </a:r>
            <a:r>
              <a:rPr lang="it-IT" dirty="0" err="1">
                <a:hlinkClick r:id="rId9"/>
              </a:rPr>
              <a:t>Yoshikazu</a:t>
            </a:r>
            <a:r>
              <a:rPr lang="it-IT" dirty="0">
                <a:hlinkClick r:id="rId9"/>
              </a:rPr>
              <a:t> </a:t>
            </a:r>
            <a:r>
              <a:rPr lang="it-IT" dirty="0" err="1">
                <a:hlinkClick r:id="rId9"/>
              </a:rPr>
              <a:t>Tsuzuki</a:t>
            </a:r>
            <a:r>
              <a:rPr lang="it-IT" baseline="30000" dirty="0"/>
              <a:t> </a:t>
            </a:r>
            <a:r>
              <a:rPr lang="it-IT" baseline="30000" dirty="0">
                <a:hlinkClick r:id="rId4" tooltip="Department of Gastroenterology, Saitama Medical University, Japan."/>
              </a:rPr>
              <a:t> 1 </a:t>
            </a:r>
            <a:r>
              <a:rPr lang="it-IT" dirty="0"/>
              <a:t>, </a:t>
            </a:r>
            <a:r>
              <a:rPr lang="it-IT" dirty="0">
                <a:hlinkClick r:id="rId10"/>
              </a:rPr>
              <a:t>Hiroyuki </a:t>
            </a:r>
            <a:r>
              <a:rPr lang="it-IT" dirty="0" err="1">
                <a:hlinkClick r:id="rId10"/>
              </a:rPr>
              <a:t>Imaeda</a:t>
            </a:r>
            <a:r>
              <a:rPr lang="it-IT" baseline="30000" dirty="0"/>
              <a:t> </a:t>
            </a:r>
            <a:r>
              <a:rPr lang="it-IT" baseline="30000" dirty="0">
                <a:hlinkClick r:id="rId4" tooltip="Department of Gastroenterology, Saitama Medical University, Japan."/>
              </a:rPr>
              <a:t> 1 </a:t>
            </a:r>
            <a:endParaRPr lang="it-IT" dirty="0"/>
          </a:p>
          <a:p>
            <a:r>
              <a:rPr lang="it-IT" dirty="0" err="1"/>
              <a:t>Affiliations</a:t>
            </a:r>
            <a:r>
              <a:rPr lang="it-IT" dirty="0"/>
              <a:t> </a:t>
            </a:r>
          </a:p>
          <a:p>
            <a:pPr>
              <a:buFont typeface="Arial" panose="020B0604020202020204" pitchFamily="34" charset="0"/>
              <a:buChar char="•"/>
            </a:pPr>
            <a:r>
              <a:rPr lang="it-IT" dirty="0"/>
              <a:t>PMID: </a:t>
            </a:r>
            <a:r>
              <a:rPr lang="it-IT" b="1" dirty="0"/>
              <a:t>40090714</a:t>
            </a:r>
            <a:r>
              <a:rPr lang="it-IT" dirty="0"/>
              <a:t> </a:t>
            </a:r>
          </a:p>
          <a:p>
            <a:pPr>
              <a:buFont typeface="Arial" panose="020B0604020202020204" pitchFamily="34" charset="0"/>
              <a:buChar char="•"/>
            </a:pPr>
            <a:r>
              <a:rPr lang="it-IT" dirty="0"/>
              <a:t>DOI: </a:t>
            </a:r>
            <a:r>
              <a:rPr lang="it-IT" dirty="0">
                <a:hlinkClick r:id="rId11"/>
              </a:rPr>
              <a:t>10.2169/internalmedicine.5029-24 </a:t>
            </a:r>
            <a:endParaRPr lang="it-IT" dirty="0"/>
          </a:p>
          <a:p>
            <a:r>
              <a:rPr lang="it-IT" dirty="0"/>
              <a:t>Free </a:t>
            </a:r>
            <a:r>
              <a:rPr lang="it-IT" dirty="0" err="1"/>
              <a:t>article</a:t>
            </a:r>
            <a:r>
              <a:rPr lang="it-IT" dirty="0"/>
              <a:t> </a:t>
            </a:r>
          </a:p>
          <a:p>
            <a:r>
              <a:rPr lang="it-IT" b="1" dirty="0"/>
              <a:t>Abstract </a:t>
            </a:r>
          </a:p>
          <a:p>
            <a:r>
              <a:rPr lang="it-IT" dirty="0" err="1"/>
              <a:t>Biologics</a:t>
            </a:r>
            <a:r>
              <a:rPr lang="it-IT" dirty="0"/>
              <a:t> </a:t>
            </a:r>
            <a:r>
              <a:rPr lang="it-IT" dirty="0" err="1"/>
              <a:t>against</a:t>
            </a:r>
            <a:r>
              <a:rPr lang="it-IT" dirty="0"/>
              <a:t> interleukin-5 </a:t>
            </a:r>
            <a:r>
              <a:rPr lang="it-IT" dirty="0" err="1"/>
              <a:t>were</a:t>
            </a:r>
            <a:r>
              <a:rPr lang="it-IT" dirty="0"/>
              <a:t> </a:t>
            </a:r>
            <a:r>
              <a:rPr lang="it-IT" dirty="0" err="1"/>
              <a:t>administered</a:t>
            </a:r>
            <a:r>
              <a:rPr lang="it-IT" dirty="0"/>
              <a:t> to </a:t>
            </a:r>
            <a:r>
              <a:rPr lang="it-IT" dirty="0" err="1"/>
              <a:t>five</a:t>
            </a:r>
            <a:r>
              <a:rPr lang="it-IT" dirty="0"/>
              <a:t> </a:t>
            </a:r>
            <a:r>
              <a:rPr lang="it-IT" dirty="0" err="1"/>
              <a:t>patients</a:t>
            </a:r>
            <a:r>
              <a:rPr lang="it-IT" dirty="0"/>
              <a:t> with </a:t>
            </a:r>
            <a:r>
              <a:rPr lang="it-IT" dirty="0" err="1"/>
              <a:t>eosinophilic</a:t>
            </a:r>
            <a:r>
              <a:rPr lang="it-IT" dirty="0"/>
              <a:t> </a:t>
            </a:r>
            <a:r>
              <a:rPr lang="it-IT" dirty="0" err="1"/>
              <a:t>gastroenteritis</a:t>
            </a:r>
            <a:r>
              <a:rPr lang="it-IT" dirty="0"/>
              <a:t> (EGE) and </a:t>
            </a:r>
            <a:r>
              <a:rPr lang="it-IT" dirty="0" err="1"/>
              <a:t>bronchial</a:t>
            </a:r>
            <a:r>
              <a:rPr lang="it-IT" dirty="0"/>
              <a:t> </a:t>
            </a:r>
            <a:r>
              <a:rPr lang="it-IT" dirty="0" err="1"/>
              <a:t>asthma</a:t>
            </a:r>
            <a:r>
              <a:rPr lang="it-IT" dirty="0"/>
              <a:t> (BA). BA and </a:t>
            </a:r>
            <a:r>
              <a:rPr lang="it-IT" dirty="0" err="1"/>
              <a:t>abdominal</a:t>
            </a:r>
            <a:r>
              <a:rPr lang="it-IT" dirty="0"/>
              <a:t> </a:t>
            </a:r>
            <a:r>
              <a:rPr lang="it-IT" dirty="0" err="1"/>
              <a:t>symptoms</a:t>
            </a:r>
            <a:r>
              <a:rPr lang="it-IT" dirty="0"/>
              <a:t> </a:t>
            </a:r>
            <a:r>
              <a:rPr lang="it-IT" dirty="0" err="1"/>
              <a:t>as</a:t>
            </a:r>
            <a:r>
              <a:rPr lang="it-IT" dirty="0"/>
              <a:t> </a:t>
            </a:r>
            <a:r>
              <a:rPr lang="it-IT" dirty="0" err="1"/>
              <a:t>well</a:t>
            </a:r>
            <a:r>
              <a:rPr lang="it-IT" dirty="0"/>
              <a:t> </a:t>
            </a:r>
            <a:r>
              <a:rPr lang="it-IT" dirty="0" err="1"/>
              <a:t>as</a:t>
            </a:r>
            <a:r>
              <a:rPr lang="it-IT" dirty="0"/>
              <a:t> </a:t>
            </a:r>
            <a:r>
              <a:rPr lang="it-IT" dirty="0" err="1"/>
              <a:t>changes</a:t>
            </a:r>
            <a:r>
              <a:rPr lang="it-IT" dirty="0"/>
              <a:t> in </a:t>
            </a:r>
            <a:r>
              <a:rPr lang="it-IT" dirty="0" err="1"/>
              <a:t>steroid</a:t>
            </a:r>
            <a:r>
              <a:rPr lang="it-IT" dirty="0"/>
              <a:t> dose and the </a:t>
            </a:r>
            <a:r>
              <a:rPr lang="it-IT" dirty="0" err="1"/>
              <a:t>blood</a:t>
            </a:r>
            <a:r>
              <a:rPr lang="it-IT" dirty="0"/>
              <a:t> </a:t>
            </a:r>
            <a:r>
              <a:rPr lang="it-IT" dirty="0" err="1"/>
              <a:t>eosinophil</a:t>
            </a:r>
            <a:r>
              <a:rPr lang="it-IT" dirty="0"/>
              <a:t> </a:t>
            </a:r>
            <a:r>
              <a:rPr lang="it-IT" dirty="0" err="1"/>
              <a:t>count</a:t>
            </a:r>
            <a:r>
              <a:rPr lang="it-IT" dirty="0"/>
              <a:t> </a:t>
            </a:r>
            <a:r>
              <a:rPr lang="it-IT" dirty="0" err="1"/>
              <a:t>were</a:t>
            </a:r>
            <a:r>
              <a:rPr lang="it-IT" dirty="0"/>
              <a:t> </a:t>
            </a:r>
            <a:r>
              <a:rPr lang="it-IT" dirty="0" err="1"/>
              <a:t>examined</a:t>
            </a:r>
            <a:r>
              <a:rPr lang="it-IT" dirty="0"/>
              <a:t>. The man-to-woman ratio </a:t>
            </a:r>
            <a:r>
              <a:rPr lang="it-IT" dirty="0" err="1"/>
              <a:t>was</a:t>
            </a:r>
            <a:r>
              <a:rPr lang="it-IT" dirty="0"/>
              <a:t> 1:4. The </a:t>
            </a:r>
            <a:r>
              <a:rPr lang="it-IT" dirty="0" err="1"/>
              <a:t>average</a:t>
            </a:r>
            <a:r>
              <a:rPr lang="it-IT" dirty="0"/>
              <a:t> age of </a:t>
            </a:r>
            <a:r>
              <a:rPr lang="it-IT" dirty="0" err="1"/>
              <a:t>onset</a:t>
            </a:r>
            <a:r>
              <a:rPr lang="it-IT" dirty="0"/>
              <a:t> </a:t>
            </a:r>
            <a:r>
              <a:rPr lang="it-IT" dirty="0" err="1"/>
              <a:t>was</a:t>
            </a:r>
            <a:r>
              <a:rPr lang="it-IT" dirty="0"/>
              <a:t> 63 </a:t>
            </a:r>
            <a:r>
              <a:rPr lang="it-IT" dirty="0" err="1"/>
              <a:t>years</a:t>
            </a:r>
            <a:r>
              <a:rPr lang="it-IT" dirty="0"/>
              <a:t> </a:t>
            </a:r>
            <a:r>
              <a:rPr lang="it-IT" dirty="0" err="1"/>
              <a:t>old</a:t>
            </a:r>
            <a:r>
              <a:rPr lang="it-IT" dirty="0"/>
              <a:t>. The duration of the </a:t>
            </a:r>
            <a:r>
              <a:rPr lang="it-IT" dirty="0" err="1"/>
              <a:t>disease</a:t>
            </a:r>
            <a:r>
              <a:rPr lang="it-IT" dirty="0"/>
              <a:t> </a:t>
            </a:r>
            <a:r>
              <a:rPr lang="it-IT" dirty="0" err="1"/>
              <a:t>was</a:t>
            </a:r>
            <a:r>
              <a:rPr lang="it-IT" dirty="0"/>
              <a:t> </a:t>
            </a:r>
            <a:r>
              <a:rPr lang="it-IT" dirty="0" err="1"/>
              <a:t>three</a:t>
            </a:r>
            <a:r>
              <a:rPr lang="it-IT" dirty="0"/>
              <a:t> to </a:t>
            </a:r>
            <a:r>
              <a:rPr lang="it-IT" dirty="0" err="1"/>
              <a:t>nine</a:t>
            </a:r>
            <a:r>
              <a:rPr lang="it-IT" dirty="0"/>
              <a:t> </a:t>
            </a:r>
            <a:r>
              <a:rPr lang="it-IT" dirty="0" err="1"/>
              <a:t>years</a:t>
            </a:r>
            <a:r>
              <a:rPr lang="it-IT" dirty="0"/>
              <a:t>. </a:t>
            </a:r>
            <a:r>
              <a:rPr lang="it-IT" dirty="0" err="1"/>
              <a:t>Four</a:t>
            </a:r>
            <a:r>
              <a:rPr lang="it-IT" dirty="0"/>
              <a:t> </a:t>
            </a:r>
            <a:r>
              <a:rPr lang="it-IT" dirty="0" err="1"/>
              <a:t>patients</a:t>
            </a:r>
            <a:r>
              <a:rPr lang="it-IT" dirty="0"/>
              <a:t> </a:t>
            </a:r>
            <a:r>
              <a:rPr lang="it-IT" dirty="0" err="1"/>
              <a:t>showed</a:t>
            </a:r>
            <a:r>
              <a:rPr lang="it-IT" dirty="0"/>
              <a:t> </a:t>
            </a:r>
            <a:r>
              <a:rPr lang="it-IT" dirty="0" err="1"/>
              <a:t>improved</a:t>
            </a:r>
            <a:r>
              <a:rPr lang="it-IT" dirty="0"/>
              <a:t> BA </a:t>
            </a:r>
            <a:r>
              <a:rPr lang="it-IT" dirty="0" err="1"/>
              <a:t>symptoms</a:t>
            </a:r>
            <a:r>
              <a:rPr lang="it-IT" dirty="0"/>
              <a:t> with </a:t>
            </a:r>
            <a:r>
              <a:rPr lang="it-IT" dirty="0" err="1"/>
              <a:t>mepolizumab</a:t>
            </a:r>
            <a:r>
              <a:rPr lang="it-IT" dirty="0"/>
              <a:t> or </a:t>
            </a:r>
            <a:r>
              <a:rPr lang="it-IT" dirty="0" err="1"/>
              <a:t>benralizumab</a:t>
            </a:r>
            <a:r>
              <a:rPr lang="it-IT" dirty="0"/>
              <a:t>, and </a:t>
            </a:r>
            <a:r>
              <a:rPr lang="it-IT" dirty="0" err="1"/>
              <a:t>three</a:t>
            </a:r>
            <a:r>
              <a:rPr lang="it-IT" dirty="0"/>
              <a:t> </a:t>
            </a:r>
            <a:r>
              <a:rPr lang="it-IT" dirty="0" err="1"/>
              <a:t>successfully</a:t>
            </a:r>
            <a:r>
              <a:rPr lang="it-IT" dirty="0"/>
              <a:t> </a:t>
            </a:r>
            <a:r>
              <a:rPr lang="it-IT" dirty="0" err="1"/>
              <a:t>discontinued</a:t>
            </a:r>
            <a:r>
              <a:rPr lang="it-IT" dirty="0"/>
              <a:t> </a:t>
            </a:r>
            <a:r>
              <a:rPr lang="it-IT" dirty="0" err="1"/>
              <a:t>steroids</a:t>
            </a:r>
            <a:r>
              <a:rPr lang="it-IT" dirty="0"/>
              <a:t>. </a:t>
            </a:r>
            <a:r>
              <a:rPr lang="it-IT" dirty="0" err="1"/>
              <a:t>Regarding</a:t>
            </a:r>
            <a:r>
              <a:rPr lang="it-IT" dirty="0"/>
              <a:t> </a:t>
            </a:r>
            <a:r>
              <a:rPr lang="it-IT" dirty="0" err="1"/>
              <a:t>abdominal</a:t>
            </a:r>
            <a:r>
              <a:rPr lang="it-IT" dirty="0"/>
              <a:t> </a:t>
            </a:r>
            <a:r>
              <a:rPr lang="it-IT" dirty="0" err="1"/>
              <a:t>symptoms</a:t>
            </a:r>
            <a:r>
              <a:rPr lang="it-IT" dirty="0"/>
              <a:t>, </a:t>
            </a:r>
            <a:r>
              <a:rPr lang="it-IT" dirty="0" err="1"/>
              <a:t>mepolizumab</a:t>
            </a:r>
            <a:r>
              <a:rPr lang="it-IT" dirty="0"/>
              <a:t> </a:t>
            </a:r>
            <a:r>
              <a:rPr lang="it-IT" dirty="0" err="1"/>
              <a:t>was</a:t>
            </a:r>
            <a:r>
              <a:rPr lang="it-IT" dirty="0"/>
              <a:t> </a:t>
            </a:r>
            <a:r>
              <a:rPr lang="it-IT" dirty="0" err="1"/>
              <a:t>effective</a:t>
            </a:r>
            <a:r>
              <a:rPr lang="it-IT" dirty="0"/>
              <a:t> in one of </a:t>
            </a:r>
            <a:r>
              <a:rPr lang="it-IT" dirty="0" err="1"/>
              <a:t>three</a:t>
            </a:r>
            <a:r>
              <a:rPr lang="it-IT" dirty="0"/>
              <a:t> </a:t>
            </a:r>
            <a:r>
              <a:rPr lang="it-IT" dirty="0" err="1"/>
              <a:t>cases</a:t>
            </a:r>
            <a:r>
              <a:rPr lang="it-IT" dirty="0"/>
              <a:t>, </a:t>
            </a:r>
            <a:r>
              <a:rPr lang="it-IT" dirty="0" err="1"/>
              <a:t>while</a:t>
            </a:r>
            <a:r>
              <a:rPr lang="it-IT" dirty="0"/>
              <a:t> </a:t>
            </a:r>
            <a:r>
              <a:rPr lang="it-IT" dirty="0" err="1"/>
              <a:t>benralizumab</a:t>
            </a:r>
            <a:r>
              <a:rPr lang="it-IT" dirty="0"/>
              <a:t> </a:t>
            </a:r>
            <a:r>
              <a:rPr lang="it-IT" dirty="0" err="1"/>
              <a:t>improved</a:t>
            </a:r>
            <a:r>
              <a:rPr lang="it-IT" dirty="0"/>
              <a:t> </a:t>
            </a:r>
            <a:r>
              <a:rPr lang="it-IT" dirty="0" err="1"/>
              <a:t>symptoms</a:t>
            </a:r>
            <a:r>
              <a:rPr lang="it-IT" dirty="0"/>
              <a:t> in </a:t>
            </a:r>
            <a:r>
              <a:rPr lang="it-IT" dirty="0" err="1"/>
              <a:t>three</a:t>
            </a:r>
            <a:r>
              <a:rPr lang="it-IT" dirty="0"/>
              <a:t> of </a:t>
            </a:r>
            <a:r>
              <a:rPr lang="it-IT" dirty="0" err="1"/>
              <a:t>four</a:t>
            </a:r>
            <a:r>
              <a:rPr lang="it-IT" dirty="0"/>
              <a:t> </a:t>
            </a:r>
            <a:r>
              <a:rPr lang="it-IT" dirty="0" err="1"/>
              <a:t>cases</a:t>
            </a:r>
            <a:r>
              <a:rPr lang="it-IT" dirty="0"/>
              <a:t>. </a:t>
            </a:r>
            <a:r>
              <a:rPr lang="it-IT" dirty="0" err="1"/>
              <a:t>Biologics</a:t>
            </a:r>
            <a:r>
              <a:rPr lang="it-IT" dirty="0"/>
              <a:t> targeting interleukin-5 are </a:t>
            </a:r>
            <a:r>
              <a:rPr lang="it-IT" dirty="0" err="1"/>
              <a:t>effective</a:t>
            </a:r>
            <a:r>
              <a:rPr lang="it-IT" dirty="0"/>
              <a:t> in some </a:t>
            </a:r>
            <a:r>
              <a:rPr lang="it-IT" dirty="0" err="1"/>
              <a:t>patients</a:t>
            </a:r>
            <a:r>
              <a:rPr lang="it-IT" dirty="0"/>
              <a:t> with EGE </a:t>
            </a:r>
            <a:r>
              <a:rPr lang="it-IT" dirty="0" err="1"/>
              <a:t>accompanied</a:t>
            </a:r>
            <a:r>
              <a:rPr lang="it-IT" dirty="0"/>
              <a:t> by BA. </a:t>
            </a:r>
          </a:p>
          <a:p>
            <a:r>
              <a:rPr lang="it-IT" b="1" dirty="0"/>
              <a:t>Keywords: </a:t>
            </a:r>
            <a:r>
              <a:rPr lang="it-IT" dirty="0" err="1"/>
              <a:t>biologics</a:t>
            </a:r>
            <a:r>
              <a:rPr lang="it-IT" dirty="0"/>
              <a:t>; </a:t>
            </a:r>
            <a:r>
              <a:rPr lang="it-IT" dirty="0" err="1"/>
              <a:t>bronchial</a:t>
            </a:r>
            <a:r>
              <a:rPr lang="it-IT" dirty="0"/>
              <a:t> </a:t>
            </a:r>
            <a:r>
              <a:rPr lang="it-IT" dirty="0" err="1"/>
              <a:t>asthma</a:t>
            </a:r>
            <a:r>
              <a:rPr lang="it-IT" dirty="0"/>
              <a:t>; </a:t>
            </a:r>
            <a:r>
              <a:rPr lang="it-IT" dirty="0" err="1"/>
              <a:t>eosinophilic</a:t>
            </a:r>
            <a:r>
              <a:rPr lang="it-IT" dirty="0"/>
              <a:t> </a:t>
            </a:r>
            <a:r>
              <a:rPr lang="it-IT" dirty="0" err="1"/>
              <a:t>gastroenteritis</a:t>
            </a:r>
            <a:r>
              <a:rPr lang="it-IT" dirty="0"/>
              <a:t>; </a:t>
            </a:r>
            <a:r>
              <a:rPr lang="it-IT" dirty="0" err="1"/>
              <a:t>eosinophils</a:t>
            </a:r>
            <a:r>
              <a:rPr lang="it-IT" dirty="0"/>
              <a:t>; prednisolone.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294520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Clin</a:t>
            </a:r>
            <a:r>
              <a:rPr lang="it-IT" dirty="0"/>
              <a:t> </a:t>
            </a:r>
            <a:r>
              <a:rPr lang="it-IT" dirty="0" err="1"/>
              <a:t>Gastroenterol</a:t>
            </a:r>
            <a:r>
              <a:rPr lang="it-IT" dirty="0"/>
              <a:t> </a:t>
            </a:r>
            <a:r>
              <a:rPr lang="it-IT" dirty="0" err="1"/>
              <a:t>Hepatol</a:t>
            </a:r>
            <a:r>
              <a:rPr lang="it-IT" dirty="0"/>
              <a:t> . 2018 Dec;16(12):1992-1994. </a:t>
            </a:r>
          </a:p>
          <a:p>
            <a:r>
              <a:rPr lang="it-IT" dirty="0" err="1"/>
              <a:t>doi</a:t>
            </a:r>
            <a:r>
              <a:rPr lang="it-IT" dirty="0"/>
              <a:t>: 10.1016/j.cgh.2018.03.024. </a:t>
            </a:r>
            <a:r>
              <a:rPr lang="it-IT" dirty="0" err="1"/>
              <a:t>Epub</a:t>
            </a:r>
            <a:r>
              <a:rPr lang="it-IT" dirty="0"/>
              <a:t> 2018 Mar 27. </a:t>
            </a:r>
          </a:p>
          <a:p>
            <a:r>
              <a:rPr lang="it-IT" b="1" dirty="0" err="1"/>
              <a:t>Vedolizumab</a:t>
            </a:r>
            <a:r>
              <a:rPr lang="it-IT" b="1" dirty="0"/>
              <a:t> Treatment </a:t>
            </a:r>
            <a:r>
              <a:rPr lang="it-IT" b="1" dirty="0" err="1"/>
              <a:t>May</a:t>
            </a:r>
            <a:r>
              <a:rPr lang="it-IT" b="1" dirty="0"/>
              <a:t> Reduce </a:t>
            </a:r>
            <a:r>
              <a:rPr lang="it-IT" b="1" dirty="0" err="1"/>
              <a:t>Steroid</a:t>
            </a:r>
            <a:r>
              <a:rPr lang="it-IT" b="1" dirty="0"/>
              <a:t> Burden and </a:t>
            </a:r>
            <a:r>
              <a:rPr lang="it-IT" b="1" dirty="0" err="1"/>
              <a:t>Improve</a:t>
            </a:r>
            <a:r>
              <a:rPr lang="it-IT" b="1" dirty="0"/>
              <a:t> </a:t>
            </a:r>
            <a:r>
              <a:rPr lang="it-IT" b="1" dirty="0" err="1"/>
              <a:t>Histology</a:t>
            </a:r>
            <a:r>
              <a:rPr lang="it-IT" b="1" dirty="0"/>
              <a:t> in </a:t>
            </a:r>
            <a:r>
              <a:rPr lang="it-IT" b="1" dirty="0" err="1"/>
              <a:t>Patients</a:t>
            </a:r>
            <a:r>
              <a:rPr lang="it-IT" b="1" dirty="0"/>
              <a:t> With </a:t>
            </a:r>
            <a:r>
              <a:rPr lang="it-IT" b="1" dirty="0" err="1"/>
              <a:t>Eosinophilic</a:t>
            </a:r>
            <a:r>
              <a:rPr lang="it-IT" b="1" dirty="0"/>
              <a:t> </a:t>
            </a:r>
            <a:r>
              <a:rPr lang="it-IT" b="1" dirty="0" err="1"/>
              <a:t>Gastroenteritis</a:t>
            </a:r>
            <a:r>
              <a:rPr lang="it-IT" b="1" dirty="0"/>
              <a:t> </a:t>
            </a:r>
          </a:p>
          <a:p>
            <a:r>
              <a:rPr lang="it-IT" dirty="0">
                <a:hlinkClick r:id="rId3"/>
              </a:rPr>
              <a:t>Hannah P </a:t>
            </a:r>
            <a:r>
              <a:rPr lang="it-IT" dirty="0" err="1">
                <a:hlinkClick r:id="rId3"/>
              </a:rPr>
              <a:t>Kim</a:t>
            </a:r>
            <a:r>
              <a:rPr lang="it-IT" baseline="30000" dirty="0"/>
              <a:t> </a:t>
            </a:r>
            <a:r>
              <a:rPr lang="it-IT" baseline="30000" dirty="0">
                <a:hlinkClick r:id="rId4" tooltip="Center for Esophageal Diseases and Swallowing, Division of Gastroenterology and Hepatology, Department of Medicine, University of North Carolina, Chapel Hill, North Carolina."/>
              </a:rPr>
              <a:t> 1 </a:t>
            </a:r>
            <a:r>
              <a:rPr lang="it-IT" dirty="0"/>
              <a:t>, </a:t>
            </a:r>
            <a:r>
              <a:rPr lang="it-IT" dirty="0">
                <a:hlinkClick r:id="rId5"/>
              </a:rPr>
              <a:t>Craig C Reed</a:t>
            </a:r>
            <a:r>
              <a:rPr lang="it-IT" baseline="30000" dirty="0"/>
              <a:t> </a:t>
            </a:r>
            <a:r>
              <a:rPr lang="it-IT" baseline="30000" dirty="0">
                <a:hlinkClick r:id="rId4" tooltip="Center for Esophageal Diseases and Swallowing, Division of Gastroenterology and Hepatology, Department of Medicine, University of North Carolina, Chapel Hill, North Carolina."/>
              </a:rPr>
              <a:t> 1 </a:t>
            </a:r>
            <a:r>
              <a:rPr lang="it-IT" dirty="0"/>
              <a:t>, </a:t>
            </a:r>
            <a:r>
              <a:rPr lang="it-IT" dirty="0">
                <a:hlinkClick r:id="rId6"/>
              </a:rPr>
              <a:t>Hans H </a:t>
            </a:r>
            <a:r>
              <a:rPr lang="it-IT" dirty="0" err="1">
                <a:hlinkClick r:id="rId6"/>
              </a:rPr>
              <a:t>Herfarth</a:t>
            </a:r>
            <a:r>
              <a:rPr lang="it-IT" baseline="30000" dirty="0"/>
              <a:t> </a:t>
            </a:r>
            <a:r>
              <a:rPr lang="it-IT" baseline="30000" dirty="0">
                <a:hlinkClick r:id="rId7" tooltip="Inflammatory Bowel Diseases Center, Division of Gastroenterology and Hepatology, Department of Medicine, University of North Carolina, Chapel Hill, North Carolina."/>
              </a:rPr>
              <a:t> 2 </a:t>
            </a:r>
            <a:r>
              <a:rPr lang="it-IT" dirty="0"/>
              <a:t>, </a:t>
            </a:r>
            <a:r>
              <a:rPr lang="it-IT" dirty="0" err="1">
                <a:hlinkClick r:id="rId8"/>
              </a:rPr>
              <a:t>Evan</a:t>
            </a:r>
            <a:r>
              <a:rPr lang="it-IT" dirty="0">
                <a:hlinkClick r:id="rId8"/>
              </a:rPr>
              <a:t> S </a:t>
            </a:r>
            <a:r>
              <a:rPr lang="it-IT" dirty="0" err="1">
                <a:hlinkClick r:id="rId8"/>
              </a:rPr>
              <a:t>Dellon</a:t>
            </a:r>
            <a:r>
              <a:rPr lang="it-IT" baseline="30000" dirty="0"/>
              <a:t> </a:t>
            </a:r>
            <a:r>
              <a:rPr lang="it-IT" baseline="30000" dirty="0">
                <a:hlinkClick r:id="rId9" tooltip="Center for Esophageal Diseases and Swallowing, Division of Gastroenterology and Hepatology, Department of Medicine, University of North Carolina, Chapel Hill, North Carolina. Electronic address: edellon@med.unc.edu."/>
              </a:rPr>
              <a:t> 3 </a:t>
            </a:r>
            <a:endParaRPr lang="it-IT" dirty="0"/>
          </a:p>
          <a:p>
            <a:r>
              <a:rPr lang="it-IT" dirty="0" err="1"/>
              <a:t>Affiliations</a:t>
            </a:r>
            <a:r>
              <a:rPr lang="it-IT" dirty="0"/>
              <a:t> </a:t>
            </a:r>
          </a:p>
          <a:p>
            <a:r>
              <a:rPr lang="it-IT" dirty="0"/>
              <a:t>PMID: </a:t>
            </a:r>
            <a:r>
              <a:rPr lang="it-IT" b="1" dirty="0"/>
              <a:t>29596982</a:t>
            </a:r>
            <a:r>
              <a:rPr lang="it-IT" dirty="0"/>
              <a:t> </a:t>
            </a:r>
          </a:p>
          <a:p>
            <a:r>
              <a:rPr lang="it-IT" dirty="0"/>
              <a:t>PMCID: </a:t>
            </a:r>
            <a:r>
              <a:rPr lang="it-IT" dirty="0">
                <a:hlinkClick r:id="rId10"/>
              </a:rPr>
              <a:t>PMC6160359 </a:t>
            </a:r>
            <a:endParaRPr lang="it-IT" dirty="0"/>
          </a:p>
          <a:p>
            <a:r>
              <a:rPr lang="it-IT" dirty="0"/>
              <a:t>DOI: </a:t>
            </a:r>
            <a:r>
              <a:rPr lang="it-IT" dirty="0">
                <a:hlinkClick r:id="rId11"/>
              </a:rPr>
              <a:t>10.1016/j.cgh.2018.03.024 </a:t>
            </a:r>
            <a:endParaRPr lang="it-IT" dirty="0"/>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992598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Case Reports</a:t>
            </a:r>
          </a:p>
          <a:p>
            <a:r>
              <a:rPr lang="it-IT" dirty="0" err="1"/>
              <a:t>Clin</a:t>
            </a:r>
            <a:r>
              <a:rPr lang="it-IT" dirty="0"/>
              <a:t> J </a:t>
            </a:r>
            <a:r>
              <a:rPr lang="it-IT" dirty="0" err="1"/>
              <a:t>Gastroenterol</a:t>
            </a:r>
            <a:r>
              <a:rPr lang="it-IT" dirty="0"/>
              <a:t> . 2025 Apr;18(2):278-281. </a:t>
            </a:r>
          </a:p>
          <a:p>
            <a:r>
              <a:rPr lang="it-IT" dirty="0" err="1"/>
              <a:t>doi</a:t>
            </a:r>
            <a:r>
              <a:rPr lang="it-IT" dirty="0"/>
              <a:t>: 10.1007/s12328-025-02096-0. </a:t>
            </a:r>
            <a:r>
              <a:rPr lang="it-IT" dirty="0" err="1"/>
              <a:t>Epub</a:t>
            </a:r>
            <a:r>
              <a:rPr lang="it-IT" dirty="0"/>
              <a:t> 2025 </a:t>
            </a:r>
            <a:r>
              <a:rPr lang="it-IT" dirty="0" err="1"/>
              <a:t>Jan</a:t>
            </a:r>
            <a:r>
              <a:rPr lang="it-IT" dirty="0"/>
              <a:t> 20. </a:t>
            </a:r>
          </a:p>
          <a:p>
            <a:r>
              <a:rPr lang="it-IT" b="1" dirty="0"/>
              <a:t>Achievement of </a:t>
            </a:r>
            <a:r>
              <a:rPr lang="it-IT" b="1" dirty="0" err="1"/>
              <a:t>duodenal</a:t>
            </a:r>
            <a:r>
              <a:rPr lang="it-IT" b="1" dirty="0"/>
              <a:t> </a:t>
            </a:r>
            <a:r>
              <a:rPr lang="it-IT" b="1" dirty="0" err="1"/>
              <a:t>ulcer</a:t>
            </a:r>
            <a:r>
              <a:rPr lang="it-IT" b="1" dirty="0"/>
              <a:t> </a:t>
            </a:r>
            <a:r>
              <a:rPr lang="it-IT" b="1" dirty="0" err="1"/>
              <a:t>remission</a:t>
            </a:r>
            <a:r>
              <a:rPr lang="it-IT" b="1" dirty="0"/>
              <a:t> by </a:t>
            </a:r>
            <a:r>
              <a:rPr lang="it-IT" b="1" dirty="0" err="1"/>
              <a:t>vedolizumab</a:t>
            </a:r>
            <a:r>
              <a:rPr lang="it-IT" b="1" dirty="0"/>
              <a:t> in </a:t>
            </a:r>
            <a:r>
              <a:rPr lang="it-IT" b="1" dirty="0" err="1"/>
              <a:t>children</a:t>
            </a:r>
            <a:r>
              <a:rPr lang="it-IT" b="1" dirty="0"/>
              <a:t> with </a:t>
            </a:r>
            <a:r>
              <a:rPr lang="it-IT" b="1" dirty="0" err="1"/>
              <a:t>eosinophilic</a:t>
            </a:r>
            <a:r>
              <a:rPr lang="it-IT" b="1" dirty="0"/>
              <a:t> </a:t>
            </a:r>
            <a:r>
              <a:rPr lang="it-IT" b="1" dirty="0" err="1"/>
              <a:t>gastroenteritis</a:t>
            </a:r>
            <a:r>
              <a:rPr lang="it-IT" b="1" dirty="0"/>
              <a:t> </a:t>
            </a:r>
          </a:p>
          <a:p>
            <a:r>
              <a:rPr lang="it-IT" dirty="0" err="1">
                <a:hlinkClick r:id="rId3"/>
              </a:rPr>
              <a:t>Riki</a:t>
            </a:r>
            <a:r>
              <a:rPr lang="it-IT" dirty="0">
                <a:hlinkClick r:id="rId3"/>
              </a:rPr>
              <a:t> </a:t>
            </a:r>
            <a:r>
              <a:rPr lang="it-IT" dirty="0" err="1">
                <a:hlinkClick r:id="rId3"/>
              </a:rPr>
              <a:t>Taniguchi</a:t>
            </a:r>
            <a:r>
              <a:rPr lang="it-IT" baseline="30000" dirty="0"/>
              <a:t> </a:t>
            </a:r>
            <a:r>
              <a:rPr lang="it-IT" baseline="30000" dirty="0">
                <a:hlinkClick r:id="rId4" tooltip="Division of Gastroenterology and Hepatology, Saitama Children's Medical Center, 1-2 Shintoshin, Chuo-ku, Saitama, 3308777, Japan."/>
              </a:rPr>
              <a:t> 1 </a:t>
            </a:r>
            <a:r>
              <a:rPr lang="it-IT" dirty="0"/>
              <a:t>, </a:t>
            </a:r>
            <a:r>
              <a:rPr lang="it-IT" dirty="0" err="1">
                <a:hlinkClick r:id="rId5"/>
              </a:rPr>
              <a:t>Ryusuke</a:t>
            </a:r>
            <a:r>
              <a:rPr lang="it-IT" dirty="0">
                <a:hlinkClick r:id="rId5"/>
              </a:rPr>
              <a:t> </a:t>
            </a:r>
            <a:r>
              <a:rPr lang="it-IT" dirty="0" err="1">
                <a:hlinkClick r:id="rId5"/>
              </a:rPr>
              <a:t>Nambu</a:t>
            </a:r>
            <a:r>
              <a:rPr lang="it-IT" baseline="30000" dirty="0"/>
              <a:t> </a:t>
            </a:r>
            <a:r>
              <a:rPr lang="it-IT" baseline="30000" dirty="0">
                <a:hlinkClick r:id="rId6" tooltip="Division of Gastroenterology and Hepatology, Saitama Children's Medical Center, 1-2 Shintoshin, Chuo-ku, Saitama, 3308777, Japan. nambee1231@gmail.com."/>
              </a:rPr>
              <a:t> 2 </a:t>
            </a:r>
            <a:r>
              <a:rPr lang="it-IT" dirty="0"/>
              <a:t>, </a:t>
            </a:r>
            <a:r>
              <a:rPr lang="it-IT" dirty="0" err="1">
                <a:hlinkClick r:id="rId7"/>
              </a:rPr>
              <a:t>Kayoko</a:t>
            </a:r>
            <a:r>
              <a:rPr lang="it-IT" dirty="0">
                <a:hlinkClick r:id="rId7"/>
              </a:rPr>
              <a:t> </a:t>
            </a:r>
            <a:r>
              <a:rPr lang="it-IT" dirty="0" err="1">
                <a:hlinkClick r:id="rId7"/>
              </a:rPr>
              <a:t>Ichimura</a:t>
            </a:r>
            <a:r>
              <a:rPr lang="it-IT" baseline="30000" dirty="0"/>
              <a:t> </a:t>
            </a:r>
            <a:r>
              <a:rPr lang="it-IT" baseline="30000" dirty="0">
                <a:hlinkClick r:id="rId8" tooltip="Department of Pathology, Saitama Children's Medical Center, Saitama, Japan."/>
              </a:rPr>
              <a:t> 3 </a:t>
            </a:r>
            <a:r>
              <a:rPr lang="it-IT" dirty="0"/>
              <a:t>, </a:t>
            </a:r>
            <a:r>
              <a:rPr lang="it-IT" dirty="0" err="1">
                <a:hlinkClick r:id="rId9"/>
              </a:rPr>
              <a:t>Masashi</a:t>
            </a:r>
            <a:r>
              <a:rPr lang="it-IT" dirty="0">
                <a:hlinkClick r:id="rId9"/>
              </a:rPr>
              <a:t> Yoshida</a:t>
            </a:r>
            <a:r>
              <a:rPr lang="it-IT" baseline="30000" dirty="0"/>
              <a:t> </a:t>
            </a:r>
            <a:r>
              <a:rPr lang="it-IT" baseline="30000" dirty="0">
                <a:hlinkClick r:id="rId4" tooltip="Division of Gastroenterology and Hepatology, Saitama Children's Medical Center, 1-2 Shintoshin, Chuo-ku, Saitama, 3308777, Japan."/>
              </a:rPr>
              <a:t> 1 </a:t>
            </a:r>
            <a:r>
              <a:rPr lang="it-IT" dirty="0"/>
              <a:t>, </a:t>
            </a:r>
            <a:r>
              <a:rPr lang="it-IT" dirty="0" err="1">
                <a:hlinkClick r:id="rId10"/>
              </a:rPr>
              <a:t>Tomoko</a:t>
            </a:r>
            <a:r>
              <a:rPr lang="it-IT" dirty="0">
                <a:hlinkClick r:id="rId10"/>
              </a:rPr>
              <a:t> </a:t>
            </a:r>
            <a:r>
              <a:rPr lang="it-IT" dirty="0" err="1">
                <a:hlinkClick r:id="rId10"/>
              </a:rPr>
              <a:t>Hara</a:t>
            </a:r>
            <a:r>
              <a:rPr lang="it-IT" baseline="30000" dirty="0"/>
              <a:t> </a:t>
            </a:r>
            <a:r>
              <a:rPr lang="it-IT" baseline="30000" dirty="0">
                <a:hlinkClick r:id="rId4" tooltip="Division of Gastroenterology and Hepatology, Saitama Children's Medical Center, 1-2 Shintoshin, Chuo-ku, Saitama, 3308777, Japan."/>
              </a:rPr>
              <a:t> 1 </a:t>
            </a:r>
            <a:r>
              <a:rPr lang="it-IT" dirty="0"/>
              <a:t>, </a:t>
            </a:r>
            <a:r>
              <a:rPr lang="it-IT" dirty="0" err="1">
                <a:hlinkClick r:id="rId11"/>
              </a:rPr>
              <a:t>Itaru</a:t>
            </a:r>
            <a:r>
              <a:rPr lang="it-IT" dirty="0">
                <a:hlinkClick r:id="rId11"/>
              </a:rPr>
              <a:t> </a:t>
            </a:r>
            <a:r>
              <a:rPr lang="it-IT" dirty="0" err="1">
                <a:hlinkClick r:id="rId11"/>
              </a:rPr>
              <a:t>Iwama</a:t>
            </a:r>
            <a:r>
              <a:rPr lang="it-IT" baseline="30000" dirty="0"/>
              <a:t> </a:t>
            </a:r>
            <a:r>
              <a:rPr lang="it-IT" baseline="30000" dirty="0">
                <a:hlinkClick r:id="rId4" tooltip="Division of Gastroenterology and Hepatology, Saitama Children's Medical Center, 1-2 Shintoshin, Chuo-ku, Saitama, 3308777, Japan."/>
              </a:rPr>
              <a:t> 1 </a:t>
            </a:r>
            <a:endParaRPr lang="it-IT" dirty="0"/>
          </a:p>
          <a:p>
            <a:r>
              <a:rPr lang="it-IT" dirty="0" err="1"/>
              <a:t>Affiliations</a:t>
            </a:r>
            <a:r>
              <a:rPr lang="it-IT" dirty="0"/>
              <a:t> </a:t>
            </a:r>
          </a:p>
          <a:p>
            <a:pPr>
              <a:buFont typeface="Arial" panose="020B0604020202020204" pitchFamily="34" charset="0"/>
              <a:buChar char="•"/>
            </a:pPr>
            <a:r>
              <a:rPr lang="it-IT" dirty="0"/>
              <a:t>PMID: </a:t>
            </a:r>
            <a:r>
              <a:rPr lang="it-IT" b="1" dirty="0"/>
              <a:t>39832030</a:t>
            </a:r>
            <a:r>
              <a:rPr lang="it-IT" dirty="0"/>
              <a:t> </a:t>
            </a:r>
          </a:p>
          <a:p>
            <a:pPr>
              <a:buFont typeface="Arial" panose="020B0604020202020204" pitchFamily="34" charset="0"/>
              <a:buChar char="•"/>
            </a:pPr>
            <a:r>
              <a:rPr lang="it-IT" dirty="0"/>
              <a:t>DOI: </a:t>
            </a:r>
            <a:r>
              <a:rPr lang="it-IT" dirty="0">
                <a:hlinkClick r:id="rId12"/>
              </a:rPr>
              <a:t>10.1007/s12328-025-02096-0 </a:t>
            </a:r>
            <a:endParaRPr lang="it-IT" dirty="0"/>
          </a:p>
          <a:p>
            <a:r>
              <a:rPr lang="it-IT" b="1" dirty="0"/>
              <a:t>Abstract </a:t>
            </a:r>
          </a:p>
          <a:p>
            <a:r>
              <a:rPr lang="it-IT" dirty="0" err="1"/>
              <a:t>Eosinophilic</a:t>
            </a:r>
            <a:r>
              <a:rPr lang="it-IT" dirty="0"/>
              <a:t> </a:t>
            </a:r>
            <a:r>
              <a:rPr lang="it-IT" dirty="0" err="1"/>
              <a:t>gastrointestinal</a:t>
            </a:r>
            <a:r>
              <a:rPr lang="it-IT" dirty="0"/>
              <a:t> disorders (</a:t>
            </a:r>
            <a:r>
              <a:rPr lang="it-IT" dirty="0" err="1"/>
              <a:t>EGIDs</a:t>
            </a:r>
            <a:r>
              <a:rPr lang="it-IT" dirty="0"/>
              <a:t>) are </a:t>
            </a:r>
            <a:r>
              <a:rPr lang="it-IT" dirty="0" err="1"/>
              <a:t>treated</a:t>
            </a:r>
            <a:r>
              <a:rPr lang="it-IT" dirty="0"/>
              <a:t> with </a:t>
            </a:r>
            <a:r>
              <a:rPr lang="it-IT" dirty="0" err="1"/>
              <a:t>corticosteroids</a:t>
            </a:r>
            <a:r>
              <a:rPr lang="it-IT" dirty="0"/>
              <a:t> and food </a:t>
            </a:r>
            <a:r>
              <a:rPr lang="it-IT" dirty="0" err="1"/>
              <a:t>allergen</a:t>
            </a:r>
            <a:r>
              <a:rPr lang="it-IT" dirty="0"/>
              <a:t> </a:t>
            </a:r>
            <a:r>
              <a:rPr lang="it-IT" dirty="0" err="1"/>
              <a:t>elimination</a:t>
            </a:r>
            <a:r>
              <a:rPr lang="it-IT" dirty="0"/>
              <a:t>. </a:t>
            </a:r>
            <a:r>
              <a:rPr lang="it-IT" dirty="0" err="1"/>
              <a:t>However</a:t>
            </a:r>
            <a:r>
              <a:rPr lang="it-IT" dirty="0"/>
              <a:t>, treatment for </a:t>
            </a:r>
            <a:r>
              <a:rPr lang="it-IT" dirty="0" err="1"/>
              <a:t>refractory</a:t>
            </a:r>
            <a:r>
              <a:rPr lang="it-IT" dirty="0"/>
              <a:t> </a:t>
            </a:r>
            <a:r>
              <a:rPr lang="it-IT" dirty="0" err="1"/>
              <a:t>cases</a:t>
            </a:r>
            <a:r>
              <a:rPr lang="it-IT" dirty="0"/>
              <a:t> </a:t>
            </a:r>
            <a:r>
              <a:rPr lang="it-IT" dirty="0" err="1"/>
              <a:t>is</a:t>
            </a:r>
            <a:r>
              <a:rPr lang="it-IT" dirty="0"/>
              <a:t> </a:t>
            </a:r>
            <a:r>
              <a:rPr lang="it-IT" dirty="0" err="1"/>
              <a:t>not</a:t>
            </a:r>
            <a:r>
              <a:rPr lang="it-IT" dirty="0"/>
              <a:t> </a:t>
            </a:r>
            <a:r>
              <a:rPr lang="it-IT" dirty="0" err="1"/>
              <a:t>standardized</a:t>
            </a:r>
            <a:r>
              <a:rPr lang="it-IT" dirty="0"/>
              <a:t>. </a:t>
            </a:r>
            <a:r>
              <a:rPr lang="it-IT" dirty="0" err="1"/>
              <a:t>We</a:t>
            </a:r>
            <a:r>
              <a:rPr lang="it-IT" dirty="0"/>
              <a:t> </a:t>
            </a:r>
            <a:r>
              <a:rPr lang="it-IT" dirty="0" err="1"/>
              <a:t>demonstrate</a:t>
            </a:r>
            <a:r>
              <a:rPr lang="it-IT" dirty="0"/>
              <a:t> the </a:t>
            </a:r>
            <a:r>
              <a:rPr lang="it-IT" dirty="0" err="1"/>
              <a:t>efficacy</a:t>
            </a:r>
            <a:r>
              <a:rPr lang="it-IT" dirty="0"/>
              <a:t> of </a:t>
            </a:r>
            <a:r>
              <a:rPr lang="it-IT" dirty="0" err="1"/>
              <a:t>vedolizumab</a:t>
            </a:r>
            <a:r>
              <a:rPr lang="it-IT" dirty="0"/>
              <a:t>, an anti-</a:t>
            </a:r>
            <a:r>
              <a:rPr lang="el-GR" dirty="0"/>
              <a:t>α4β7 </a:t>
            </a:r>
            <a:r>
              <a:rPr lang="it-IT" dirty="0" err="1"/>
              <a:t>integrin</a:t>
            </a:r>
            <a:r>
              <a:rPr lang="it-IT" dirty="0"/>
              <a:t> agent, in 2 </a:t>
            </a:r>
            <a:r>
              <a:rPr lang="it-IT" dirty="0" err="1"/>
              <a:t>children</a:t>
            </a:r>
            <a:r>
              <a:rPr lang="it-IT" dirty="0"/>
              <a:t> with </a:t>
            </a:r>
            <a:r>
              <a:rPr lang="it-IT" dirty="0" err="1"/>
              <a:t>duodenal</a:t>
            </a:r>
            <a:r>
              <a:rPr lang="it-IT" dirty="0"/>
              <a:t> </a:t>
            </a:r>
            <a:r>
              <a:rPr lang="it-IT" dirty="0" err="1"/>
              <a:t>ulcers</a:t>
            </a:r>
            <a:r>
              <a:rPr lang="it-IT" dirty="0"/>
              <a:t> </a:t>
            </a:r>
            <a:r>
              <a:rPr lang="it-IT" dirty="0" err="1"/>
              <a:t>developed</a:t>
            </a:r>
            <a:r>
              <a:rPr lang="it-IT" dirty="0"/>
              <a:t> by non-</a:t>
            </a:r>
            <a:r>
              <a:rPr lang="it-IT" dirty="0" err="1"/>
              <a:t>eosinophilic</a:t>
            </a:r>
            <a:r>
              <a:rPr lang="it-IT" dirty="0"/>
              <a:t> </a:t>
            </a:r>
            <a:r>
              <a:rPr lang="it-IT" dirty="0" err="1"/>
              <a:t>esophagitis</a:t>
            </a:r>
            <a:r>
              <a:rPr lang="it-IT" dirty="0"/>
              <a:t> </a:t>
            </a:r>
            <a:r>
              <a:rPr lang="it-IT" dirty="0" err="1"/>
              <a:t>EGIDs</a:t>
            </a:r>
            <a:r>
              <a:rPr lang="it-IT" dirty="0"/>
              <a:t>. In </a:t>
            </a:r>
            <a:r>
              <a:rPr lang="it-IT" dirty="0" err="1"/>
              <a:t>both</a:t>
            </a:r>
            <a:r>
              <a:rPr lang="it-IT" dirty="0"/>
              <a:t>, </a:t>
            </a:r>
            <a:r>
              <a:rPr lang="it-IT" dirty="0" err="1"/>
              <a:t>vedolizumab</a:t>
            </a:r>
            <a:r>
              <a:rPr lang="it-IT" dirty="0"/>
              <a:t> </a:t>
            </a:r>
            <a:r>
              <a:rPr lang="it-IT" dirty="0" err="1"/>
              <a:t>was</a:t>
            </a:r>
            <a:r>
              <a:rPr lang="it-IT" dirty="0"/>
              <a:t> </a:t>
            </a:r>
            <a:r>
              <a:rPr lang="it-IT" dirty="0" err="1"/>
              <a:t>used</a:t>
            </a:r>
            <a:r>
              <a:rPr lang="it-IT" dirty="0"/>
              <a:t> </a:t>
            </a:r>
            <a:r>
              <a:rPr lang="it-IT" dirty="0" err="1"/>
              <a:t>continuously</a:t>
            </a:r>
            <a:r>
              <a:rPr lang="it-IT" dirty="0"/>
              <a:t> </a:t>
            </a:r>
            <a:r>
              <a:rPr lang="it-IT" dirty="0" err="1"/>
              <a:t>without</a:t>
            </a:r>
            <a:r>
              <a:rPr lang="it-IT" dirty="0"/>
              <a:t> side </a:t>
            </a:r>
            <a:r>
              <a:rPr lang="it-IT" dirty="0" err="1"/>
              <a:t>effects</a:t>
            </a:r>
            <a:r>
              <a:rPr lang="it-IT" dirty="0"/>
              <a:t>, and long-</a:t>
            </a:r>
            <a:r>
              <a:rPr lang="it-IT" dirty="0" err="1"/>
              <a:t>term</a:t>
            </a:r>
            <a:r>
              <a:rPr lang="it-IT" dirty="0"/>
              <a:t> </a:t>
            </a:r>
            <a:r>
              <a:rPr lang="it-IT" dirty="0" err="1"/>
              <a:t>remission</a:t>
            </a:r>
            <a:r>
              <a:rPr lang="it-IT" dirty="0"/>
              <a:t> </a:t>
            </a:r>
            <a:r>
              <a:rPr lang="it-IT" dirty="0" err="1"/>
              <a:t>has</a:t>
            </a:r>
            <a:r>
              <a:rPr lang="it-IT" dirty="0"/>
              <a:t> </a:t>
            </a:r>
            <a:r>
              <a:rPr lang="it-IT" dirty="0" err="1"/>
              <a:t>been</a:t>
            </a:r>
            <a:r>
              <a:rPr lang="it-IT" dirty="0"/>
              <a:t> </a:t>
            </a:r>
            <a:r>
              <a:rPr lang="it-IT" dirty="0" err="1"/>
              <a:t>durable</a:t>
            </a:r>
            <a:r>
              <a:rPr lang="it-IT" dirty="0"/>
              <a:t>. </a:t>
            </a:r>
            <a:r>
              <a:rPr lang="it-IT" dirty="0" err="1"/>
              <a:t>Duodenal</a:t>
            </a:r>
            <a:r>
              <a:rPr lang="it-IT" dirty="0"/>
              <a:t> </a:t>
            </a:r>
            <a:r>
              <a:rPr lang="it-IT" dirty="0" err="1"/>
              <a:t>ulcers</a:t>
            </a:r>
            <a:r>
              <a:rPr lang="it-IT" dirty="0"/>
              <a:t> </a:t>
            </a:r>
            <a:r>
              <a:rPr lang="it-IT" dirty="0" err="1"/>
              <a:t>associated</a:t>
            </a:r>
            <a:r>
              <a:rPr lang="it-IT" dirty="0"/>
              <a:t> with </a:t>
            </a:r>
            <a:r>
              <a:rPr lang="it-IT" dirty="0" err="1"/>
              <a:t>EGIDs</a:t>
            </a:r>
            <a:r>
              <a:rPr lang="it-IT" dirty="0"/>
              <a:t> are </a:t>
            </a:r>
            <a:r>
              <a:rPr lang="it-IT" dirty="0" err="1"/>
              <a:t>increasing</a:t>
            </a:r>
            <a:r>
              <a:rPr lang="it-IT" dirty="0"/>
              <a:t>. </a:t>
            </a:r>
            <a:r>
              <a:rPr lang="it-IT" dirty="0" err="1"/>
              <a:t>Vedolizumab</a:t>
            </a:r>
            <a:r>
              <a:rPr lang="it-IT" dirty="0"/>
              <a:t> </a:t>
            </a:r>
            <a:r>
              <a:rPr lang="it-IT" dirty="0" err="1"/>
              <a:t>has</a:t>
            </a:r>
            <a:r>
              <a:rPr lang="it-IT" dirty="0"/>
              <a:t> </a:t>
            </a:r>
            <a:r>
              <a:rPr lang="it-IT" dirty="0" err="1"/>
              <a:t>potential</a:t>
            </a:r>
            <a:r>
              <a:rPr lang="it-IT" dirty="0"/>
              <a:t> </a:t>
            </a:r>
            <a:r>
              <a:rPr lang="it-IT" dirty="0" err="1"/>
              <a:t>as</a:t>
            </a:r>
            <a:r>
              <a:rPr lang="it-IT" dirty="0"/>
              <a:t> a treatment for </a:t>
            </a:r>
            <a:r>
              <a:rPr lang="it-IT" dirty="0" err="1"/>
              <a:t>even</a:t>
            </a:r>
            <a:r>
              <a:rPr lang="it-IT" dirty="0"/>
              <a:t> </a:t>
            </a:r>
            <a:r>
              <a:rPr lang="it-IT" dirty="0" err="1"/>
              <a:t>upper</a:t>
            </a:r>
            <a:r>
              <a:rPr lang="it-IT" dirty="0"/>
              <a:t> </a:t>
            </a:r>
            <a:r>
              <a:rPr lang="it-IT" dirty="0" err="1"/>
              <a:t>gastrointestinal</a:t>
            </a:r>
            <a:r>
              <a:rPr lang="it-IT" dirty="0"/>
              <a:t> </a:t>
            </a:r>
            <a:r>
              <a:rPr lang="it-IT" dirty="0" err="1"/>
              <a:t>lesions</a:t>
            </a:r>
            <a:r>
              <a:rPr lang="it-IT" dirty="0"/>
              <a:t> in </a:t>
            </a:r>
            <a:r>
              <a:rPr lang="it-IT" dirty="0" err="1"/>
              <a:t>refractory</a:t>
            </a:r>
            <a:r>
              <a:rPr lang="it-IT" dirty="0"/>
              <a:t> </a:t>
            </a:r>
            <a:r>
              <a:rPr lang="it-IT" dirty="0" err="1"/>
              <a:t>EGIDs</a:t>
            </a:r>
            <a:r>
              <a:rPr lang="it-IT" dirty="0"/>
              <a:t>. </a:t>
            </a:r>
          </a:p>
          <a:p>
            <a:r>
              <a:rPr lang="it-IT" b="1" dirty="0"/>
              <a:t>Keywords: </a:t>
            </a:r>
            <a:r>
              <a:rPr lang="it-IT" dirty="0" err="1"/>
              <a:t>Duodenal</a:t>
            </a:r>
            <a:r>
              <a:rPr lang="it-IT" dirty="0"/>
              <a:t> </a:t>
            </a:r>
            <a:r>
              <a:rPr lang="it-IT" dirty="0" err="1"/>
              <a:t>ulcer</a:t>
            </a:r>
            <a:r>
              <a:rPr lang="it-IT" dirty="0"/>
              <a:t>; </a:t>
            </a:r>
            <a:r>
              <a:rPr lang="it-IT" dirty="0" err="1"/>
              <a:t>Eosinophilic</a:t>
            </a:r>
            <a:r>
              <a:rPr lang="it-IT" dirty="0"/>
              <a:t> </a:t>
            </a:r>
            <a:r>
              <a:rPr lang="it-IT" dirty="0" err="1"/>
              <a:t>gastrointestinal</a:t>
            </a:r>
            <a:r>
              <a:rPr lang="it-IT" dirty="0"/>
              <a:t> disorders; </a:t>
            </a:r>
            <a:r>
              <a:rPr lang="it-IT" dirty="0" err="1"/>
              <a:t>Vedolizumab</a:t>
            </a:r>
            <a:r>
              <a:rPr lang="it-IT" dirty="0"/>
              <a:t>.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798839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Clin</a:t>
            </a:r>
            <a:r>
              <a:rPr lang="it-IT" dirty="0"/>
              <a:t> </a:t>
            </a:r>
            <a:r>
              <a:rPr lang="it-IT" dirty="0" err="1"/>
              <a:t>Transl</a:t>
            </a:r>
            <a:r>
              <a:rPr lang="it-IT" dirty="0"/>
              <a:t> </a:t>
            </a:r>
            <a:r>
              <a:rPr lang="it-IT" dirty="0" err="1"/>
              <a:t>Gastroenterol</a:t>
            </a:r>
            <a:r>
              <a:rPr lang="it-IT" dirty="0"/>
              <a:t> . 2024 </a:t>
            </a:r>
            <a:r>
              <a:rPr lang="it-IT" dirty="0" err="1"/>
              <a:t>Jan</a:t>
            </a:r>
            <a:r>
              <a:rPr lang="it-IT" dirty="0"/>
              <a:t> 1;15(1):e00646. </a:t>
            </a:r>
          </a:p>
          <a:p>
            <a:r>
              <a:rPr lang="it-IT" dirty="0" err="1"/>
              <a:t>doi</a:t>
            </a:r>
            <a:r>
              <a:rPr lang="it-IT" dirty="0"/>
              <a:t>: 10.14309/ctg.0000000000000646. </a:t>
            </a:r>
          </a:p>
          <a:p>
            <a:r>
              <a:rPr lang="it-IT" b="1" dirty="0" err="1"/>
              <a:t>Dupilumab</a:t>
            </a:r>
            <a:r>
              <a:rPr lang="it-IT" b="1" dirty="0"/>
              <a:t> Can Induce </a:t>
            </a:r>
            <a:r>
              <a:rPr lang="it-IT" b="1" dirty="0" err="1"/>
              <a:t>Remission</a:t>
            </a:r>
            <a:r>
              <a:rPr lang="it-IT" b="1" dirty="0"/>
              <a:t> of </a:t>
            </a:r>
            <a:r>
              <a:rPr lang="it-IT" b="1" dirty="0" err="1"/>
              <a:t>Eosinophilic</a:t>
            </a:r>
            <a:r>
              <a:rPr lang="it-IT" b="1" dirty="0"/>
              <a:t> </a:t>
            </a:r>
            <a:r>
              <a:rPr lang="it-IT" b="1" dirty="0" err="1"/>
              <a:t>Gastritis</a:t>
            </a:r>
            <a:r>
              <a:rPr lang="it-IT" b="1" dirty="0"/>
              <a:t> and </a:t>
            </a:r>
            <a:r>
              <a:rPr lang="it-IT" b="1" dirty="0" err="1"/>
              <a:t>Duodenitis</a:t>
            </a:r>
            <a:r>
              <a:rPr lang="it-IT" b="1" dirty="0"/>
              <a:t>: A </a:t>
            </a:r>
            <a:r>
              <a:rPr lang="it-IT" b="1" dirty="0" err="1"/>
              <a:t>Retrospective</a:t>
            </a:r>
            <a:r>
              <a:rPr lang="it-IT" b="1" dirty="0"/>
              <a:t> Case Series </a:t>
            </a:r>
          </a:p>
          <a:p>
            <a:r>
              <a:rPr lang="it-IT" dirty="0" err="1">
                <a:hlinkClick r:id="rId3"/>
              </a:rPr>
              <a:t>Twan</a:t>
            </a:r>
            <a:r>
              <a:rPr lang="it-IT" dirty="0">
                <a:hlinkClick r:id="rId3"/>
              </a:rPr>
              <a:t> Sia</a:t>
            </a:r>
            <a:r>
              <a:rPr lang="it-IT" baseline="30000" dirty="0"/>
              <a:t> </a:t>
            </a:r>
            <a:r>
              <a:rPr lang="it-IT" baseline="30000" dirty="0">
                <a:hlinkClick r:id="rId4" tooltip="Boston Specialists, Boston, Massachusetts, USA."/>
              </a:rPr>
              <a:t> 1 </a:t>
            </a:r>
            <a:r>
              <a:rPr lang="it-IT" baseline="30000" dirty="0"/>
              <a:t> </a:t>
            </a:r>
            <a:r>
              <a:rPr lang="it-IT" baseline="30000" dirty="0">
                <a:hlinkClick r:id="rId5" tooltip="Stanford University, School of Medicine, Stanford, California, USA."/>
              </a:rPr>
              <a:t> 2 </a:t>
            </a:r>
            <a:r>
              <a:rPr lang="it-IT" dirty="0"/>
              <a:t>, </a:t>
            </a:r>
            <a:r>
              <a:rPr lang="it-IT" dirty="0" err="1">
                <a:hlinkClick r:id="rId6"/>
              </a:rPr>
              <a:t>Leeon</a:t>
            </a:r>
            <a:r>
              <a:rPr lang="it-IT" dirty="0">
                <a:hlinkClick r:id="rId6"/>
              </a:rPr>
              <a:t> </a:t>
            </a:r>
            <a:r>
              <a:rPr lang="it-IT" dirty="0" err="1">
                <a:hlinkClick r:id="rId6"/>
              </a:rPr>
              <a:t>Bacchus</a:t>
            </a:r>
            <a:r>
              <a:rPr lang="it-IT" baseline="30000" dirty="0"/>
              <a:t> </a:t>
            </a:r>
            <a:r>
              <a:rPr lang="it-IT" baseline="30000" dirty="0">
                <a:hlinkClick r:id="rId4" tooltip="Boston Specialists, Boston, Massachusetts, USA."/>
              </a:rPr>
              <a:t> 1 </a:t>
            </a:r>
            <a:r>
              <a:rPr lang="it-IT" dirty="0"/>
              <a:t>, </a:t>
            </a:r>
            <a:r>
              <a:rPr lang="it-IT" dirty="0" err="1">
                <a:hlinkClick r:id="rId7"/>
              </a:rPr>
              <a:t>Riki</a:t>
            </a:r>
            <a:r>
              <a:rPr lang="it-IT" dirty="0">
                <a:hlinkClick r:id="rId7"/>
              </a:rPr>
              <a:t> Tanaka</a:t>
            </a:r>
            <a:r>
              <a:rPr lang="it-IT" baseline="30000" dirty="0"/>
              <a:t> </a:t>
            </a:r>
            <a:r>
              <a:rPr lang="it-IT" baseline="30000" dirty="0">
                <a:hlinkClick r:id="rId4" tooltip="Boston Specialists, Boston, Massachusetts, USA."/>
              </a:rPr>
              <a:t> 1 </a:t>
            </a:r>
            <a:r>
              <a:rPr lang="it-IT" dirty="0"/>
              <a:t>, </a:t>
            </a:r>
            <a:r>
              <a:rPr lang="it-IT" dirty="0" err="1">
                <a:hlinkClick r:id="rId8"/>
              </a:rPr>
              <a:t>Raisa</a:t>
            </a:r>
            <a:r>
              <a:rPr lang="it-IT" dirty="0">
                <a:hlinkClick r:id="rId8"/>
              </a:rPr>
              <a:t> </a:t>
            </a:r>
            <a:r>
              <a:rPr lang="it-IT" dirty="0" err="1">
                <a:hlinkClick r:id="rId8"/>
              </a:rPr>
              <a:t>Khuda</a:t>
            </a:r>
            <a:r>
              <a:rPr lang="it-IT" baseline="30000" dirty="0"/>
              <a:t> </a:t>
            </a:r>
            <a:r>
              <a:rPr lang="it-IT" baseline="30000" dirty="0">
                <a:hlinkClick r:id="rId4" tooltip="Boston Specialists, Boston, Massachusetts, USA."/>
              </a:rPr>
              <a:t> 1 </a:t>
            </a:r>
            <a:r>
              <a:rPr lang="it-IT" dirty="0"/>
              <a:t>, </a:t>
            </a:r>
            <a:r>
              <a:rPr lang="it-IT" dirty="0" err="1">
                <a:hlinkClick r:id="rId9"/>
              </a:rPr>
              <a:t>Shibani</a:t>
            </a:r>
            <a:r>
              <a:rPr lang="it-IT" dirty="0">
                <a:hlinkClick r:id="rId9"/>
              </a:rPr>
              <a:t> </a:t>
            </a:r>
            <a:r>
              <a:rPr lang="it-IT" dirty="0" err="1">
                <a:hlinkClick r:id="rId9"/>
              </a:rPr>
              <a:t>Mallik</a:t>
            </a:r>
            <a:r>
              <a:rPr lang="it-IT" baseline="30000" dirty="0"/>
              <a:t> </a:t>
            </a:r>
            <a:r>
              <a:rPr lang="it-IT" baseline="30000" dirty="0">
                <a:hlinkClick r:id="rId4" tooltip="Boston Specialists, Boston, Massachusetts, USA."/>
              </a:rPr>
              <a:t> 1 </a:t>
            </a:r>
            <a:r>
              <a:rPr lang="it-IT" dirty="0"/>
              <a:t>, </a:t>
            </a:r>
            <a:r>
              <a:rPr lang="it-IT" dirty="0">
                <a:hlinkClick r:id="rId10"/>
              </a:rPr>
              <a:t>John </a:t>
            </a:r>
            <a:r>
              <a:rPr lang="it-IT" dirty="0" err="1">
                <a:hlinkClick r:id="rId10"/>
              </a:rPr>
              <a:t>Leung</a:t>
            </a:r>
            <a:r>
              <a:rPr lang="it-IT" baseline="30000" dirty="0"/>
              <a:t> </a:t>
            </a:r>
            <a:r>
              <a:rPr lang="it-IT" baseline="30000" dirty="0">
                <a:hlinkClick r:id="rId4" tooltip="Boston Specialists, Boston, Massachusetts, USA."/>
              </a:rPr>
              <a:t> 1 </a:t>
            </a:r>
            <a:endParaRPr lang="it-IT" dirty="0"/>
          </a:p>
          <a:p>
            <a:r>
              <a:rPr lang="it-IT" dirty="0" err="1"/>
              <a:t>Affiliations</a:t>
            </a:r>
            <a:r>
              <a:rPr lang="it-IT" dirty="0"/>
              <a:t> </a:t>
            </a:r>
          </a:p>
          <a:p>
            <a:pPr>
              <a:buFont typeface="Arial" panose="020B0604020202020204" pitchFamily="34" charset="0"/>
              <a:buChar char="•"/>
            </a:pPr>
            <a:r>
              <a:rPr lang="it-IT" dirty="0"/>
              <a:t>PMID: </a:t>
            </a:r>
            <a:r>
              <a:rPr lang="it-IT" b="1" dirty="0"/>
              <a:t>37753954</a:t>
            </a:r>
            <a:r>
              <a:rPr lang="it-IT" dirty="0"/>
              <a:t> </a:t>
            </a:r>
          </a:p>
          <a:p>
            <a:pPr>
              <a:buFont typeface="Arial" panose="020B0604020202020204" pitchFamily="34" charset="0"/>
              <a:buChar char="•"/>
            </a:pPr>
            <a:r>
              <a:rPr lang="it-IT" dirty="0"/>
              <a:t>PMCID: </a:t>
            </a:r>
            <a:r>
              <a:rPr lang="it-IT" dirty="0">
                <a:hlinkClick r:id="rId11"/>
              </a:rPr>
              <a:t>PMC10811686 </a:t>
            </a:r>
            <a:endParaRPr lang="it-IT" dirty="0"/>
          </a:p>
          <a:p>
            <a:pPr>
              <a:buFont typeface="Arial" panose="020B0604020202020204" pitchFamily="34" charset="0"/>
              <a:buChar char="•"/>
            </a:pPr>
            <a:r>
              <a:rPr lang="it-IT" dirty="0"/>
              <a:t>DOI: </a:t>
            </a:r>
            <a:r>
              <a:rPr lang="it-IT" dirty="0">
                <a:hlinkClick r:id="rId12"/>
              </a:rPr>
              <a:t>10.14309/ctg.0000000000000646 </a:t>
            </a:r>
            <a:endParaRPr lang="it-IT" dirty="0"/>
          </a:p>
          <a:p>
            <a:r>
              <a:rPr lang="it-IT" b="1" dirty="0"/>
              <a:t>Abstract </a:t>
            </a:r>
          </a:p>
          <a:p>
            <a:r>
              <a:rPr lang="it-IT" b="1" dirty="0" err="1"/>
              <a:t>Introduction</a:t>
            </a:r>
            <a:r>
              <a:rPr lang="it-IT" b="1" dirty="0"/>
              <a:t>: </a:t>
            </a:r>
            <a:r>
              <a:rPr lang="it-IT" dirty="0" err="1"/>
              <a:t>Noneosinophilic</a:t>
            </a:r>
            <a:r>
              <a:rPr lang="it-IT" dirty="0"/>
              <a:t> </a:t>
            </a:r>
            <a:r>
              <a:rPr lang="it-IT" dirty="0" err="1"/>
              <a:t>esophagitis</a:t>
            </a:r>
            <a:r>
              <a:rPr lang="it-IT" dirty="0"/>
              <a:t> </a:t>
            </a:r>
            <a:r>
              <a:rPr lang="it-IT" dirty="0" err="1"/>
              <a:t>eosinophilic</a:t>
            </a:r>
            <a:r>
              <a:rPr lang="it-IT" dirty="0"/>
              <a:t> </a:t>
            </a:r>
            <a:r>
              <a:rPr lang="it-IT" dirty="0" err="1"/>
              <a:t>gastrointestinal</a:t>
            </a:r>
            <a:r>
              <a:rPr lang="it-IT" dirty="0"/>
              <a:t> disorders (non-</a:t>
            </a:r>
            <a:r>
              <a:rPr lang="it-IT" dirty="0" err="1"/>
              <a:t>EoE</a:t>
            </a:r>
            <a:r>
              <a:rPr lang="it-IT" dirty="0"/>
              <a:t>-</a:t>
            </a:r>
            <a:r>
              <a:rPr lang="it-IT" dirty="0" err="1"/>
              <a:t>EGIDs</a:t>
            </a:r>
            <a:r>
              <a:rPr lang="it-IT" dirty="0"/>
              <a:t>) </a:t>
            </a:r>
            <a:r>
              <a:rPr lang="it-IT" dirty="0" err="1"/>
              <a:t>have</a:t>
            </a:r>
            <a:r>
              <a:rPr lang="it-IT" dirty="0"/>
              <a:t> limited treatment options to induce </a:t>
            </a:r>
            <a:r>
              <a:rPr lang="it-IT" dirty="0" err="1"/>
              <a:t>histologic</a:t>
            </a:r>
            <a:r>
              <a:rPr lang="it-IT" dirty="0"/>
              <a:t> and clinical </a:t>
            </a:r>
            <a:r>
              <a:rPr lang="it-IT" dirty="0" err="1"/>
              <a:t>remission</a:t>
            </a:r>
            <a:r>
              <a:rPr lang="it-IT" dirty="0"/>
              <a:t>. </a:t>
            </a:r>
            <a:r>
              <a:rPr lang="it-IT" dirty="0" err="1"/>
              <a:t>Dupilumab</a:t>
            </a:r>
            <a:r>
              <a:rPr lang="it-IT" dirty="0"/>
              <a:t> </a:t>
            </a:r>
            <a:r>
              <a:rPr lang="it-IT" dirty="0" err="1"/>
              <a:t>is</a:t>
            </a:r>
            <a:r>
              <a:rPr lang="it-IT" dirty="0"/>
              <a:t> a human </a:t>
            </a:r>
            <a:r>
              <a:rPr lang="it-IT" dirty="0" err="1"/>
              <a:t>monoclonal</a:t>
            </a:r>
            <a:r>
              <a:rPr lang="it-IT" dirty="0"/>
              <a:t> </a:t>
            </a:r>
            <a:r>
              <a:rPr lang="it-IT" dirty="0" err="1"/>
              <a:t>antibody</a:t>
            </a:r>
            <a:r>
              <a:rPr lang="it-IT" dirty="0"/>
              <a:t> </a:t>
            </a:r>
            <a:r>
              <a:rPr lang="it-IT" dirty="0" err="1"/>
              <a:t>against</a:t>
            </a:r>
            <a:r>
              <a:rPr lang="it-IT" dirty="0"/>
              <a:t> the interleukin-4 receptor ɑ </a:t>
            </a:r>
            <a:r>
              <a:rPr lang="it-IT" dirty="0" err="1"/>
              <a:t>subunit</a:t>
            </a:r>
            <a:r>
              <a:rPr lang="it-IT" dirty="0"/>
              <a:t>, </a:t>
            </a:r>
            <a:r>
              <a:rPr lang="it-IT" dirty="0" err="1"/>
              <a:t>which</a:t>
            </a:r>
            <a:r>
              <a:rPr lang="it-IT" dirty="0"/>
              <a:t> </a:t>
            </a:r>
            <a:r>
              <a:rPr lang="it-IT" dirty="0" err="1"/>
              <a:t>has</a:t>
            </a:r>
            <a:r>
              <a:rPr lang="it-IT" dirty="0"/>
              <a:t> </a:t>
            </a:r>
            <a:r>
              <a:rPr lang="it-IT" dirty="0" err="1"/>
              <a:t>been</a:t>
            </a:r>
            <a:r>
              <a:rPr lang="it-IT" dirty="0"/>
              <a:t> </a:t>
            </a:r>
            <a:r>
              <a:rPr lang="it-IT" dirty="0" err="1"/>
              <a:t>reported</a:t>
            </a:r>
            <a:r>
              <a:rPr lang="it-IT" dirty="0"/>
              <a:t> to induce </a:t>
            </a:r>
            <a:r>
              <a:rPr lang="it-IT" dirty="0" err="1"/>
              <a:t>improvement</a:t>
            </a:r>
            <a:r>
              <a:rPr lang="it-IT" dirty="0"/>
              <a:t> in </a:t>
            </a:r>
            <a:r>
              <a:rPr lang="it-IT" dirty="0" err="1"/>
              <a:t>pediatric</a:t>
            </a:r>
            <a:r>
              <a:rPr lang="it-IT" dirty="0"/>
              <a:t> </a:t>
            </a:r>
            <a:r>
              <a:rPr lang="it-IT" dirty="0" err="1"/>
              <a:t>patients</a:t>
            </a:r>
            <a:r>
              <a:rPr lang="it-IT" dirty="0"/>
              <a:t> with non-</a:t>
            </a:r>
            <a:r>
              <a:rPr lang="it-IT" dirty="0" err="1"/>
              <a:t>EoE</a:t>
            </a:r>
            <a:r>
              <a:rPr lang="it-IT" dirty="0"/>
              <a:t>-</a:t>
            </a:r>
            <a:r>
              <a:rPr lang="it-IT" dirty="0" err="1"/>
              <a:t>EGIDs</a:t>
            </a:r>
            <a:r>
              <a:rPr lang="it-IT" dirty="0"/>
              <a:t>. </a:t>
            </a:r>
          </a:p>
          <a:p>
            <a:r>
              <a:rPr lang="it-IT" b="1" dirty="0" err="1"/>
              <a:t>Methods</a:t>
            </a:r>
            <a:r>
              <a:rPr lang="it-IT" b="1" dirty="0"/>
              <a:t>: </a:t>
            </a:r>
            <a:r>
              <a:rPr lang="it-IT" dirty="0" err="1"/>
              <a:t>We</a:t>
            </a:r>
            <a:r>
              <a:rPr lang="it-IT" dirty="0"/>
              <a:t> </a:t>
            </a:r>
            <a:r>
              <a:rPr lang="it-IT" dirty="0" err="1"/>
              <a:t>conducted</a:t>
            </a:r>
            <a:r>
              <a:rPr lang="it-IT" dirty="0"/>
              <a:t> a </a:t>
            </a:r>
            <a:r>
              <a:rPr lang="it-IT" dirty="0" err="1"/>
              <a:t>retrospective</a:t>
            </a:r>
            <a:r>
              <a:rPr lang="it-IT" dirty="0"/>
              <a:t> chart review to </a:t>
            </a:r>
            <a:r>
              <a:rPr lang="it-IT" dirty="0" err="1"/>
              <a:t>identify</a:t>
            </a:r>
            <a:r>
              <a:rPr lang="it-IT" dirty="0"/>
              <a:t> </a:t>
            </a:r>
            <a:r>
              <a:rPr lang="it-IT" dirty="0" err="1"/>
              <a:t>if</a:t>
            </a:r>
            <a:r>
              <a:rPr lang="it-IT" dirty="0"/>
              <a:t> </a:t>
            </a:r>
            <a:r>
              <a:rPr lang="it-IT" dirty="0" err="1"/>
              <a:t>patients</a:t>
            </a:r>
            <a:r>
              <a:rPr lang="it-IT" dirty="0"/>
              <a:t> with </a:t>
            </a:r>
            <a:r>
              <a:rPr lang="it-IT" dirty="0" err="1"/>
              <a:t>eosinophilic</a:t>
            </a:r>
            <a:r>
              <a:rPr lang="it-IT" dirty="0"/>
              <a:t> </a:t>
            </a:r>
            <a:r>
              <a:rPr lang="it-IT" dirty="0" err="1"/>
              <a:t>gastritis</a:t>
            </a:r>
            <a:r>
              <a:rPr lang="it-IT" dirty="0"/>
              <a:t> (</a:t>
            </a:r>
            <a:r>
              <a:rPr lang="it-IT" dirty="0" err="1"/>
              <a:t>EoG</a:t>
            </a:r>
            <a:r>
              <a:rPr lang="it-IT" dirty="0"/>
              <a:t>) and/or </a:t>
            </a:r>
            <a:r>
              <a:rPr lang="it-IT" dirty="0" err="1"/>
              <a:t>eosinophilic</a:t>
            </a:r>
            <a:r>
              <a:rPr lang="it-IT" dirty="0"/>
              <a:t> </a:t>
            </a:r>
            <a:r>
              <a:rPr lang="it-IT" dirty="0" err="1"/>
              <a:t>duodenitis</a:t>
            </a:r>
            <a:r>
              <a:rPr lang="it-IT" dirty="0"/>
              <a:t> (</a:t>
            </a:r>
            <a:r>
              <a:rPr lang="it-IT" dirty="0" err="1"/>
              <a:t>EoD</a:t>
            </a:r>
            <a:r>
              <a:rPr lang="it-IT" dirty="0"/>
              <a:t>) </a:t>
            </a:r>
            <a:r>
              <a:rPr lang="it-IT" dirty="0" err="1"/>
              <a:t>experience</a:t>
            </a:r>
            <a:r>
              <a:rPr lang="it-IT" dirty="0"/>
              <a:t> clinical and </a:t>
            </a:r>
            <a:r>
              <a:rPr lang="it-IT" dirty="0" err="1"/>
              <a:t>histologic</a:t>
            </a:r>
            <a:r>
              <a:rPr lang="it-IT" dirty="0"/>
              <a:t> </a:t>
            </a:r>
            <a:r>
              <a:rPr lang="it-IT" dirty="0" err="1"/>
              <a:t>remission</a:t>
            </a:r>
            <a:r>
              <a:rPr lang="it-IT" dirty="0"/>
              <a:t> with </a:t>
            </a:r>
            <a:r>
              <a:rPr lang="it-IT" dirty="0" err="1"/>
              <a:t>dupilumab</a:t>
            </a:r>
            <a:r>
              <a:rPr lang="it-IT" dirty="0"/>
              <a:t>. </a:t>
            </a:r>
          </a:p>
          <a:p>
            <a:r>
              <a:rPr lang="it-IT" b="1" dirty="0" err="1"/>
              <a:t>Results</a:t>
            </a:r>
            <a:r>
              <a:rPr lang="it-IT" b="1" dirty="0"/>
              <a:t>: </a:t>
            </a:r>
            <a:r>
              <a:rPr lang="it-IT" dirty="0" err="1"/>
              <a:t>Twelve</a:t>
            </a:r>
            <a:r>
              <a:rPr lang="it-IT" dirty="0"/>
              <a:t> </a:t>
            </a:r>
            <a:r>
              <a:rPr lang="it-IT" dirty="0" err="1"/>
              <a:t>patients</a:t>
            </a:r>
            <a:r>
              <a:rPr lang="it-IT" dirty="0"/>
              <a:t> </a:t>
            </a:r>
            <a:r>
              <a:rPr lang="it-IT" dirty="0" err="1"/>
              <a:t>were</a:t>
            </a:r>
            <a:r>
              <a:rPr lang="it-IT" dirty="0"/>
              <a:t> </a:t>
            </a:r>
            <a:r>
              <a:rPr lang="it-IT" dirty="0" err="1"/>
              <a:t>included</a:t>
            </a:r>
            <a:r>
              <a:rPr lang="it-IT" dirty="0"/>
              <a:t> (2 </a:t>
            </a:r>
            <a:r>
              <a:rPr lang="it-IT" dirty="0" err="1"/>
              <a:t>patients</a:t>
            </a:r>
            <a:r>
              <a:rPr lang="it-IT" dirty="0"/>
              <a:t> with </a:t>
            </a:r>
            <a:r>
              <a:rPr lang="it-IT" dirty="0" err="1"/>
              <a:t>EoG</a:t>
            </a:r>
            <a:r>
              <a:rPr lang="it-IT" dirty="0"/>
              <a:t> and </a:t>
            </a:r>
            <a:r>
              <a:rPr lang="it-IT" dirty="0" err="1"/>
              <a:t>EoD</a:t>
            </a:r>
            <a:r>
              <a:rPr lang="it-IT" dirty="0"/>
              <a:t>, 3 </a:t>
            </a:r>
            <a:r>
              <a:rPr lang="it-IT" dirty="0" err="1"/>
              <a:t>patients</a:t>
            </a:r>
            <a:r>
              <a:rPr lang="it-IT" dirty="0"/>
              <a:t> with </a:t>
            </a:r>
            <a:r>
              <a:rPr lang="it-IT" dirty="0" err="1"/>
              <a:t>EoG</a:t>
            </a:r>
            <a:r>
              <a:rPr lang="it-IT" dirty="0"/>
              <a:t> </a:t>
            </a:r>
            <a:r>
              <a:rPr lang="it-IT" dirty="0" err="1"/>
              <a:t>only</a:t>
            </a:r>
            <a:r>
              <a:rPr lang="it-IT" dirty="0"/>
              <a:t>, and 7 </a:t>
            </a:r>
            <a:r>
              <a:rPr lang="it-IT" dirty="0" err="1"/>
              <a:t>patients</a:t>
            </a:r>
            <a:r>
              <a:rPr lang="it-IT" dirty="0"/>
              <a:t> with </a:t>
            </a:r>
            <a:r>
              <a:rPr lang="it-IT" dirty="0" err="1"/>
              <a:t>EoD</a:t>
            </a:r>
            <a:r>
              <a:rPr lang="it-IT" dirty="0"/>
              <a:t> </a:t>
            </a:r>
            <a:r>
              <a:rPr lang="it-IT" dirty="0" err="1"/>
              <a:t>only</a:t>
            </a:r>
            <a:r>
              <a:rPr lang="it-IT" dirty="0"/>
              <a:t>). </a:t>
            </a:r>
            <a:r>
              <a:rPr lang="it-IT" dirty="0" err="1"/>
              <a:t>All</a:t>
            </a:r>
            <a:r>
              <a:rPr lang="it-IT" dirty="0"/>
              <a:t> </a:t>
            </a:r>
            <a:r>
              <a:rPr lang="it-IT" dirty="0" err="1"/>
              <a:t>patients</a:t>
            </a:r>
            <a:r>
              <a:rPr lang="it-IT" dirty="0"/>
              <a:t> </a:t>
            </a:r>
            <a:r>
              <a:rPr lang="it-IT" dirty="0" err="1"/>
              <a:t>experienced</a:t>
            </a:r>
            <a:r>
              <a:rPr lang="it-IT" dirty="0"/>
              <a:t> </a:t>
            </a:r>
            <a:r>
              <a:rPr lang="it-IT" dirty="0" err="1"/>
              <a:t>improvement</a:t>
            </a:r>
            <a:r>
              <a:rPr lang="it-IT" dirty="0"/>
              <a:t> of </a:t>
            </a:r>
            <a:r>
              <a:rPr lang="it-IT" dirty="0" err="1"/>
              <a:t>at</a:t>
            </a:r>
            <a:r>
              <a:rPr lang="it-IT" dirty="0"/>
              <a:t> </a:t>
            </a:r>
            <a:r>
              <a:rPr lang="it-IT" dirty="0" err="1"/>
              <a:t>least</a:t>
            </a:r>
            <a:r>
              <a:rPr lang="it-IT" dirty="0"/>
              <a:t> 1 </a:t>
            </a:r>
            <a:r>
              <a:rPr lang="it-IT" dirty="0" err="1"/>
              <a:t>symptom</a:t>
            </a:r>
            <a:r>
              <a:rPr lang="it-IT" dirty="0"/>
              <a:t> on </a:t>
            </a:r>
            <a:r>
              <a:rPr lang="it-IT" dirty="0" err="1"/>
              <a:t>dupilumab</a:t>
            </a:r>
            <a:r>
              <a:rPr lang="it-IT" dirty="0"/>
              <a:t>, 3 </a:t>
            </a:r>
            <a:r>
              <a:rPr lang="it-IT" dirty="0" err="1"/>
              <a:t>patients</a:t>
            </a:r>
            <a:r>
              <a:rPr lang="it-IT" dirty="0"/>
              <a:t> (25%) </a:t>
            </a:r>
            <a:r>
              <a:rPr lang="it-IT" dirty="0" err="1"/>
              <a:t>had</a:t>
            </a:r>
            <a:r>
              <a:rPr lang="it-IT" dirty="0"/>
              <a:t> no </a:t>
            </a:r>
            <a:r>
              <a:rPr lang="it-IT" dirty="0" err="1"/>
              <a:t>change</a:t>
            </a:r>
            <a:r>
              <a:rPr lang="it-IT" dirty="0"/>
              <a:t> in </a:t>
            </a:r>
            <a:r>
              <a:rPr lang="it-IT" dirty="0" err="1"/>
              <a:t>severity</a:t>
            </a:r>
            <a:r>
              <a:rPr lang="it-IT" dirty="0"/>
              <a:t> of 1 or more of </a:t>
            </a:r>
            <a:r>
              <a:rPr lang="it-IT" dirty="0" err="1"/>
              <a:t>their</a:t>
            </a:r>
            <a:r>
              <a:rPr lang="it-IT" dirty="0"/>
              <a:t> </a:t>
            </a:r>
            <a:r>
              <a:rPr lang="it-IT" dirty="0" err="1"/>
              <a:t>symptoms</a:t>
            </a:r>
            <a:r>
              <a:rPr lang="it-IT" dirty="0"/>
              <a:t>, and no </a:t>
            </a:r>
            <a:r>
              <a:rPr lang="it-IT" dirty="0" err="1"/>
              <a:t>patients</a:t>
            </a:r>
            <a:r>
              <a:rPr lang="it-IT" dirty="0"/>
              <a:t> </a:t>
            </a:r>
            <a:r>
              <a:rPr lang="it-IT" dirty="0" err="1"/>
              <a:t>had</a:t>
            </a:r>
            <a:r>
              <a:rPr lang="it-IT" dirty="0"/>
              <a:t> </a:t>
            </a:r>
            <a:r>
              <a:rPr lang="it-IT" dirty="0" err="1"/>
              <a:t>worsening</a:t>
            </a:r>
            <a:r>
              <a:rPr lang="it-IT" dirty="0"/>
              <a:t> </a:t>
            </a:r>
            <a:r>
              <a:rPr lang="it-IT" dirty="0" err="1"/>
              <a:t>symptoms</a:t>
            </a:r>
            <a:r>
              <a:rPr lang="it-IT" dirty="0"/>
              <a:t>. On </a:t>
            </a:r>
            <a:r>
              <a:rPr lang="it-IT" dirty="0" err="1"/>
              <a:t>dupilumab</a:t>
            </a:r>
            <a:r>
              <a:rPr lang="it-IT" dirty="0"/>
              <a:t>, 2 </a:t>
            </a:r>
            <a:r>
              <a:rPr lang="it-IT" dirty="0" err="1"/>
              <a:t>patients</a:t>
            </a:r>
            <a:r>
              <a:rPr lang="it-IT" dirty="0"/>
              <a:t> with </a:t>
            </a:r>
            <a:r>
              <a:rPr lang="it-IT" dirty="0" err="1"/>
              <a:t>EoG</a:t>
            </a:r>
            <a:r>
              <a:rPr lang="it-IT" dirty="0"/>
              <a:t> (40%) and 3 </a:t>
            </a:r>
            <a:r>
              <a:rPr lang="it-IT" dirty="0" err="1"/>
              <a:t>patients</a:t>
            </a:r>
            <a:r>
              <a:rPr lang="it-IT" dirty="0"/>
              <a:t> with </a:t>
            </a:r>
            <a:r>
              <a:rPr lang="it-IT" dirty="0" err="1"/>
              <a:t>EoD</a:t>
            </a:r>
            <a:r>
              <a:rPr lang="it-IT" dirty="0"/>
              <a:t> (33.3%) </a:t>
            </a:r>
            <a:r>
              <a:rPr lang="it-IT" dirty="0" err="1"/>
              <a:t>were</a:t>
            </a:r>
            <a:r>
              <a:rPr lang="it-IT" dirty="0"/>
              <a:t> </a:t>
            </a:r>
            <a:r>
              <a:rPr lang="it-IT" dirty="0" err="1"/>
              <a:t>completely</a:t>
            </a:r>
            <a:r>
              <a:rPr lang="it-IT" dirty="0"/>
              <a:t> </a:t>
            </a:r>
            <a:r>
              <a:rPr lang="it-IT" dirty="0" err="1"/>
              <a:t>asymptomatic</a:t>
            </a:r>
            <a:r>
              <a:rPr lang="it-IT" dirty="0"/>
              <a:t>. </a:t>
            </a:r>
            <a:r>
              <a:rPr lang="it-IT" dirty="0" err="1"/>
              <a:t>Histologic</a:t>
            </a:r>
            <a:r>
              <a:rPr lang="it-IT" dirty="0"/>
              <a:t> </a:t>
            </a:r>
            <a:r>
              <a:rPr lang="it-IT" dirty="0" err="1"/>
              <a:t>changes</a:t>
            </a:r>
            <a:r>
              <a:rPr lang="it-IT" dirty="0"/>
              <a:t> </a:t>
            </a:r>
            <a:r>
              <a:rPr lang="it-IT" dirty="0" err="1"/>
              <a:t>were</a:t>
            </a:r>
            <a:r>
              <a:rPr lang="it-IT" dirty="0"/>
              <a:t> </a:t>
            </a:r>
            <a:r>
              <a:rPr lang="it-IT" dirty="0" err="1"/>
              <a:t>investigated</a:t>
            </a:r>
            <a:r>
              <a:rPr lang="it-IT" dirty="0"/>
              <a:t> in a </a:t>
            </a:r>
            <a:r>
              <a:rPr lang="it-IT" dirty="0" err="1"/>
              <a:t>subanalysis</a:t>
            </a:r>
            <a:r>
              <a:rPr lang="it-IT" dirty="0"/>
              <a:t> </a:t>
            </a:r>
            <a:r>
              <a:rPr lang="it-IT" dirty="0" err="1"/>
              <a:t>including</a:t>
            </a:r>
            <a:r>
              <a:rPr lang="it-IT" dirty="0"/>
              <a:t> 8 </a:t>
            </a:r>
            <a:r>
              <a:rPr lang="it-IT" dirty="0" err="1"/>
              <a:t>patients</a:t>
            </a:r>
            <a:r>
              <a:rPr lang="it-IT" dirty="0"/>
              <a:t> (2 </a:t>
            </a:r>
            <a:r>
              <a:rPr lang="it-IT" dirty="0" err="1"/>
              <a:t>patients</a:t>
            </a:r>
            <a:r>
              <a:rPr lang="it-IT" dirty="0"/>
              <a:t> with </a:t>
            </a:r>
            <a:r>
              <a:rPr lang="it-IT" dirty="0" err="1"/>
              <a:t>EoG</a:t>
            </a:r>
            <a:r>
              <a:rPr lang="it-IT" dirty="0"/>
              <a:t> and </a:t>
            </a:r>
            <a:r>
              <a:rPr lang="it-IT" dirty="0" err="1"/>
              <a:t>EoD</a:t>
            </a:r>
            <a:r>
              <a:rPr lang="it-IT" dirty="0"/>
              <a:t>, 2 </a:t>
            </a:r>
            <a:r>
              <a:rPr lang="it-IT" dirty="0" err="1"/>
              <a:t>patients</a:t>
            </a:r>
            <a:r>
              <a:rPr lang="it-IT" dirty="0"/>
              <a:t> with </a:t>
            </a:r>
            <a:r>
              <a:rPr lang="it-IT" dirty="0" err="1"/>
              <a:t>EoG</a:t>
            </a:r>
            <a:r>
              <a:rPr lang="it-IT" dirty="0"/>
              <a:t> </a:t>
            </a:r>
            <a:r>
              <a:rPr lang="it-IT" dirty="0" err="1"/>
              <a:t>only</a:t>
            </a:r>
            <a:r>
              <a:rPr lang="it-IT" dirty="0"/>
              <a:t>, and 4 </a:t>
            </a:r>
            <a:r>
              <a:rPr lang="it-IT" dirty="0" err="1"/>
              <a:t>patients</a:t>
            </a:r>
            <a:r>
              <a:rPr lang="it-IT" dirty="0"/>
              <a:t> with </a:t>
            </a:r>
            <a:r>
              <a:rPr lang="it-IT" dirty="0" err="1"/>
              <a:t>EoD</a:t>
            </a:r>
            <a:r>
              <a:rPr lang="it-IT" dirty="0"/>
              <a:t> </a:t>
            </a:r>
            <a:r>
              <a:rPr lang="it-IT" dirty="0" err="1"/>
              <a:t>only</a:t>
            </a:r>
            <a:r>
              <a:rPr lang="it-IT" dirty="0"/>
              <a:t>). </a:t>
            </a:r>
            <a:r>
              <a:rPr lang="it-IT" dirty="0" err="1"/>
              <a:t>Median</a:t>
            </a:r>
            <a:r>
              <a:rPr lang="it-IT" dirty="0"/>
              <a:t> </a:t>
            </a:r>
            <a:r>
              <a:rPr lang="it-IT" dirty="0" err="1"/>
              <a:t>peak</a:t>
            </a:r>
            <a:r>
              <a:rPr lang="it-IT" dirty="0"/>
              <a:t> </a:t>
            </a:r>
            <a:r>
              <a:rPr lang="it-IT" dirty="0" err="1"/>
              <a:t>gastric</a:t>
            </a:r>
            <a:r>
              <a:rPr lang="it-IT" dirty="0"/>
              <a:t> </a:t>
            </a:r>
            <a:r>
              <a:rPr lang="it-IT" dirty="0" err="1"/>
              <a:t>eosinophil</a:t>
            </a:r>
            <a:r>
              <a:rPr lang="it-IT" dirty="0"/>
              <a:t> </a:t>
            </a:r>
            <a:r>
              <a:rPr lang="it-IT" dirty="0" err="1"/>
              <a:t>counts</a:t>
            </a:r>
            <a:r>
              <a:rPr lang="it-IT" dirty="0"/>
              <a:t> in </a:t>
            </a:r>
            <a:r>
              <a:rPr lang="it-IT" dirty="0" err="1"/>
              <a:t>patients</a:t>
            </a:r>
            <a:r>
              <a:rPr lang="it-IT" dirty="0"/>
              <a:t> with </a:t>
            </a:r>
            <a:r>
              <a:rPr lang="it-IT" dirty="0" err="1"/>
              <a:t>EoG</a:t>
            </a:r>
            <a:r>
              <a:rPr lang="it-IT" dirty="0"/>
              <a:t> </a:t>
            </a:r>
            <a:r>
              <a:rPr lang="it-IT" dirty="0" err="1"/>
              <a:t>reduced</a:t>
            </a:r>
            <a:r>
              <a:rPr lang="it-IT" dirty="0"/>
              <a:t> from 80.5 </a:t>
            </a:r>
            <a:r>
              <a:rPr lang="it-IT" dirty="0" err="1"/>
              <a:t>eos</a:t>
            </a:r>
            <a:r>
              <a:rPr lang="it-IT" dirty="0"/>
              <a:t>/</a:t>
            </a:r>
            <a:r>
              <a:rPr lang="it-IT" dirty="0" err="1"/>
              <a:t>hpf</a:t>
            </a:r>
            <a:r>
              <a:rPr lang="it-IT" dirty="0"/>
              <a:t> (min-max 32-150, Q1-Q3 45.5-111) to 7.5 </a:t>
            </a:r>
            <a:r>
              <a:rPr lang="it-IT" dirty="0" err="1"/>
              <a:t>eos</a:t>
            </a:r>
            <a:r>
              <a:rPr lang="it-IT" dirty="0"/>
              <a:t>/</a:t>
            </a:r>
            <a:r>
              <a:rPr lang="it-IT" dirty="0" err="1"/>
              <a:t>hpf</a:t>
            </a:r>
            <a:r>
              <a:rPr lang="it-IT" dirty="0"/>
              <a:t> (min-max 0-28, Q1-Q3 1.5-16.8). </a:t>
            </a:r>
            <a:r>
              <a:rPr lang="it-IT" dirty="0" err="1"/>
              <a:t>Median</a:t>
            </a:r>
            <a:r>
              <a:rPr lang="it-IT" dirty="0"/>
              <a:t> </a:t>
            </a:r>
            <a:r>
              <a:rPr lang="it-IT" dirty="0" err="1"/>
              <a:t>peak</a:t>
            </a:r>
            <a:r>
              <a:rPr lang="it-IT" dirty="0"/>
              <a:t> </a:t>
            </a:r>
            <a:r>
              <a:rPr lang="it-IT" dirty="0" err="1"/>
              <a:t>duodenal</a:t>
            </a:r>
            <a:r>
              <a:rPr lang="it-IT" dirty="0"/>
              <a:t> </a:t>
            </a:r>
            <a:r>
              <a:rPr lang="it-IT" dirty="0" err="1"/>
              <a:t>eosinophil</a:t>
            </a:r>
            <a:r>
              <a:rPr lang="it-IT" dirty="0"/>
              <a:t> </a:t>
            </a:r>
            <a:r>
              <a:rPr lang="it-IT" dirty="0" err="1"/>
              <a:t>counts</a:t>
            </a:r>
            <a:r>
              <a:rPr lang="it-IT" dirty="0"/>
              <a:t> in </a:t>
            </a:r>
            <a:r>
              <a:rPr lang="it-IT" dirty="0" err="1"/>
              <a:t>patients</a:t>
            </a:r>
            <a:r>
              <a:rPr lang="it-IT" dirty="0"/>
              <a:t> with </a:t>
            </a:r>
            <a:r>
              <a:rPr lang="it-IT" dirty="0" err="1"/>
              <a:t>EoD</a:t>
            </a:r>
            <a:r>
              <a:rPr lang="it-IT" dirty="0"/>
              <a:t> </a:t>
            </a:r>
            <a:r>
              <a:rPr lang="it-IT" dirty="0" err="1"/>
              <a:t>reduced</a:t>
            </a:r>
            <a:r>
              <a:rPr lang="it-IT" dirty="0"/>
              <a:t> from 39 </a:t>
            </a:r>
            <a:r>
              <a:rPr lang="it-IT" dirty="0" err="1"/>
              <a:t>eos</a:t>
            </a:r>
            <a:r>
              <a:rPr lang="it-IT" dirty="0"/>
              <a:t>/</a:t>
            </a:r>
            <a:r>
              <a:rPr lang="it-IT" dirty="0" err="1"/>
              <a:t>hpf</a:t>
            </a:r>
            <a:r>
              <a:rPr lang="it-IT" dirty="0"/>
              <a:t> (min-max 30-50, Q1-Q3 37.3-46.3) to 16.5 </a:t>
            </a:r>
            <a:r>
              <a:rPr lang="it-IT" dirty="0" err="1"/>
              <a:t>eos</a:t>
            </a:r>
            <a:r>
              <a:rPr lang="it-IT" dirty="0"/>
              <a:t>/</a:t>
            </a:r>
            <a:r>
              <a:rPr lang="it-IT" dirty="0" err="1"/>
              <a:t>hpf</a:t>
            </a:r>
            <a:r>
              <a:rPr lang="it-IT" dirty="0"/>
              <a:t> (min-max 0-50, Q1-Q3 8-38.5). </a:t>
            </a:r>
            <a:r>
              <a:rPr lang="it-IT" dirty="0" err="1"/>
              <a:t>All</a:t>
            </a:r>
            <a:r>
              <a:rPr lang="it-IT" dirty="0"/>
              <a:t> 4 </a:t>
            </a:r>
            <a:r>
              <a:rPr lang="it-IT" dirty="0" err="1"/>
              <a:t>patients</a:t>
            </a:r>
            <a:r>
              <a:rPr lang="it-IT" dirty="0"/>
              <a:t> (100%) with </a:t>
            </a:r>
            <a:r>
              <a:rPr lang="it-IT" dirty="0" err="1"/>
              <a:t>EoG</a:t>
            </a:r>
            <a:r>
              <a:rPr lang="it-IT" dirty="0"/>
              <a:t> and 4 </a:t>
            </a:r>
            <a:r>
              <a:rPr lang="it-IT" dirty="0" err="1"/>
              <a:t>patients</a:t>
            </a:r>
            <a:r>
              <a:rPr lang="it-IT" dirty="0"/>
              <a:t> (66.6%) with </a:t>
            </a:r>
            <a:r>
              <a:rPr lang="it-IT" dirty="0" err="1"/>
              <a:t>EoD</a:t>
            </a:r>
            <a:r>
              <a:rPr lang="it-IT" dirty="0"/>
              <a:t> </a:t>
            </a:r>
            <a:r>
              <a:rPr lang="it-IT" dirty="0" err="1"/>
              <a:t>had</a:t>
            </a:r>
            <a:r>
              <a:rPr lang="it-IT" dirty="0"/>
              <a:t> </a:t>
            </a:r>
            <a:r>
              <a:rPr lang="it-IT" dirty="0" err="1"/>
              <a:t>histologic</a:t>
            </a:r>
            <a:r>
              <a:rPr lang="it-IT" dirty="0"/>
              <a:t> </a:t>
            </a:r>
            <a:r>
              <a:rPr lang="it-IT" dirty="0" err="1"/>
              <a:t>remission</a:t>
            </a:r>
            <a:r>
              <a:rPr lang="it-IT" dirty="0"/>
              <a:t> on </a:t>
            </a:r>
            <a:r>
              <a:rPr lang="it-IT" dirty="0" err="1"/>
              <a:t>dupilumab</a:t>
            </a:r>
            <a:r>
              <a:rPr lang="it-IT" dirty="0"/>
              <a:t>. </a:t>
            </a:r>
          </a:p>
          <a:p>
            <a:r>
              <a:rPr lang="it-IT" b="1" dirty="0" err="1"/>
              <a:t>Discussion</a:t>
            </a:r>
            <a:r>
              <a:rPr lang="it-IT" b="1" dirty="0"/>
              <a:t>: </a:t>
            </a:r>
            <a:r>
              <a:rPr lang="it-IT" dirty="0"/>
              <a:t>In </a:t>
            </a:r>
            <a:r>
              <a:rPr lang="it-IT" dirty="0" err="1"/>
              <a:t>this</a:t>
            </a:r>
            <a:r>
              <a:rPr lang="it-IT" dirty="0"/>
              <a:t> </a:t>
            </a:r>
            <a:r>
              <a:rPr lang="it-IT" dirty="0" err="1"/>
              <a:t>retrospective</a:t>
            </a:r>
            <a:r>
              <a:rPr lang="it-IT" dirty="0"/>
              <a:t> case </a:t>
            </a:r>
            <a:r>
              <a:rPr lang="it-IT" dirty="0" err="1"/>
              <a:t>series</a:t>
            </a:r>
            <a:r>
              <a:rPr lang="it-IT" dirty="0"/>
              <a:t>, </a:t>
            </a:r>
            <a:r>
              <a:rPr lang="it-IT" dirty="0" err="1"/>
              <a:t>we</a:t>
            </a:r>
            <a:r>
              <a:rPr lang="it-IT" dirty="0"/>
              <a:t> </a:t>
            </a:r>
            <a:r>
              <a:rPr lang="it-IT" dirty="0" err="1"/>
              <a:t>showed</a:t>
            </a:r>
            <a:r>
              <a:rPr lang="it-IT" dirty="0"/>
              <a:t> </a:t>
            </a:r>
            <a:r>
              <a:rPr lang="it-IT" dirty="0" err="1"/>
              <a:t>preliminary</a:t>
            </a:r>
            <a:r>
              <a:rPr lang="it-IT" dirty="0"/>
              <a:t> </a:t>
            </a:r>
            <a:r>
              <a:rPr lang="it-IT" dirty="0" err="1"/>
              <a:t>evidence</a:t>
            </a:r>
            <a:r>
              <a:rPr lang="it-IT" dirty="0"/>
              <a:t> </a:t>
            </a:r>
            <a:r>
              <a:rPr lang="it-IT" dirty="0" err="1"/>
              <a:t>that</a:t>
            </a:r>
            <a:r>
              <a:rPr lang="it-IT" dirty="0"/>
              <a:t> </a:t>
            </a:r>
            <a:r>
              <a:rPr lang="it-IT" dirty="0" err="1"/>
              <a:t>dupilumab</a:t>
            </a:r>
            <a:r>
              <a:rPr lang="it-IT" dirty="0"/>
              <a:t> </a:t>
            </a:r>
            <a:r>
              <a:rPr lang="it-IT" dirty="0" err="1"/>
              <a:t>may</a:t>
            </a:r>
            <a:r>
              <a:rPr lang="it-IT" dirty="0"/>
              <a:t> be </a:t>
            </a:r>
            <a:r>
              <a:rPr lang="it-IT" dirty="0" err="1"/>
              <a:t>effective</a:t>
            </a:r>
            <a:r>
              <a:rPr lang="it-IT" dirty="0"/>
              <a:t> in </a:t>
            </a:r>
            <a:r>
              <a:rPr lang="it-IT" dirty="0" err="1"/>
              <a:t>inducing</a:t>
            </a:r>
            <a:r>
              <a:rPr lang="it-IT" dirty="0"/>
              <a:t> </a:t>
            </a:r>
            <a:r>
              <a:rPr lang="it-IT" dirty="0" err="1"/>
              <a:t>histologic</a:t>
            </a:r>
            <a:r>
              <a:rPr lang="it-IT" dirty="0"/>
              <a:t> and </a:t>
            </a:r>
            <a:r>
              <a:rPr lang="it-IT" dirty="0" err="1"/>
              <a:t>symptomatic</a:t>
            </a:r>
            <a:r>
              <a:rPr lang="it-IT" dirty="0"/>
              <a:t> </a:t>
            </a:r>
            <a:r>
              <a:rPr lang="it-IT" dirty="0" err="1"/>
              <a:t>remission</a:t>
            </a:r>
            <a:r>
              <a:rPr lang="it-IT" dirty="0"/>
              <a:t> in </a:t>
            </a:r>
            <a:r>
              <a:rPr lang="it-IT" dirty="0" err="1"/>
              <a:t>patients</a:t>
            </a:r>
            <a:r>
              <a:rPr lang="it-IT" dirty="0"/>
              <a:t> with non-</a:t>
            </a:r>
            <a:r>
              <a:rPr lang="it-IT" dirty="0" err="1"/>
              <a:t>EoE</a:t>
            </a:r>
            <a:r>
              <a:rPr lang="it-IT" dirty="0"/>
              <a:t>-</a:t>
            </a:r>
            <a:r>
              <a:rPr lang="it-IT" dirty="0" err="1"/>
              <a:t>EGIDs</a:t>
            </a:r>
            <a:r>
              <a:rPr lang="it-IT" dirty="0"/>
              <a:t>. </a:t>
            </a:r>
          </a:p>
          <a:p>
            <a:r>
              <a:rPr lang="it-IT" b="1" dirty="0"/>
              <a:t>Trial </a:t>
            </a:r>
            <a:r>
              <a:rPr lang="it-IT" b="1" dirty="0" err="1"/>
              <a:t>registration</a:t>
            </a:r>
            <a:r>
              <a:rPr lang="it-IT" b="1" dirty="0"/>
              <a:t>: </a:t>
            </a:r>
            <a:r>
              <a:rPr lang="it-IT" dirty="0"/>
              <a:t>ClinicalTrials.gov </a:t>
            </a:r>
            <a:r>
              <a:rPr lang="it-IT" dirty="0">
                <a:hlinkClick r:id="rId13" tooltip="See in ClinicalTrials.gov"/>
              </a:rPr>
              <a:t>NCT03678545</a:t>
            </a:r>
            <a:r>
              <a:rPr lang="it-IT" dirty="0"/>
              <a:t> </a:t>
            </a:r>
            <a:r>
              <a:rPr lang="it-IT" dirty="0">
                <a:hlinkClick r:id="rId14" tooltip="See in ClinicalTrials.gov"/>
              </a:rPr>
              <a:t>NCT05831176</a:t>
            </a:r>
            <a:r>
              <a:rPr lang="it-IT" dirty="0"/>
              <a:t>.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679132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 dirty="0"/>
              <a:t>ABSTRACT Background: Eosinophilic gastrointestinal diseases (EGIDs) are chronic, immune- mediated diseases characterized by pathological infiltration of eosinophils in the gut. EGIDs include eosinophilic esophagitis (EoE), gastritis (</a:t>
            </a:r>
            <a:r>
              <a:rPr lang="en" dirty="0" err="1"/>
              <a:t>EoG</a:t>
            </a:r>
            <a:r>
              <a:rPr lang="en" dirty="0"/>
              <a:t>), enteritis (</a:t>
            </a:r>
            <a:r>
              <a:rPr lang="en" dirty="0" err="1"/>
              <a:t>EoN</a:t>
            </a:r>
            <a:r>
              <a:rPr lang="en" dirty="0"/>
              <a:t>), and colitis (</a:t>
            </a:r>
            <a:r>
              <a:rPr lang="en" dirty="0" err="1"/>
              <a:t>EoC</a:t>
            </a:r>
            <a:r>
              <a:rPr lang="en" dirty="0"/>
              <a:t>). There are no approved drugs for non- EoE EGIDs due to a lack of evidence. Aims and Methods: In this case series, we report the efficacy of </a:t>
            </a:r>
            <a:r>
              <a:rPr lang="en" dirty="0" err="1"/>
              <a:t>dupilumab</a:t>
            </a:r>
            <a:r>
              <a:rPr lang="en" dirty="0"/>
              <a:t>—prescribed for concomitant EoE—for the induction and maintenance of remission of non- EoE EGIDs. Adult patients (&gt; 18 years) diagnosed with non- EoE EGIDs and concomitant EoE who had been prescribed </a:t>
            </a:r>
            <a:r>
              <a:rPr lang="en" dirty="0" err="1"/>
              <a:t>dupilumab</a:t>
            </a:r>
            <a:r>
              <a:rPr lang="en" dirty="0"/>
              <a:t> 300 mg weekly were prospectively enrolled. Outcome assessment was performed according to EGID- specific instruments when available (i.e., peak eosinophil count, modified dysphagia questionnaire, Pisa EoE adaptation questionnaire, EoE and </a:t>
            </a:r>
            <a:r>
              <a:rPr lang="en" dirty="0" err="1"/>
              <a:t>EoG</a:t>
            </a:r>
            <a:r>
              <a:rPr lang="en" dirty="0"/>
              <a:t> endoscopic reference scores). Results: Four patients were included. All were female and their age spanned 21–77 years at diagnosis. Two patients had EoE + </a:t>
            </a:r>
            <a:r>
              <a:rPr lang="en" dirty="0" err="1"/>
              <a:t>EoG</a:t>
            </a:r>
            <a:r>
              <a:rPr lang="en" dirty="0"/>
              <a:t> (case 1 and 2), one EoE + </a:t>
            </a:r>
            <a:r>
              <a:rPr lang="en" dirty="0" err="1"/>
              <a:t>EoG</a:t>
            </a:r>
            <a:r>
              <a:rPr lang="en" dirty="0"/>
              <a:t> + </a:t>
            </a:r>
            <a:r>
              <a:rPr lang="en" dirty="0" err="1"/>
              <a:t>EoN</a:t>
            </a:r>
            <a:r>
              <a:rPr lang="en" dirty="0"/>
              <a:t> (case 3), and one EoE + </a:t>
            </a:r>
            <a:r>
              <a:rPr lang="en" dirty="0" err="1"/>
              <a:t>EoN</a:t>
            </a:r>
            <a:r>
              <a:rPr lang="en" dirty="0"/>
              <a:t> + </a:t>
            </a:r>
            <a:r>
              <a:rPr lang="en" dirty="0" err="1"/>
              <a:t>EoC</a:t>
            </a:r>
            <a:r>
              <a:rPr lang="en" dirty="0"/>
              <a:t> (case 4). </a:t>
            </a:r>
            <a:r>
              <a:rPr lang="en" dirty="0" err="1"/>
              <a:t>EoG</a:t>
            </a:r>
            <a:r>
              <a:rPr lang="en" dirty="0"/>
              <a:t> presented with epigastric pain, while </a:t>
            </a:r>
            <a:r>
              <a:rPr lang="en" dirty="0" err="1"/>
              <a:t>EoN</a:t>
            </a:r>
            <a:r>
              <a:rPr lang="en" dirty="0"/>
              <a:t> and </a:t>
            </a:r>
            <a:r>
              <a:rPr lang="en" dirty="0" err="1"/>
              <a:t>EoC</a:t>
            </a:r>
            <a:r>
              <a:rPr lang="en" dirty="0"/>
              <a:t> presented with abdominal pain and diarrhea. Cases 1 and 2 achieved clinical, endoscopic, and histological remission with induction corticosteroid treatment, while case 3 did not, and case 4 developed steroid- related adverse events. When switched to </a:t>
            </a:r>
            <a:r>
              <a:rPr lang="en" dirty="0" err="1"/>
              <a:t>dupilumab</a:t>
            </a:r>
            <a:r>
              <a:rPr lang="en" dirty="0"/>
              <a:t> 300 mg weekly, cases 1, 2, and 3 achieved histological remission and sustained clinical remission up to 12–18 months from induction. In case 4, </a:t>
            </a:r>
            <a:r>
              <a:rPr lang="en" dirty="0" err="1"/>
              <a:t>dupilumab</a:t>
            </a:r>
            <a:r>
              <a:rPr lang="en" dirty="0"/>
              <a:t> achieved histologic remission and partial clinical response up to 16 months from induction. Conclusion: </a:t>
            </a:r>
            <a:r>
              <a:rPr lang="en" dirty="0" err="1"/>
              <a:t>Dupilumab</a:t>
            </a:r>
            <a:r>
              <a:rPr lang="en" dirty="0"/>
              <a:t>, prescribed for EoE, may be effective for the management of concomitant non- EoE EGIDs.</a:t>
            </a:r>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18987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 sz="1200" b="0" kern="1200" dirty="0">
                <a:solidFill>
                  <a:schemeClr val="tx1"/>
                </a:solidFill>
                <a:effectLst/>
                <a:latin typeface="+mn-lt"/>
                <a:ea typeface="+mn-ea"/>
                <a:cs typeface="+mn-cs"/>
              </a:rPr>
              <a:t>200 mg q2w (for atopic dermatitis) altri per asma, off label</a:t>
            </a:r>
            <a:endParaRPr lang="da" dirty="0">
              <a:effectLst/>
            </a:endParaRPr>
          </a:p>
          <a:p>
            <a:endParaRPr lang="en" dirty="0"/>
          </a:p>
          <a:p>
            <a:endParaRPr lang="en" dirty="0"/>
          </a:p>
          <a:p>
            <a:r>
              <a:rPr lang="en" dirty="0" err="1"/>
              <a:t>Dupilumab</a:t>
            </a:r>
            <a:r>
              <a:rPr lang="en" dirty="0"/>
              <a:t> has proven effective in the treatment of eosinophilic esophagitis (EoE) in randomized controlled trials. Its efficacy in other, less common and generally more severe eosinophilic gastrointestinal disorders (EGIDs) is scientifically plausible, although it has not been studied to date. Our objective was to describe published and our experience on the empirical use of </a:t>
            </a:r>
            <a:r>
              <a:rPr lang="en" dirty="0" err="1"/>
              <a:t>dupilumab</a:t>
            </a:r>
            <a:r>
              <a:rPr lang="en" dirty="0"/>
              <a:t> in patients affected by EGIDs with extraesophageal involvement. We retrospectively analyzed the medical charts of children diagnosed with extraesophageal EGIDs treated with </a:t>
            </a:r>
            <a:r>
              <a:rPr lang="en" dirty="0" err="1"/>
              <a:t>dupilumab</a:t>
            </a:r>
            <a:r>
              <a:rPr lang="en" dirty="0"/>
              <a:t> at our tertiary medical center. The Medline, </a:t>
            </a:r>
            <a:r>
              <a:rPr lang="en" dirty="0" err="1"/>
              <a:t>Embase</a:t>
            </a:r>
            <a:r>
              <a:rPr lang="en" dirty="0"/>
              <a:t>, and Cochrane databases were searched up to January 2025 for articles describing the use of </a:t>
            </a:r>
            <a:r>
              <a:rPr lang="en" dirty="0" err="1"/>
              <a:t>dupilumab</a:t>
            </a:r>
            <a:r>
              <a:rPr lang="en" dirty="0"/>
              <a:t> in patients with diagnosed or suspected extraesophageal EGID. Our cohort included 8 patients with a clinical and histological diagnosis of EGID and extraesophageal involvement. All of them had recurrent gastrointestinal symptoms refractory to standard treatments. Three patients had growth retardation. In all patients, symptoms and macroscopic and histological abnormalities, including eosinophilic infiltration, quickly improved after initiation of </a:t>
            </a:r>
            <a:r>
              <a:rPr lang="en" dirty="0" err="1"/>
              <a:t>dupilumab</a:t>
            </a:r>
            <a:r>
              <a:rPr lang="en" dirty="0"/>
              <a:t>. The systematic review identified 11 case reports (n=29 patients) of pediatric and adult patients with extraesophageal EGIDs treated with </a:t>
            </a:r>
            <a:r>
              <a:rPr lang="en" dirty="0" err="1"/>
              <a:t>dupilumab</a:t>
            </a:r>
            <a:r>
              <a:rPr lang="en" dirty="0"/>
              <a:t>. All 11 reports described significant clinical and histological improvement following therapy. Clinical experience suggests that </a:t>
            </a:r>
            <a:r>
              <a:rPr lang="en" dirty="0" err="1"/>
              <a:t>dupilumab</a:t>
            </a:r>
            <a:r>
              <a:rPr lang="en" dirty="0"/>
              <a:t> is effective in treating pediatric EGIDs with extraesophageal features. Given the rarity and high morbidity of these disorders, </a:t>
            </a:r>
            <a:r>
              <a:rPr lang="en" dirty="0" err="1"/>
              <a:t>dupilumab</a:t>
            </a:r>
            <a:r>
              <a:rPr lang="en" dirty="0"/>
              <a:t> could be considered a reasonable option while waiting for high-quality evidence from ongoing randomized controlled trials. K</a:t>
            </a:r>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58366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Case Reports</a:t>
            </a:r>
          </a:p>
          <a:p>
            <a:r>
              <a:rPr lang="it-IT" dirty="0"/>
              <a:t>World J </a:t>
            </a:r>
            <a:r>
              <a:rPr lang="it-IT" dirty="0" err="1"/>
              <a:t>Gastroenterol</a:t>
            </a:r>
            <a:r>
              <a:rPr lang="it-IT" dirty="0"/>
              <a:t> </a:t>
            </a:r>
          </a:p>
          <a:p>
            <a:r>
              <a:rPr lang="it-IT" dirty="0"/>
              <a:t>. 2014 </a:t>
            </a:r>
            <a:r>
              <a:rPr lang="it-IT" dirty="0" err="1"/>
              <a:t>Nov</a:t>
            </a:r>
            <a:r>
              <a:rPr lang="it-IT" dirty="0"/>
              <a:t> 21;20(43):16368-71. </a:t>
            </a:r>
          </a:p>
          <a:p>
            <a:r>
              <a:rPr lang="it-IT" dirty="0" err="1"/>
              <a:t>doi</a:t>
            </a:r>
            <a:r>
              <a:rPr lang="it-IT" dirty="0"/>
              <a:t>: 10.3748/wjg.v20.i43.16368. </a:t>
            </a:r>
          </a:p>
          <a:p>
            <a:r>
              <a:rPr lang="it-IT" b="1" dirty="0" err="1"/>
              <a:t>Fecal</a:t>
            </a:r>
            <a:r>
              <a:rPr lang="it-IT" b="1" dirty="0"/>
              <a:t> microbiota </a:t>
            </a:r>
            <a:r>
              <a:rPr lang="it-IT" b="1" dirty="0" err="1"/>
              <a:t>transplantation</a:t>
            </a:r>
            <a:r>
              <a:rPr lang="it-IT" b="1" dirty="0"/>
              <a:t> and prednisone for severe </a:t>
            </a:r>
            <a:r>
              <a:rPr lang="it-IT" b="1" dirty="0" err="1"/>
              <a:t>eosinophilic</a:t>
            </a:r>
            <a:r>
              <a:rPr lang="it-IT" b="1" dirty="0"/>
              <a:t> </a:t>
            </a:r>
            <a:r>
              <a:rPr lang="it-IT" b="1" dirty="0" err="1"/>
              <a:t>gastroenteritis</a:t>
            </a:r>
            <a:r>
              <a:rPr lang="it-IT" b="1" dirty="0"/>
              <a:t> </a:t>
            </a:r>
          </a:p>
          <a:p>
            <a:r>
              <a:rPr lang="it-IT" dirty="0" err="1">
                <a:hlinkClick r:id="rId3"/>
              </a:rPr>
              <a:t>Yi-Xuan</a:t>
            </a:r>
            <a:r>
              <a:rPr lang="it-IT" dirty="0">
                <a:hlinkClick r:id="rId3"/>
              </a:rPr>
              <a:t> Dai</a:t>
            </a:r>
            <a:r>
              <a:rPr lang="it-IT" baseline="30000" dirty="0"/>
              <a:t> </a:t>
            </a:r>
            <a:r>
              <a:rPr lang="it-IT" baseline="30000" dirty="0">
                <a:hlinkClick r:id="rId4" tooltip="Yi-Xuan Dai, Chuan-Bing Shi, Bo-Ta Cui, Min Wang, Guo-Zhong Ji, Fa-Ming Zhang, Department of Digestive Endoscopy and Medical Center for Digestive Diseases, Second Affiliated Hospital of Nanjing Medical University, Nanjing 210011, Jiangsu Province, China."/>
              </a:rPr>
              <a:t> 1 </a:t>
            </a:r>
            <a:r>
              <a:rPr lang="it-IT" dirty="0"/>
              <a:t>, </a:t>
            </a:r>
            <a:r>
              <a:rPr lang="it-IT" dirty="0" err="1">
                <a:hlinkClick r:id="rId5"/>
              </a:rPr>
              <a:t>Chuan</a:t>
            </a:r>
            <a:r>
              <a:rPr lang="it-IT" dirty="0">
                <a:hlinkClick r:id="rId5"/>
              </a:rPr>
              <a:t>-Bing </a:t>
            </a:r>
            <a:r>
              <a:rPr lang="it-IT" dirty="0" err="1">
                <a:hlinkClick r:id="rId5"/>
              </a:rPr>
              <a:t>Shi</a:t>
            </a:r>
            <a:r>
              <a:rPr lang="it-IT" baseline="30000" dirty="0"/>
              <a:t> </a:t>
            </a:r>
            <a:r>
              <a:rPr lang="it-IT" baseline="30000" dirty="0">
                <a:hlinkClick r:id="rId4" tooltip="Yi-Xuan Dai, Chuan-Bing Shi, Bo-Ta Cui, Min Wang, Guo-Zhong Ji, Fa-Ming Zhang, Department of Digestive Endoscopy and Medical Center for Digestive Diseases, Second Affiliated Hospital of Nanjing Medical University, Nanjing 210011, Jiangsu Province, China."/>
              </a:rPr>
              <a:t> 1 </a:t>
            </a:r>
            <a:r>
              <a:rPr lang="it-IT" dirty="0"/>
              <a:t>, </a:t>
            </a:r>
            <a:r>
              <a:rPr lang="it-IT" dirty="0">
                <a:hlinkClick r:id="rId6"/>
              </a:rPr>
              <a:t>Bo-Ta Cui</a:t>
            </a:r>
            <a:r>
              <a:rPr lang="it-IT" baseline="30000" dirty="0"/>
              <a:t> </a:t>
            </a:r>
            <a:r>
              <a:rPr lang="it-IT" baseline="30000" dirty="0">
                <a:hlinkClick r:id="rId4" tooltip="Yi-Xuan Dai, Chuan-Bing Shi, Bo-Ta Cui, Min Wang, Guo-Zhong Ji, Fa-Ming Zhang, Department of Digestive Endoscopy and Medical Center for Digestive Diseases, Second Affiliated Hospital of Nanjing Medical University, Nanjing 210011, Jiangsu Province, China."/>
              </a:rPr>
              <a:t> 1 </a:t>
            </a:r>
            <a:r>
              <a:rPr lang="it-IT" dirty="0"/>
              <a:t>, </a:t>
            </a:r>
            <a:r>
              <a:rPr lang="it-IT" dirty="0">
                <a:hlinkClick r:id="rId7"/>
              </a:rPr>
              <a:t>Min </a:t>
            </a:r>
            <a:r>
              <a:rPr lang="it-IT" dirty="0" err="1">
                <a:hlinkClick r:id="rId7"/>
              </a:rPr>
              <a:t>Wang</a:t>
            </a:r>
            <a:r>
              <a:rPr lang="it-IT" baseline="30000" dirty="0"/>
              <a:t> </a:t>
            </a:r>
            <a:r>
              <a:rPr lang="it-IT" baseline="30000" dirty="0">
                <a:hlinkClick r:id="rId4" tooltip="Yi-Xuan Dai, Chuan-Bing Shi, Bo-Ta Cui, Min Wang, Guo-Zhong Ji, Fa-Ming Zhang, Department of Digestive Endoscopy and Medical Center for Digestive Diseases, Second Affiliated Hospital of Nanjing Medical University, Nanjing 210011, Jiangsu Province, China."/>
              </a:rPr>
              <a:t> 1 </a:t>
            </a:r>
            <a:r>
              <a:rPr lang="it-IT" dirty="0"/>
              <a:t>, </a:t>
            </a:r>
            <a:r>
              <a:rPr lang="it-IT" dirty="0" err="1">
                <a:hlinkClick r:id="rId8"/>
              </a:rPr>
              <a:t>Guo</a:t>
            </a:r>
            <a:r>
              <a:rPr lang="it-IT" dirty="0">
                <a:hlinkClick r:id="rId8"/>
              </a:rPr>
              <a:t>-Zhong </a:t>
            </a:r>
            <a:r>
              <a:rPr lang="it-IT" dirty="0" err="1">
                <a:hlinkClick r:id="rId8"/>
              </a:rPr>
              <a:t>Ji</a:t>
            </a:r>
            <a:r>
              <a:rPr lang="it-IT" baseline="30000" dirty="0"/>
              <a:t> </a:t>
            </a:r>
            <a:r>
              <a:rPr lang="it-IT" baseline="30000" dirty="0">
                <a:hlinkClick r:id="rId4" tooltip="Yi-Xuan Dai, Chuan-Bing Shi, Bo-Ta Cui, Min Wang, Guo-Zhong Ji, Fa-Ming Zhang, Department of Digestive Endoscopy and Medical Center for Digestive Diseases, Second Affiliated Hospital of Nanjing Medical University, Nanjing 210011, Jiangsu Province, China."/>
              </a:rPr>
              <a:t> 1 </a:t>
            </a:r>
            <a:r>
              <a:rPr lang="it-IT" dirty="0"/>
              <a:t>, </a:t>
            </a:r>
            <a:r>
              <a:rPr lang="it-IT" dirty="0">
                <a:hlinkClick r:id="rId9"/>
              </a:rPr>
              <a:t>Fa-Ming Zhang</a:t>
            </a:r>
            <a:r>
              <a:rPr lang="it-IT" baseline="30000" dirty="0"/>
              <a:t> </a:t>
            </a:r>
            <a:r>
              <a:rPr lang="it-IT" baseline="30000" dirty="0">
                <a:hlinkClick r:id="rId4" tooltip="Yi-Xuan Dai, Chuan-Bing Shi, Bo-Ta Cui, Min Wang, Guo-Zhong Ji, Fa-Ming Zhang, Department of Digestive Endoscopy and Medical Center for Digestive Diseases, Second Affiliated Hospital of Nanjing Medical University, Nanjing 210011, Jiangsu Province, China."/>
              </a:rPr>
              <a:t> 1 </a:t>
            </a:r>
            <a:endParaRPr lang="it-IT" dirty="0"/>
          </a:p>
          <a:p>
            <a:r>
              <a:rPr lang="it-IT" dirty="0" err="1"/>
              <a:t>Affiliations</a:t>
            </a:r>
            <a:r>
              <a:rPr lang="it-IT" dirty="0"/>
              <a:t> </a:t>
            </a:r>
          </a:p>
          <a:p>
            <a:pPr>
              <a:buFont typeface="Arial" panose="020B0604020202020204" pitchFamily="34" charset="0"/>
              <a:buChar char="•"/>
            </a:pPr>
            <a:r>
              <a:rPr lang="it-IT" dirty="0"/>
              <a:t>PMID: </a:t>
            </a:r>
            <a:r>
              <a:rPr lang="it-IT" b="1" dirty="0"/>
              <a:t>25473198</a:t>
            </a:r>
            <a:r>
              <a:rPr lang="it-IT" dirty="0"/>
              <a:t> </a:t>
            </a:r>
          </a:p>
          <a:p>
            <a:pPr>
              <a:buFont typeface="Arial" panose="020B0604020202020204" pitchFamily="34" charset="0"/>
              <a:buChar char="•"/>
            </a:pPr>
            <a:r>
              <a:rPr lang="it-IT" dirty="0"/>
              <a:t>PMCID: </a:t>
            </a:r>
            <a:r>
              <a:rPr lang="it-IT" dirty="0">
                <a:hlinkClick r:id="rId10"/>
              </a:rPr>
              <a:t>PMC4239532 </a:t>
            </a:r>
            <a:endParaRPr lang="it-IT" dirty="0"/>
          </a:p>
          <a:p>
            <a:pPr>
              <a:buFont typeface="Arial" panose="020B0604020202020204" pitchFamily="34" charset="0"/>
              <a:buChar char="•"/>
            </a:pPr>
            <a:r>
              <a:rPr lang="it-IT" dirty="0"/>
              <a:t>DOI: </a:t>
            </a:r>
            <a:r>
              <a:rPr lang="it-IT" dirty="0">
                <a:hlinkClick r:id="rId11"/>
              </a:rPr>
              <a:t>10.3748/wjg.v20.i43.16368 </a:t>
            </a:r>
            <a:endParaRPr lang="it-IT" dirty="0"/>
          </a:p>
          <a:p>
            <a:r>
              <a:rPr lang="it-IT" b="1" dirty="0"/>
              <a:t>Abstract </a:t>
            </a:r>
          </a:p>
          <a:p>
            <a:r>
              <a:rPr lang="it-IT" dirty="0" err="1"/>
              <a:t>Eosinophilic</a:t>
            </a:r>
            <a:r>
              <a:rPr lang="it-IT" dirty="0"/>
              <a:t> </a:t>
            </a:r>
            <a:r>
              <a:rPr lang="it-IT" dirty="0" err="1"/>
              <a:t>gastroenteritis</a:t>
            </a:r>
            <a:r>
              <a:rPr lang="it-IT" dirty="0"/>
              <a:t> </a:t>
            </a:r>
            <a:r>
              <a:rPr lang="it-IT" dirty="0" err="1"/>
              <a:t>is</a:t>
            </a:r>
            <a:r>
              <a:rPr lang="it-IT" dirty="0"/>
              <a:t> a rare </a:t>
            </a:r>
            <a:r>
              <a:rPr lang="it-IT" dirty="0" err="1"/>
              <a:t>disease</a:t>
            </a:r>
            <a:r>
              <a:rPr lang="it-IT" dirty="0"/>
              <a:t> of </a:t>
            </a:r>
            <a:r>
              <a:rPr lang="it-IT" dirty="0" err="1"/>
              <a:t>unknown</a:t>
            </a:r>
            <a:r>
              <a:rPr lang="it-IT" dirty="0"/>
              <a:t> </a:t>
            </a:r>
            <a:r>
              <a:rPr lang="it-IT" dirty="0" err="1"/>
              <a:t>etiology</a:t>
            </a:r>
            <a:r>
              <a:rPr lang="it-IT" dirty="0"/>
              <a:t>. </a:t>
            </a:r>
            <a:r>
              <a:rPr lang="it-IT" dirty="0" err="1"/>
              <a:t>It</a:t>
            </a:r>
            <a:r>
              <a:rPr lang="it-IT" dirty="0"/>
              <a:t> </a:t>
            </a:r>
            <a:r>
              <a:rPr lang="it-IT" dirty="0" err="1"/>
              <a:t>is</a:t>
            </a:r>
            <a:r>
              <a:rPr lang="it-IT" dirty="0"/>
              <a:t> </a:t>
            </a:r>
            <a:r>
              <a:rPr lang="it-IT" dirty="0" err="1"/>
              <a:t>characterized</a:t>
            </a:r>
            <a:r>
              <a:rPr lang="it-IT" dirty="0"/>
              <a:t> by </a:t>
            </a:r>
            <a:r>
              <a:rPr lang="it-IT" dirty="0" err="1"/>
              <a:t>patchy</a:t>
            </a:r>
            <a:r>
              <a:rPr lang="it-IT" dirty="0"/>
              <a:t> or diffuse </a:t>
            </a:r>
            <a:r>
              <a:rPr lang="it-IT" dirty="0" err="1"/>
              <a:t>eosinophilic</a:t>
            </a:r>
            <a:r>
              <a:rPr lang="it-IT" dirty="0"/>
              <a:t> </a:t>
            </a:r>
            <a:r>
              <a:rPr lang="it-IT" dirty="0" err="1"/>
              <a:t>infiltration</a:t>
            </a:r>
            <a:r>
              <a:rPr lang="it-IT" dirty="0"/>
              <a:t> of the </a:t>
            </a:r>
            <a:r>
              <a:rPr lang="it-IT" dirty="0" err="1"/>
              <a:t>bowel</a:t>
            </a:r>
            <a:r>
              <a:rPr lang="it-IT" dirty="0"/>
              <a:t> </a:t>
            </a:r>
            <a:r>
              <a:rPr lang="it-IT" dirty="0" err="1"/>
              <a:t>wall</a:t>
            </a:r>
            <a:r>
              <a:rPr lang="it-IT" dirty="0"/>
              <a:t> to a </a:t>
            </a:r>
            <a:r>
              <a:rPr lang="it-IT" dirty="0" err="1"/>
              <a:t>variable</a:t>
            </a:r>
            <a:r>
              <a:rPr lang="it-IT" dirty="0"/>
              <a:t> </a:t>
            </a:r>
            <a:r>
              <a:rPr lang="it-IT" dirty="0" err="1"/>
              <a:t>depth</a:t>
            </a:r>
            <a:r>
              <a:rPr lang="it-IT" dirty="0"/>
              <a:t> and </a:t>
            </a:r>
            <a:r>
              <a:rPr lang="it-IT" dirty="0" err="1"/>
              <a:t>various</a:t>
            </a:r>
            <a:r>
              <a:rPr lang="it-IT" dirty="0"/>
              <a:t> </a:t>
            </a:r>
            <a:r>
              <a:rPr lang="it-IT" dirty="0" err="1"/>
              <a:t>gastrointestinal</a:t>
            </a:r>
            <a:r>
              <a:rPr lang="it-IT" dirty="0"/>
              <a:t> </a:t>
            </a:r>
            <a:r>
              <a:rPr lang="it-IT" dirty="0" err="1"/>
              <a:t>manifestations</a:t>
            </a:r>
            <a:r>
              <a:rPr lang="it-IT" dirty="0"/>
              <a:t>. </a:t>
            </a:r>
            <a:r>
              <a:rPr lang="it-IT" dirty="0" err="1"/>
              <a:t>We</a:t>
            </a:r>
            <a:r>
              <a:rPr lang="it-IT" dirty="0"/>
              <a:t> </a:t>
            </a:r>
            <a:r>
              <a:rPr lang="it-IT" dirty="0" err="1"/>
              <a:t>describe</a:t>
            </a:r>
            <a:r>
              <a:rPr lang="it-IT" dirty="0"/>
              <a:t> a case of severe </a:t>
            </a:r>
            <a:r>
              <a:rPr lang="it-IT" dirty="0" err="1"/>
              <a:t>eosinophilic</a:t>
            </a:r>
            <a:r>
              <a:rPr lang="it-IT" dirty="0"/>
              <a:t> </a:t>
            </a:r>
            <a:r>
              <a:rPr lang="it-IT" dirty="0" err="1"/>
              <a:t>gastroenteritis</a:t>
            </a:r>
            <a:r>
              <a:rPr lang="it-IT" dirty="0"/>
              <a:t> </a:t>
            </a:r>
            <a:r>
              <a:rPr lang="it-IT" dirty="0" err="1"/>
              <a:t>presenting</a:t>
            </a:r>
            <a:r>
              <a:rPr lang="it-IT" dirty="0"/>
              <a:t> </a:t>
            </a:r>
            <a:r>
              <a:rPr lang="it-IT" dirty="0" err="1"/>
              <a:t>as</a:t>
            </a:r>
            <a:r>
              <a:rPr lang="it-IT" dirty="0"/>
              <a:t> </a:t>
            </a:r>
            <a:r>
              <a:rPr lang="it-IT" dirty="0" err="1"/>
              <a:t>frequent</a:t>
            </a:r>
            <a:r>
              <a:rPr lang="it-IT" dirty="0"/>
              <a:t> </a:t>
            </a:r>
            <a:r>
              <a:rPr lang="it-IT" dirty="0" err="1"/>
              <a:t>bowel</a:t>
            </a:r>
            <a:r>
              <a:rPr lang="it-IT" dirty="0"/>
              <a:t> </a:t>
            </a:r>
            <a:r>
              <a:rPr lang="it-IT" dirty="0" err="1"/>
              <a:t>obstruction</a:t>
            </a:r>
            <a:r>
              <a:rPr lang="it-IT" dirty="0"/>
              <a:t> and </a:t>
            </a:r>
            <a:r>
              <a:rPr lang="it-IT" dirty="0" err="1"/>
              <a:t>diarrhea</a:t>
            </a:r>
            <a:r>
              <a:rPr lang="it-IT" dirty="0"/>
              <a:t> in a 35-year-old man. The </a:t>
            </a:r>
            <a:r>
              <a:rPr lang="it-IT" dirty="0" err="1"/>
              <a:t>patient</a:t>
            </a:r>
            <a:r>
              <a:rPr lang="it-IT" dirty="0"/>
              <a:t> </a:t>
            </a:r>
            <a:r>
              <a:rPr lang="it-IT" dirty="0" err="1"/>
              <a:t>was</a:t>
            </a:r>
            <a:r>
              <a:rPr lang="it-IT" dirty="0"/>
              <a:t> </a:t>
            </a:r>
            <a:r>
              <a:rPr lang="it-IT" dirty="0" err="1"/>
              <a:t>misdiagnosed</a:t>
            </a:r>
            <a:r>
              <a:rPr lang="it-IT" dirty="0"/>
              <a:t> and </a:t>
            </a:r>
            <a:r>
              <a:rPr lang="it-IT" dirty="0" err="1"/>
              <a:t>underwent</a:t>
            </a:r>
            <a:r>
              <a:rPr lang="it-IT" dirty="0"/>
              <a:t> surgery </a:t>
            </a:r>
            <a:r>
              <a:rPr lang="it-IT" dirty="0" err="1"/>
              <a:t>because</a:t>
            </a:r>
            <a:r>
              <a:rPr lang="it-IT" dirty="0"/>
              <a:t> of </a:t>
            </a:r>
            <a:r>
              <a:rPr lang="it-IT" dirty="0" err="1"/>
              <a:t>intestinal</a:t>
            </a:r>
            <a:r>
              <a:rPr lang="it-IT" dirty="0"/>
              <a:t> </a:t>
            </a:r>
            <a:r>
              <a:rPr lang="it-IT" dirty="0" err="1"/>
              <a:t>obstruction</a:t>
            </a:r>
            <a:r>
              <a:rPr lang="it-IT" dirty="0"/>
              <a:t> </a:t>
            </a:r>
            <a:r>
              <a:rPr lang="it-IT" dirty="0" err="1"/>
              <a:t>when</a:t>
            </a:r>
            <a:r>
              <a:rPr lang="it-IT" dirty="0"/>
              <a:t> he </a:t>
            </a:r>
            <a:r>
              <a:rPr lang="it-IT" dirty="0" err="1"/>
              <a:t>was</a:t>
            </a:r>
            <a:r>
              <a:rPr lang="it-IT" dirty="0"/>
              <a:t> first </a:t>
            </a:r>
            <a:r>
              <a:rPr lang="it-IT" dirty="0" err="1"/>
              <a:t>admitted</a:t>
            </a:r>
            <a:r>
              <a:rPr lang="it-IT" dirty="0"/>
              <a:t> to a </a:t>
            </a:r>
            <a:r>
              <a:rPr lang="it-IT" dirty="0" err="1"/>
              <a:t>local</a:t>
            </a:r>
            <a:r>
              <a:rPr lang="it-IT" dirty="0"/>
              <a:t> hospital. </a:t>
            </a:r>
            <a:r>
              <a:rPr lang="it-IT" dirty="0" err="1"/>
              <a:t>Then</a:t>
            </a:r>
            <a:r>
              <a:rPr lang="it-IT" dirty="0"/>
              <a:t> he </a:t>
            </a:r>
            <a:r>
              <a:rPr lang="it-IT" dirty="0" err="1"/>
              <a:t>was</a:t>
            </a:r>
            <a:r>
              <a:rPr lang="it-IT" dirty="0"/>
              <a:t> </a:t>
            </a:r>
            <a:r>
              <a:rPr lang="it-IT" dirty="0" err="1"/>
              <a:t>misdiagnosed</a:t>
            </a:r>
            <a:r>
              <a:rPr lang="it-IT" dirty="0"/>
              <a:t> </a:t>
            </a:r>
            <a:r>
              <a:rPr lang="it-IT" dirty="0" err="1"/>
              <a:t>as</a:t>
            </a:r>
            <a:r>
              <a:rPr lang="it-IT" dirty="0"/>
              <a:t> </a:t>
            </a:r>
            <a:r>
              <a:rPr lang="it-IT" dirty="0" err="1"/>
              <a:t>having</a:t>
            </a:r>
            <a:r>
              <a:rPr lang="it-IT" dirty="0"/>
              <a:t> </a:t>
            </a:r>
            <a:r>
              <a:rPr lang="it-IT" dirty="0" err="1"/>
              <a:t>Crohn's</a:t>
            </a:r>
            <a:r>
              <a:rPr lang="it-IT" dirty="0"/>
              <a:t> </a:t>
            </a:r>
            <a:r>
              <a:rPr lang="it-IT" dirty="0" err="1"/>
              <a:t>disease</a:t>
            </a:r>
            <a:r>
              <a:rPr lang="it-IT" dirty="0"/>
              <a:t> in </a:t>
            </a:r>
            <a:r>
              <a:rPr lang="it-IT" dirty="0" err="1"/>
              <a:t>another</a:t>
            </a:r>
            <a:r>
              <a:rPr lang="it-IT" dirty="0"/>
              <a:t> </a:t>
            </a:r>
            <a:r>
              <a:rPr lang="it-IT" dirty="0" err="1"/>
              <a:t>university</a:t>
            </a:r>
            <a:r>
              <a:rPr lang="it-IT" dirty="0"/>
              <a:t> </a:t>
            </a:r>
            <a:r>
              <a:rPr lang="it-IT" dirty="0" err="1"/>
              <a:t>teaching</a:t>
            </a:r>
            <a:r>
              <a:rPr lang="it-IT" dirty="0"/>
              <a:t> hospital. </a:t>
            </a:r>
            <a:r>
              <a:rPr lang="it-IT" dirty="0" err="1"/>
              <a:t>Finally</a:t>
            </a:r>
            <a:r>
              <a:rPr lang="it-IT" dirty="0"/>
              <a:t>, the </a:t>
            </a:r>
            <a:r>
              <a:rPr lang="it-IT" dirty="0" err="1"/>
              <a:t>patient</a:t>
            </a:r>
            <a:r>
              <a:rPr lang="it-IT" dirty="0"/>
              <a:t> </a:t>
            </a:r>
            <a:r>
              <a:rPr lang="it-IT" dirty="0" err="1"/>
              <a:t>asked</a:t>
            </a:r>
            <a:r>
              <a:rPr lang="it-IT" dirty="0"/>
              <a:t> for </a:t>
            </a:r>
            <a:r>
              <a:rPr lang="it-IT" dirty="0" err="1"/>
              <a:t>further</a:t>
            </a:r>
            <a:r>
              <a:rPr lang="it-IT" dirty="0"/>
              <a:t> treatment from </a:t>
            </a:r>
            <a:r>
              <a:rPr lang="it-IT" dirty="0" err="1"/>
              <a:t>our</a:t>
            </a:r>
            <a:r>
              <a:rPr lang="it-IT" dirty="0"/>
              <a:t> hospital </a:t>
            </a:r>
            <a:r>
              <a:rPr lang="it-IT" dirty="0" err="1"/>
              <a:t>because</a:t>
            </a:r>
            <a:r>
              <a:rPr lang="it-IT" dirty="0"/>
              <a:t> of the on-</a:t>
            </a:r>
            <a:r>
              <a:rPr lang="it-IT" dirty="0" err="1"/>
              <a:t>going</a:t>
            </a:r>
            <a:r>
              <a:rPr lang="it-IT" dirty="0"/>
              <a:t> clinical trial for </a:t>
            </a:r>
            <a:r>
              <a:rPr lang="it-IT" dirty="0" err="1"/>
              <a:t>treating</a:t>
            </a:r>
            <a:r>
              <a:rPr lang="it-IT" dirty="0"/>
              <a:t> </a:t>
            </a:r>
            <a:r>
              <a:rPr lang="it-IT" dirty="0" err="1"/>
              <a:t>refractory</a:t>
            </a:r>
            <a:r>
              <a:rPr lang="it-IT" dirty="0"/>
              <a:t> </a:t>
            </a:r>
            <a:r>
              <a:rPr lang="it-IT" dirty="0" err="1"/>
              <a:t>Crohn's</a:t>
            </a:r>
            <a:r>
              <a:rPr lang="it-IT" dirty="0"/>
              <a:t> </a:t>
            </a:r>
            <a:r>
              <a:rPr lang="it-IT" dirty="0" err="1"/>
              <a:t>disease</a:t>
            </a:r>
            <a:r>
              <a:rPr lang="it-IT" dirty="0"/>
              <a:t> by </a:t>
            </a:r>
            <a:r>
              <a:rPr lang="it-IT" dirty="0" err="1"/>
              <a:t>fecal</a:t>
            </a:r>
            <a:r>
              <a:rPr lang="it-IT" dirty="0"/>
              <a:t> microbiota </a:t>
            </a:r>
            <a:r>
              <a:rPr lang="it-IT" dirty="0" err="1"/>
              <a:t>transplantation</a:t>
            </a:r>
            <a:r>
              <a:rPr lang="it-IT" dirty="0"/>
              <a:t>. </a:t>
            </a:r>
            <a:r>
              <a:rPr lang="it-IT" dirty="0" err="1"/>
              <a:t>Physical</a:t>
            </a:r>
            <a:r>
              <a:rPr lang="it-IT" dirty="0"/>
              <a:t> </a:t>
            </a:r>
            <a:r>
              <a:rPr lang="it-IT" dirty="0" err="1"/>
              <a:t>examination</a:t>
            </a:r>
            <a:r>
              <a:rPr lang="it-IT" dirty="0"/>
              <a:t> </a:t>
            </a:r>
            <a:r>
              <a:rPr lang="it-IT" dirty="0" err="1"/>
              <a:t>revealed</a:t>
            </a:r>
            <a:r>
              <a:rPr lang="it-IT" dirty="0"/>
              <a:t> a </a:t>
            </a:r>
            <a:r>
              <a:rPr lang="it-IT" dirty="0" err="1"/>
              <a:t>slight</a:t>
            </a:r>
            <a:r>
              <a:rPr lang="it-IT" dirty="0"/>
              <a:t> </a:t>
            </a:r>
            <a:r>
              <a:rPr lang="it-IT" dirty="0" err="1"/>
              <a:t>distended</a:t>
            </a:r>
            <a:r>
              <a:rPr lang="it-IT" dirty="0"/>
              <a:t> </a:t>
            </a:r>
            <a:r>
              <a:rPr lang="it-IT" dirty="0" err="1"/>
              <a:t>abdomen</a:t>
            </a:r>
            <a:r>
              <a:rPr lang="it-IT" dirty="0"/>
              <a:t> with diffuse </a:t>
            </a:r>
            <a:r>
              <a:rPr lang="it-IT" dirty="0" err="1"/>
              <a:t>tenderness</a:t>
            </a:r>
            <a:r>
              <a:rPr lang="it-IT" dirty="0"/>
              <a:t>. </a:t>
            </a:r>
            <a:r>
              <a:rPr lang="it-IT" dirty="0" err="1"/>
              <a:t>Laboratory</a:t>
            </a:r>
            <a:r>
              <a:rPr lang="it-IT" dirty="0"/>
              <a:t> </a:t>
            </a:r>
            <a:r>
              <a:rPr lang="it-IT" dirty="0" err="1"/>
              <a:t>investigation</a:t>
            </a:r>
            <a:r>
              <a:rPr lang="it-IT" dirty="0"/>
              <a:t> </a:t>
            </a:r>
            <a:r>
              <a:rPr lang="it-IT" dirty="0" err="1"/>
              <a:t>showed</a:t>
            </a:r>
            <a:r>
              <a:rPr lang="it-IT" dirty="0"/>
              <a:t> the </a:t>
            </a:r>
            <a:r>
              <a:rPr lang="it-IT" dirty="0" err="1"/>
              <a:t>total</a:t>
            </a:r>
            <a:r>
              <a:rPr lang="it-IT" dirty="0"/>
              <a:t> </a:t>
            </a:r>
            <a:r>
              <a:rPr lang="it-IT" dirty="0" err="1"/>
              <a:t>number</a:t>
            </a:r>
            <a:r>
              <a:rPr lang="it-IT" dirty="0"/>
              <a:t> of </a:t>
            </a:r>
            <a:r>
              <a:rPr lang="it-IT" dirty="0" err="1"/>
              <a:t>normal</a:t>
            </a:r>
            <a:r>
              <a:rPr lang="it-IT" dirty="0"/>
              <a:t> </a:t>
            </a:r>
            <a:r>
              <a:rPr lang="it-IT" dirty="0" err="1"/>
              <a:t>leukocytes</a:t>
            </a:r>
            <a:r>
              <a:rPr lang="it-IT" dirty="0"/>
              <a:t> with </a:t>
            </a:r>
            <a:r>
              <a:rPr lang="it-IT" dirty="0" err="1"/>
              <a:t>neutrophilia</a:t>
            </a:r>
            <a:r>
              <a:rPr lang="it-IT" dirty="0"/>
              <a:t> </a:t>
            </a:r>
            <a:r>
              <a:rPr lang="it-IT" dirty="0" err="1"/>
              <a:t>as</a:t>
            </a:r>
            <a:r>
              <a:rPr lang="it-IT" dirty="0"/>
              <a:t> 90.5%, </a:t>
            </a:r>
            <a:r>
              <a:rPr lang="it-IT" dirty="0" err="1"/>
              <a:t>as</a:t>
            </a:r>
            <a:r>
              <a:rPr lang="it-IT" dirty="0"/>
              <a:t> </a:t>
            </a:r>
            <a:r>
              <a:rPr lang="it-IT" dirty="0" err="1"/>
              <a:t>well</a:t>
            </a:r>
            <a:r>
              <a:rPr lang="it-IT" dirty="0"/>
              <a:t> </a:t>
            </a:r>
            <a:r>
              <a:rPr lang="it-IT" dirty="0" err="1"/>
              <a:t>as</a:t>
            </a:r>
            <a:r>
              <a:rPr lang="it-IT" dirty="0"/>
              <a:t> </a:t>
            </a:r>
            <a:r>
              <a:rPr lang="it-IT" dirty="0" err="1"/>
              <a:t>eosinopenia</a:t>
            </a:r>
            <a:r>
              <a:rPr lang="it-IT" dirty="0"/>
              <a:t>, </a:t>
            </a:r>
            <a:r>
              <a:rPr lang="it-IT" dirty="0" err="1"/>
              <a:t>monocytopenia</a:t>
            </a:r>
            <a:r>
              <a:rPr lang="it-IT" dirty="0"/>
              <a:t> and </a:t>
            </a:r>
            <a:r>
              <a:rPr lang="it-IT" dirty="0" err="1"/>
              <a:t>lymphocytopenia</a:t>
            </a:r>
            <a:r>
              <a:rPr lang="it-IT" dirty="0"/>
              <a:t>. </a:t>
            </a:r>
            <a:r>
              <a:rPr lang="it-IT" dirty="0" err="1"/>
              <a:t>Barium</a:t>
            </a:r>
            <a:r>
              <a:rPr lang="it-IT" dirty="0"/>
              <a:t> </a:t>
            </a:r>
            <a:r>
              <a:rPr lang="it-IT" dirty="0" err="1"/>
              <a:t>radiography</a:t>
            </a:r>
            <a:r>
              <a:rPr lang="it-IT" dirty="0"/>
              <a:t> and </a:t>
            </a:r>
            <a:r>
              <a:rPr lang="it-IT" dirty="0" err="1"/>
              <a:t>sigmoidoscopy</a:t>
            </a:r>
            <a:r>
              <a:rPr lang="it-IT" dirty="0"/>
              <a:t> </a:t>
            </a:r>
            <a:r>
              <a:rPr lang="it-IT" dirty="0" err="1"/>
              <a:t>confirmed</a:t>
            </a:r>
            <a:r>
              <a:rPr lang="it-IT" dirty="0"/>
              <a:t> </a:t>
            </a:r>
            <a:r>
              <a:rPr lang="it-IT" dirty="0" err="1"/>
              <a:t>inflammatory</a:t>
            </a:r>
            <a:r>
              <a:rPr lang="it-IT" dirty="0"/>
              <a:t> </a:t>
            </a:r>
            <a:r>
              <a:rPr lang="it-IT" dirty="0" err="1"/>
              <a:t>stenosis</a:t>
            </a:r>
            <a:r>
              <a:rPr lang="it-IT" dirty="0"/>
              <a:t> of the </a:t>
            </a:r>
            <a:r>
              <a:rPr lang="it-IT" dirty="0" err="1"/>
              <a:t>sigmoid</a:t>
            </a:r>
            <a:r>
              <a:rPr lang="it-IT" dirty="0"/>
              <a:t> colon. </a:t>
            </a:r>
            <a:r>
              <a:rPr lang="it-IT" dirty="0" err="1"/>
              <a:t>We</a:t>
            </a:r>
            <a:r>
              <a:rPr lang="it-IT" dirty="0"/>
              <a:t> </a:t>
            </a:r>
            <a:r>
              <a:rPr lang="it-IT" dirty="0" err="1"/>
              <a:t>diagnosed</a:t>
            </a:r>
            <a:r>
              <a:rPr lang="it-IT" dirty="0"/>
              <a:t> the </a:t>
            </a:r>
            <a:r>
              <a:rPr lang="it-IT" dirty="0" err="1"/>
              <a:t>patient</a:t>
            </a:r>
            <a:r>
              <a:rPr lang="it-IT" dirty="0"/>
              <a:t> </a:t>
            </a:r>
            <a:r>
              <a:rPr lang="it-IT" dirty="0" err="1"/>
              <a:t>as</a:t>
            </a:r>
            <a:r>
              <a:rPr lang="it-IT" dirty="0"/>
              <a:t> </a:t>
            </a:r>
            <a:r>
              <a:rPr lang="it-IT" dirty="0" err="1"/>
              <a:t>having</a:t>
            </a:r>
            <a:r>
              <a:rPr lang="it-IT" dirty="0"/>
              <a:t> </a:t>
            </a:r>
            <a:r>
              <a:rPr lang="it-IT" dirty="0" err="1"/>
              <a:t>eosinophilic</a:t>
            </a:r>
            <a:r>
              <a:rPr lang="it-IT" dirty="0"/>
              <a:t> </a:t>
            </a:r>
            <a:r>
              <a:rPr lang="it-IT" dirty="0" err="1"/>
              <a:t>gastroenteritis</a:t>
            </a:r>
            <a:r>
              <a:rPr lang="it-IT" dirty="0"/>
              <a:t> by multi-</a:t>
            </a:r>
            <a:r>
              <a:rPr lang="it-IT" dirty="0" err="1"/>
              <a:t>examinations</a:t>
            </a:r>
            <a:r>
              <a:rPr lang="it-IT" dirty="0"/>
              <a:t>. The </a:t>
            </a:r>
            <a:r>
              <a:rPr lang="it-IT" dirty="0" err="1"/>
              <a:t>patient</a:t>
            </a:r>
            <a:r>
              <a:rPr lang="it-IT" dirty="0"/>
              <a:t> </a:t>
            </a:r>
            <a:r>
              <a:rPr lang="it-IT" dirty="0" err="1"/>
              <a:t>was</a:t>
            </a:r>
            <a:r>
              <a:rPr lang="it-IT" dirty="0"/>
              <a:t> </a:t>
            </a:r>
            <a:r>
              <a:rPr lang="it-IT" dirty="0" err="1"/>
              <a:t>treated</a:t>
            </a:r>
            <a:r>
              <a:rPr lang="it-IT" dirty="0"/>
              <a:t> by </a:t>
            </a:r>
            <a:r>
              <a:rPr lang="it-IT" dirty="0" err="1"/>
              <a:t>fecal</a:t>
            </a:r>
            <a:r>
              <a:rPr lang="it-IT" dirty="0"/>
              <a:t> microbiota </a:t>
            </a:r>
            <a:r>
              <a:rPr lang="it-IT" dirty="0" err="1"/>
              <a:t>transplantation</a:t>
            </a:r>
            <a:r>
              <a:rPr lang="it-IT" dirty="0"/>
              <a:t> </a:t>
            </a:r>
            <a:r>
              <a:rPr lang="it-IT" dirty="0" err="1"/>
              <a:t>combined</a:t>
            </a:r>
            <a:r>
              <a:rPr lang="it-IT" dirty="0"/>
              <a:t> with </a:t>
            </a:r>
            <a:r>
              <a:rPr lang="it-IT" dirty="0" err="1"/>
              <a:t>oral</a:t>
            </a:r>
            <a:r>
              <a:rPr lang="it-IT" dirty="0"/>
              <a:t> prednisone, and </a:t>
            </a:r>
            <a:r>
              <a:rPr lang="it-IT" dirty="0" err="1"/>
              <a:t>was</a:t>
            </a:r>
            <a:r>
              <a:rPr lang="it-IT" dirty="0"/>
              <a:t> free from </a:t>
            </a:r>
            <a:r>
              <a:rPr lang="it-IT" dirty="0" err="1"/>
              <a:t>gastrointestinal</a:t>
            </a:r>
            <a:r>
              <a:rPr lang="it-IT" dirty="0"/>
              <a:t> </a:t>
            </a:r>
            <a:r>
              <a:rPr lang="it-IT" dirty="0" err="1"/>
              <a:t>symptoms</a:t>
            </a:r>
            <a:r>
              <a:rPr lang="it-IT" dirty="0"/>
              <a:t> </a:t>
            </a:r>
            <a:r>
              <a:rPr lang="it-IT" dirty="0" err="1"/>
              <a:t>at</a:t>
            </a:r>
            <a:r>
              <a:rPr lang="it-IT" dirty="0"/>
              <a:t> the time </a:t>
            </a:r>
            <a:r>
              <a:rPr lang="it-IT" dirty="0" err="1"/>
              <a:t>when</a:t>
            </a:r>
            <a:r>
              <a:rPr lang="it-IT" dirty="0"/>
              <a:t> </a:t>
            </a:r>
            <a:r>
              <a:rPr lang="it-IT" dirty="0" err="1"/>
              <a:t>we</a:t>
            </a:r>
            <a:r>
              <a:rPr lang="it-IT" dirty="0"/>
              <a:t> </a:t>
            </a:r>
            <a:r>
              <a:rPr lang="it-IT" dirty="0" err="1"/>
              <a:t>reported</a:t>
            </a:r>
            <a:r>
              <a:rPr lang="it-IT" dirty="0"/>
              <a:t> </a:t>
            </a:r>
            <a:r>
              <a:rPr lang="it-IT" dirty="0" err="1"/>
              <a:t>his</a:t>
            </a:r>
            <a:r>
              <a:rPr lang="it-IT" dirty="0"/>
              <a:t> </a:t>
            </a:r>
            <a:r>
              <a:rPr lang="it-IT" dirty="0" err="1"/>
              <a:t>disease</a:t>
            </a:r>
            <a:r>
              <a:rPr lang="it-IT" dirty="0"/>
              <a:t>. </a:t>
            </a:r>
            <a:r>
              <a:rPr lang="it-IT" dirty="0" err="1"/>
              <a:t>This</a:t>
            </a:r>
            <a:r>
              <a:rPr lang="it-IT" dirty="0"/>
              <a:t> case highlights the </a:t>
            </a:r>
            <a:r>
              <a:rPr lang="it-IT" dirty="0" err="1"/>
              <a:t>importance</a:t>
            </a:r>
            <a:r>
              <a:rPr lang="it-IT" dirty="0"/>
              <a:t> of </a:t>
            </a:r>
            <a:r>
              <a:rPr lang="it-IT" dirty="0" err="1"/>
              <a:t>awareness</a:t>
            </a:r>
            <a:r>
              <a:rPr lang="it-IT" dirty="0"/>
              <a:t> of </a:t>
            </a:r>
            <a:r>
              <a:rPr lang="it-IT" dirty="0" err="1"/>
              <a:t>manifestations</a:t>
            </a:r>
            <a:r>
              <a:rPr lang="it-IT" dirty="0"/>
              <a:t> of a rare </a:t>
            </a:r>
            <a:r>
              <a:rPr lang="it-IT" dirty="0" err="1"/>
              <a:t>disease</a:t>
            </a:r>
            <a:r>
              <a:rPr lang="it-IT" dirty="0"/>
              <a:t> like </a:t>
            </a:r>
            <a:r>
              <a:rPr lang="it-IT" dirty="0" err="1"/>
              <a:t>eosinophilic</a:t>
            </a:r>
            <a:r>
              <a:rPr lang="it-IT" dirty="0"/>
              <a:t> </a:t>
            </a:r>
            <a:r>
              <a:rPr lang="it-IT" dirty="0" err="1"/>
              <a:t>gastroenteritis</a:t>
            </a:r>
            <a:r>
              <a:rPr lang="it-IT" dirty="0"/>
              <a:t>. </a:t>
            </a:r>
          </a:p>
          <a:p>
            <a:r>
              <a:rPr lang="it-IT" b="1" dirty="0"/>
              <a:t>Keywords: </a:t>
            </a:r>
            <a:r>
              <a:rPr lang="it-IT" dirty="0" err="1"/>
              <a:t>Bowel</a:t>
            </a:r>
            <a:r>
              <a:rPr lang="it-IT" dirty="0"/>
              <a:t> </a:t>
            </a:r>
            <a:r>
              <a:rPr lang="it-IT" dirty="0" err="1"/>
              <a:t>obstruction</a:t>
            </a:r>
            <a:r>
              <a:rPr lang="it-IT" dirty="0"/>
              <a:t>; </a:t>
            </a:r>
            <a:r>
              <a:rPr lang="it-IT" dirty="0" err="1"/>
              <a:t>Diarrhea</a:t>
            </a:r>
            <a:r>
              <a:rPr lang="it-IT" dirty="0"/>
              <a:t>; </a:t>
            </a:r>
            <a:r>
              <a:rPr lang="it-IT" dirty="0" err="1"/>
              <a:t>Eosinophilic</a:t>
            </a:r>
            <a:r>
              <a:rPr lang="it-IT" dirty="0"/>
              <a:t> </a:t>
            </a:r>
            <a:r>
              <a:rPr lang="it-IT" dirty="0" err="1"/>
              <a:t>gastroenteritis</a:t>
            </a:r>
            <a:r>
              <a:rPr lang="it-IT" dirty="0"/>
              <a:t>; </a:t>
            </a:r>
            <a:r>
              <a:rPr lang="it-IT" dirty="0" err="1"/>
              <a:t>Fecal</a:t>
            </a:r>
            <a:r>
              <a:rPr lang="it-IT" dirty="0"/>
              <a:t> microbiota </a:t>
            </a:r>
            <a:r>
              <a:rPr lang="it-IT" dirty="0" err="1"/>
              <a:t>transplantation</a:t>
            </a:r>
            <a:r>
              <a:rPr lang="it-IT" dirty="0"/>
              <a:t>; Prednisone.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25847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3C1A6-2912-0A5A-A315-749D57D870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9AD17A-0FA7-5D0E-5872-0FEE7D1485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3D4353-FBDC-783D-554E-FE7B8288B940}"/>
              </a:ext>
            </a:extLst>
          </p:cNvPr>
          <p:cNvSpPr>
            <a:spLocks noGrp="1"/>
          </p:cNvSpPr>
          <p:nvPr>
            <p:ph type="body" idx="1"/>
          </p:nvPr>
        </p:nvSpPr>
        <p:spPr/>
        <p:txBody>
          <a:bodyPr/>
          <a:lstStyle/>
          <a:p>
            <a:r>
              <a:rPr lang="it-IT" dirty="0"/>
              <a:t>Second, </a:t>
            </a:r>
            <a:r>
              <a:rPr lang="it-IT" dirty="0" err="1"/>
              <a:t>unlike</a:t>
            </a:r>
            <a:r>
              <a:rPr lang="it-IT" dirty="0"/>
              <a:t> the </a:t>
            </a:r>
            <a:r>
              <a:rPr lang="it-IT" dirty="0" err="1"/>
              <a:t>esophagus</a:t>
            </a:r>
            <a:r>
              <a:rPr lang="it-IT" dirty="0"/>
              <a:t>, </a:t>
            </a:r>
            <a:r>
              <a:rPr lang="it-IT" dirty="0" err="1"/>
              <a:t>which</a:t>
            </a:r>
            <a:r>
              <a:rPr lang="it-IT" dirty="0"/>
              <a:t> </a:t>
            </a:r>
            <a:r>
              <a:rPr lang="it-IT" dirty="0" err="1"/>
              <a:t>does</a:t>
            </a:r>
            <a:r>
              <a:rPr lang="it-IT" dirty="0"/>
              <a:t> </a:t>
            </a:r>
            <a:r>
              <a:rPr lang="it-IT" dirty="0" err="1"/>
              <a:t>not</a:t>
            </a:r>
            <a:r>
              <a:rPr lang="it-IT" dirty="0"/>
              <a:t> </a:t>
            </a:r>
            <a:r>
              <a:rPr lang="it-IT" dirty="0" err="1"/>
              <a:t>contain</a:t>
            </a:r>
            <a:r>
              <a:rPr lang="it-IT" dirty="0"/>
              <a:t> </a:t>
            </a:r>
            <a:r>
              <a:rPr lang="it-IT" dirty="0" err="1"/>
              <a:t>eosinophils</a:t>
            </a:r>
            <a:r>
              <a:rPr lang="it-IT" dirty="0"/>
              <a:t>, the immune milieu of the GI </a:t>
            </a:r>
            <a:r>
              <a:rPr lang="it-IT" dirty="0" err="1"/>
              <a:t>tract</a:t>
            </a:r>
            <a:r>
              <a:rPr lang="it-IT" dirty="0"/>
              <a:t> </a:t>
            </a:r>
            <a:r>
              <a:rPr lang="it-IT" dirty="0" err="1"/>
              <a:t>distal</a:t>
            </a:r>
            <a:r>
              <a:rPr lang="it-IT" dirty="0"/>
              <a:t> to the </a:t>
            </a:r>
            <a:r>
              <a:rPr lang="it-IT" dirty="0" err="1"/>
              <a:t>esophagus</a:t>
            </a:r>
            <a:r>
              <a:rPr lang="it-IT" dirty="0"/>
              <a:t> </a:t>
            </a:r>
            <a:r>
              <a:rPr lang="it-IT" dirty="0" err="1"/>
              <a:t>contains</a:t>
            </a:r>
            <a:r>
              <a:rPr lang="it-IT" dirty="0"/>
              <a:t> a </a:t>
            </a:r>
            <a:r>
              <a:rPr lang="it-IT" dirty="0" err="1"/>
              <a:t>resident</a:t>
            </a:r>
            <a:r>
              <a:rPr lang="it-IT" dirty="0"/>
              <a:t> </a:t>
            </a:r>
            <a:r>
              <a:rPr lang="it-IT" dirty="0" err="1"/>
              <a:t>population</a:t>
            </a:r>
            <a:r>
              <a:rPr lang="it-IT" dirty="0"/>
              <a:t> of </a:t>
            </a:r>
            <a:r>
              <a:rPr lang="it-IT" dirty="0" err="1"/>
              <a:t>eosinophils</a:t>
            </a:r>
            <a:r>
              <a:rPr lang="it-IT" dirty="0"/>
              <a:t>. </a:t>
            </a:r>
            <a:r>
              <a:rPr lang="it-IT" dirty="0" err="1"/>
              <a:t>It</a:t>
            </a:r>
            <a:r>
              <a:rPr lang="it-IT" dirty="0"/>
              <a:t> </a:t>
            </a:r>
            <a:r>
              <a:rPr lang="it-IT" dirty="0" err="1"/>
              <a:t>is</a:t>
            </a:r>
            <a:r>
              <a:rPr lang="it-IT" dirty="0"/>
              <a:t> </a:t>
            </a:r>
            <a:r>
              <a:rPr lang="it-IT" dirty="0" err="1"/>
              <a:t>likely</a:t>
            </a:r>
            <a:r>
              <a:rPr lang="it-IT" dirty="0"/>
              <a:t> </a:t>
            </a:r>
            <a:r>
              <a:rPr lang="it-IT" dirty="0" err="1"/>
              <a:t>that</a:t>
            </a:r>
            <a:r>
              <a:rPr lang="it-IT" dirty="0"/>
              <a:t> </a:t>
            </a:r>
            <a:r>
              <a:rPr lang="it-IT" dirty="0" err="1"/>
              <a:t>these</a:t>
            </a:r>
            <a:r>
              <a:rPr lang="it-IT" dirty="0"/>
              <a:t> </a:t>
            </a:r>
            <a:r>
              <a:rPr lang="it-IT" dirty="0" err="1"/>
              <a:t>eosinophils</a:t>
            </a:r>
            <a:r>
              <a:rPr lang="it-IT" dirty="0"/>
              <a:t> are </a:t>
            </a:r>
            <a:r>
              <a:rPr lang="it-IT" dirty="0" err="1"/>
              <a:t>involved</a:t>
            </a:r>
            <a:r>
              <a:rPr lang="it-IT" dirty="0"/>
              <a:t> in </a:t>
            </a:r>
            <a:r>
              <a:rPr lang="it-IT" dirty="0" err="1"/>
              <a:t>various</a:t>
            </a:r>
            <a:r>
              <a:rPr lang="it-IT" dirty="0"/>
              <a:t> </a:t>
            </a:r>
            <a:r>
              <a:rPr lang="it-IT" dirty="0" err="1"/>
              <a:t>forms</a:t>
            </a:r>
            <a:r>
              <a:rPr lang="it-IT" dirty="0"/>
              <a:t> of innate </a:t>
            </a:r>
            <a:r>
              <a:rPr lang="it-IT" dirty="0" err="1"/>
              <a:t>immunity</a:t>
            </a:r>
            <a:r>
              <a:rPr lang="it-IT" dirty="0"/>
              <a:t>, and </a:t>
            </a:r>
            <a:r>
              <a:rPr lang="it-IT" dirty="0" err="1"/>
              <a:t>as</a:t>
            </a:r>
            <a:r>
              <a:rPr lang="it-IT" dirty="0"/>
              <a:t> </a:t>
            </a:r>
            <a:r>
              <a:rPr lang="it-IT" dirty="0" err="1"/>
              <a:t>such</a:t>
            </a:r>
            <a:r>
              <a:rPr lang="it-IT" dirty="0"/>
              <a:t>, </a:t>
            </a:r>
            <a:r>
              <a:rPr lang="it-IT" dirty="0" err="1"/>
              <a:t>their</a:t>
            </a:r>
            <a:r>
              <a:rPr lang="it-IT" dirty="0"/>
              <a:t> </a:t>
            </a:r>
            <a:r>
              <a:rPr lang="it-IT" dirty="0" err="1"/>
              <a:t>numbers</a:t>
            </a:r>
            <a:r>
              <a:rPr lang="it-IT" dirty="0"/>
              <a:t> </a:t>
            </a:r>
            <a:r>
              <a:rPr lang="it-IT" dirty="0" err="1"/>
              <a:t>may</a:t>
            </a:r>
            <a:r>
              <a:rPr lang="it-IT" dirty="0"/>
              <a:t> rise and </a:t>
            </a:r>
            <a:r>
              <a:rPr lang="it-IT" dirty="0" err="1"/>
              <a:t>fall</a:t>
            </a:r>
            <a:r>
              <a:rPr lang="it-IT" dirty="0"/>
              <a:t> </a:t>
            </a:r>
            <a:r>
              <a:rPr lang="it-IT" dirty="0" err="1"/>
              <a:t>depending</a:t>
            </a:r>
            <a:r>
              <a:rPr lang="it-IT" dirty="0"/>
              <a:t> </a:t>
            </a:r>
            <a:r>
              <a:rPr lang="it-IT" dirty="0" err="1"/>
              <a:t>also</a:t>
            </a:r>
            <a:r>
              <a:rPr lang="it-IT" dirty="0"/>
              <a:t> on </a:t>
            </a:r>
            <a:r>
              <a:rPr lang="it-IT" dirty="0" err="1"/>
              <a:t>which</a:t>
            </a:r>
            <a:r>
              <a:rPr lang="it-IT" dirty="0"/>
              <a:t> part of the GI </a:t>
            </a:r>
            <a:r>
              <a:rPr lang="it-IT" dirty="0" err="1"/>
              <a:t>tract</a:t>
            </a:r>
            <a:r>
              <a:rPr lang="it-IT" dirty="0"/>
              <a:t> </a:t>
            </a:r>
            <a:r>
              <a:rPr lang="it-IT" dirty="0" err="1"/>
              <a:t>is</a:t>
            </a:r>
            <a:r>
              <a:rPr lang="it-IT" dirty="0"/>
              <a:t> </a:t>
            </a:r>
            <a:r>
              <a:rPr lang="it-IT" dirty="0" err="1"/>
              <a:t>being</a:t>
            </a:r>
            <a:r>
              <a:rPr lang="it-IT" dirty="0"/>
              <a:t> </a:t>
            </a:r>
            <a:r>
              <a:rPr lang="it-IT" dirty="0" err="1"/>
              <a:t>examined</a:t>
            </a:r>
            <a:endParaRPr lang="it-IT" dirty="0"/>
          </a:p>
        </p:txBody>
      </p:sp>
      <p:sp>
        <p:nvSpPr>
          <p:cNvPr id="4" name="Slide Number Placeholder 3">
            <a:extLst>
              <a:ext uri="{FF2B5EF4-FFF2-40B4-BE49-F238E27FC236}">
                <a16:creationId xmlns:a16="http://schemas.microsoft.com/office/drawing/2014/main" id="{87489EE4-4A8F-13F0-33BE-80D44368C36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7BD887-B077-9846-A6AD-38DDEF3EF2D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175560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Review</a:t>
            </a:r>
          </a:p>
          <a:p>
            <a:r>
              <a:rPr lang="it-IT" dirty="0"/>
              <a:t>J </a:t>
            </a:r>
            <a:r>
              <a:rPr lang="it-IT" dirty="0" err="1"/>
              <a:t>Gastroenterol</a:t>
            </a:r>
            <a:r>
              <a:rPr lang="it-IT" dirty="0"/>
              <a:t> </a:t>
            </a:r>
            <a:r>
              <a:rPr lang="it-IT" dirty="0" err="1"/>
              <a:t>Hepatol</a:t>
            </a:r>
            <a:r>
              <a:rPr lang="it-IT" dirty="0"/>
              <a:t> . 2017 Jan;32(1):64-72. </a:t>
            </a:r>
          </a:p>
          <a:p>
            <a:r>
              <a:rPr lang="it-IT" dirty="0" err="1"/>
              <a:t>doi</a:t>
            </a:r>
            <a:r>
              <a:rPr lang="it-IT" dirty="0"/>
              <a:t>: 10.1111/jgh.13463. </a:t>
            </a:r>
          </a:p>
          <a:p>
            <a:r>
              <a:rPr lang="it-IT" b="1" dirty="0" err="1"/>
              <a:t>Eosinophilic</a:t>
            </a:r>
            <a:r>
              <a:rPr lang="it-IT" b="1" dirty="0"/>
              <a:t> </a:t>
            </a:r>
            <a:r>
              <a:rPr lang="it-IT" b="1" dirty="0" err="1"/>
              <a:t>gastroenteritis</a:t>
            </a:r>
            <a:r>
              <a:rPr lang="it-IT" b="1" dirty="0"/>
              <a:t>: A state-of-the-art review </a:t>
            </a:r>
          </a:p>
          <a:p>
            <a:r>
              <a:rPr lang="it-IT" dirty="0" err="1">
                <a:hlinkClick r:id="rId3"/>
              </a:rPr>
              <a:t>MingMing</a:t>
            </a:r>
            <a:r>
              <a:rPr lang="it-IT" dirty="0">
                <a:hlinkClick r:id="rId3"/>
              </a:rPr>
              <a:t> Zhang</a:t>
            </a:r>
            <a:r>
              <a:rPr lang="it-IT" baseline="30000" dirty="0"/>
              <a:t> </a:t>
            </a:r>
            <a:r>
              <a:rPr lang="it-IT" baseline="30000" dirty="0">
                <a:hlinkClick r:id="rId4" tooltip="Department of Gastroenterology, Laboratory of Translational Gastroenterology, Shandong University, Qilu Hospital, Jinan, Shandong, China."/>
              </a:rPr>
              <a:t> 1 </a:t>
            </a:r>
            <a:r>
              <a:rPr lang="it-IT" dirty="0"/>
              <a:t>, </a:t>
            </a:r>
            <a:r>
              <a:rPr lang="it-IT" dirty="0" err="1">
                <a:hlinkClick r:id="rId5"/>
              </a:rPr>
              <a:t>YanQing</a:t>
            </a:r>
            <a:r>
              <a:rPr lang="it-IT" dirty="0">
                <a:hlinkClick r:id="rId5"/>
              </a:rPr>
              <a:t> Li</a:t>
            </a:r>
            <a:r>
              <a:rPr lang="it-IT" baseline="30000" dirty="0"/>
              <a:t> </a:t>
            </a:r>
            <a:r>
              <a:rPr lang="it-IT" baseline="30000" dirty="0">
                <a:hlinkClick r:id="rId4" tooltip="Department of Gastroenterology, Laboratory of Translational Gastroenterology, Shandong University, Qilu Hospital, Jinan, Shandong, China."/>
              </a:rPr>
              <a:t> 1 </a:t>
            </a:r>
            <a:endParaRPr lang="it-IT" dirty="0"/>
          </a:p>
          <a:p>
            <a:r>
              <a:rPr lang="it-IT" dirty="0" err="1"/>
              <a:t>Affiliations</a:t>
            </a:r>
            <a:r>
              <a:rPr lang="it-IT" dirty="0"/>
              <a:t> </a:t>
            </a:r>
          </a:p>
          <a:p>
            <a:pPr>
              <a:buFont typeface="Arial" panose="020B0604020202020204" pitchFamily="34" charset="0"/>
              <a:buChar char="•"/>
            </a:pPr>
            <a:r>
              <a:rPr lang="it-IT" dirty="0"/>
              <a:t>PMID: </a:t>
            </a:r>
            <a:r>
              <a:rPr lang="it-IT" b="1" dirty="0"/>
              <a:t>27253425</a:t>
            </a:r>
            <a:r>
              <a:rPr lang="it-IT" dirty="0"/>
              <a:t> </a:t>
            </a:r>
          </a:p>
          <a:p>
            <a:pPr>
              <a:buFont typeface="Arial" panose="020B0604020202020204" pitchFamily="34" charset="0"/>
              <a:buChar char="•"/>
            </a:pPr>
            <a:r>
              <a:rPr lang="it-IT" dirty="0"/>
              <a:t>DOI: </a:t>
            </a:r>
            <a:r>
              <a:rPr lang="it-IT" dirty="0">
                <a:hlinkClick r:id="rId6"/>
              </a:rPr>
              <a:t>10.1111/jgh.13463 </a:t>
            </a:r>
            <a:endParaRPr lang="it-IT" dirty="0"/>
          </a:p>
          <a:p>
            <a:r>
              <a:rPr lang="it-IT" b="1" dirty="0"/>
              <a:t>Abstract </a:t>
            </a:r>
          </a:p>
          <a:p>
            <a:r>
              <a:rPr lang="it-IT" dirty="0" err="1"/>
              <a:t>Eosinophilic</a:t>
            </a:r>
            <a:r>
              <a:rPr lang="it-IT" dirty="0"/>
              <a:t> </a:t>
            </a:r>
            <a:r>
              <a:rPr lang="it-IT" dirty="0" err="1"/>
              <a:t>gastrointestinal</a:t>
            </a:r>
            <a:r>
              <a:rPr lang="it-IT" dirty="0"/>
              <a:t> disorders are a </a:t>
            </a:r>
            <a:r>
              <a:rPr lang="it-IT" dirty="0" err="1"/>
              <a:t>series</a:t>
            </a:r>
            <a:r>
              <a:rPr lang="it-IT" dirty="0"/>
              <a:t> of </a:t>
            </a:r>
            <a:r>
              <a:rPr lang="it-IT" dirty="0" err="1"/>
              <a:t>diseases</a:t>
            </a:r>
            <a:r>
              <a:rPr lang="it-IT" dirty="0"/>
              <a:t> </a:t>
            </a:r>
            <a:r>
              <a:rPr lang="it-IT" dirty="0" err="1"/>
              <a:t>that</a:t>
            </a:r>
            <a:r>
              <a:rPr lang="it-IT" dirty="0"/>
              <a:t> include </a:t>
            </a:r>
            <a:r>
              <a:rPr lang="it-IT" dirty="0" err="1"/>
              <a:t>eosinophilic</a:t>
            </a:r>
            <a:r>
              <a:rPr lang="it-IT" dirty="0"/>
              <a:t> </a:t>
            </a:r>
            <a:r>
              <a:rPr lang="it-IT" dirty="0" err="1"/>
              <a:t>esophagitis</a:t>
            </a:r>
            <a:r>
              <a:rPr lang="it-IT" dirty="0"/>
              <a:t>, </a:t>
            </a:r>
            <a:r>
              <a:rPr lang="it-IT" dirty="0" err="1"/>
              <a:t>eosinophilic</a:t>
            </a:r>
            <a:r>
              <a:rPr lang="it-IT" dirty="0"/>
              <a:t> </a:t>
            </a:r>
            <a:r>
              <a:rPr lang="it-IT" dirty="0" err="1"/>
              <a:t>gastritis</a:t>
            </a:r>
            <a:r>
              <a:rPr lang="it-IT" dirty="0"/>
              <a:t>, </a:t>
            </a:r>
            <a:r>
              <a:rPr lang="it-IT" dirty="0" err="1"/>
              <a:t>eosinophilic</a:t>
            </a:r>
            <a:r>
              <a:rPr lang="it-IT" dirty="0"/>
              <a:t> </a:t>
            </a:r>
            <a:r>
              <a:rPr lang="it-IT" dirty="0" err="1"/>
              <a:t>gastroenteritis</a:t>
            </a:r>
            <a:r>
              <a:rPr lang="it-IT" dirty="0"/>
              <a:t>, </a:t>
            </a:r>
            <a:r>
              <a:rPr lang="it-IT" dirty="0" err="1"/>
              <a:t>eosinophilic</a:t>
            </a:r>
            <a:r>
              <a:rPr lang="it-IT" dirty="0"/>
              <a:t> </a:t>
            </a:r>
            <a:r>
              <a:rPr lang="it-IT" dirty="0" err="1"/>
              <a:t>enteritis</a:t>
            </a:r>
            <a:r>
              <a:rPr lang="it-IT" dirty="0"/>
              <a:t>, and </a:t>
            </a:r>
            <a:r>
              <a:rPr lang="it-IT" dirty="0" err="1"/>
              <a:t>eosinophilic</a:t>
            </a:r>
            <a:r>
              <a:rPr lang="it-IT" dirty="0"/>
              <a:t> </a:t>
            </a:r>
            <a:r>
              <a:rPr lang="it-IT" dirty="0" err="1"/>
              <a:t>colitis</a:t>
            </a:r>
            <a:r>
              <a:rPr lang="it-IT" dirty="0"/>
              <a:t>. </a:t>
            </a:r>
            <a:r>
              <a:rPr lang="it-IT" dirty="0" err="1"/>
              <a:t>Among</a:t>
            </a:r>
            <a:r>
              <a:rPr lang="it-IT" dirty="0"/>
              <a:t> </a:t>
            </a:r>
            <a:r>
              <a:rPr lang="it-IT" dirty="0" err="1"/>
              <a:t>these</a:t>
            </a:r>
            <a:r>
              <a:rPr lang="it-IT" dirty="0"/>
              <a:t> disorders, </a:t>
            </a:r>
            <a:r>
              <a:rPr lang="it-IT" dirty="0" err="1"/>
              <a:t>eosinophilic</a:t>
            </a:r>
            <a:r>
              <a:rPr lang="it-IT" dirty="0"/>
              <a:t> </a:t>
            </a:r>
            <a:r>
              <a:rPr lang="it-IT" dirty="0" err="1"/>
              <a:t>gastroenteritis</a:t>
            </a:r>
            <a:r>
              <a:rPr lang="it-IT" dirty="0"/>
              <a:t> </a:t>
            </a:r>
            <a:r>
              <a:rPr lang="it-IT" dirty="0" err="1"/>
              <a:t>is</a:t>
            </a:r>
            <a:r>
              <a:rPr lang="it-IT" dirty="0"/>
              <a:t> an </a:t>
            </a:r>
            <a:r>
              <a:rPr lang="it-IT" dirty="0" err="1"/>
              <a:t>uncommon</a:t>
            </a:r>
            <a:r>
              <a:rPr lang="it-IT" dirty="0"/>
              <a:t> and </a:t>
            </a:r>
            <a:r>
              <a:rPr lang="it-IT" dirty="0" err="1"/>
              <a:t>heterogeneous</a:t>
            </a:r>
            <a:r>
              <a:rPr lang="it-IT" dirty="0"/>
              <a:t> </a:t>
            </a:r>
            <a:r>
              <a:rPr lang="it-IT" dirty="0" err="1"/>
              <a:t>disease</a:t>
            </a:r>
            <a:r>
              <a:rPr lang="it-IT" dirty="0"/>
              <a:t> </a:t>
            </a:r>
            <a:r>
              <a:rPr lang="it-IT" dirty="0" err="1"/>
              <a:t>characterized</a:t>
            </a:r>
            <a:r>
              <a:rPr lang="it-IT" dirty="0"/>
              <a:t> by </a:t>
            </a:r>
            <a:r>
              <a:rPr lang="it-IT" dirty="0" err="1"/>
              <a:t>eosinophilic</a:t>
            </a:r>
            <a:r>
              <a:rPr lang="it-IT" dirty="0"/>
              <a:t> </a:t>
            </a:r>
            <a:r>
              <a:rPr lang="it-IT" dirty="0" err="1"/>
              <a:t>infiltration</a:t>
            </a:r>
            <a:r>
              <a:rPr lang="it-IT" dirty="0"/>
              <a:t> of the </a:t>
            </a:r>
            <a:r>
              <a:rPr lang="it-IT" dirty="0" err="1"/>
              <a:t>gastrointestinal</a:t>
            </a:r>
            <a:r>
              <a:rPr lang="it-IT" dirty="0"/>
              <a:t> </a:t>
            </a:r>
            <a:r>
              <a:rPr lang="it-IT" dirty="0" err="1"/>
              <a:t>tract</a:t>
            </a:r>
            <a:r>
              <a:rPr lang="it-IT" dirty="0"/>
              <a:t> in the </a:t>
            </a:r>
            <a:r>
              <a:rPr lang="it-IT" dirty="0" err="1"/>
              <a:t>absence</a:t>
            </a:r>
            <a:r>
              <a:rPr lang="it-IT" dirty="0"/>
              <a:t> of </a:t>
            </a:r>
            <a:r>
              <a:rPr lang="it-IT" dirty="0" err="1"/>
              <a:t>secondary</a:t>
            </a:r>
            <a:r>
              <a:rPr lang="it-IT" dirty="0"/>
              <a:t> </a:t>
            </a:r>
            <a:r>
              <a:rPr lang="it-IT" dirty="0" err="1"/>
              <a:t>causes</a:t>
            </a:r>
            <a:r>
              <a:rPr lang="it-IT" dirty="0"/>
              <a:t>, </a:t>
            </a:r>
            <a:r>
              <a:rPr lang="it-IT" dirty="0" err="1"/>
              <a:t>presenting</a:t>
            </a:r>
            <a:r>
              <a:rPr lang="it-IT" dirty="0"/>
              <a:t> with a </a:t>
            </a:r>
            <a:r>
              <a:rPr lang="it-IT" dirty="0" err="1"/>
              <a:t>variety</a:t>
            </a:r>
            <a:r>
              <a:rPr lang="it-IT" dirty="0"/>
              <a:t> of </a:t>
            </a:r>
            <a:r>
              <a:rPr lang="it-IT" dirty="0" err="1"/>
              <a:t>gastrointestinal</a:t>
            </a:r>
            <a:r>
              <a:rPr lang="it-IT" dirty="0"/>
              <a:t> </a:t>
            </a:r>
            <a:r>
              <a:rPr lang="it-IT" dirty="0" err="1"/>
              <a:t>manifestations</a:t>
            </a:r>
            <a:r>
              <a:rPr lang="it-IT" dirty="0"/>
              <a:t>. Up to </a:t>
            </a:r>
            <a:r>
              <a:rPr lang="it-IT" dirty="0" err="1"/>
              <a:t>now</a:t>
            </a:r>
            <a:r>
              <a:rPr lang="it-IT" dirty="0"/>
              <a:t>, </a:t>
            </a:r>
            <a:r>
              <a:rPr lang="it-IT" dirty="0" err="1"/>
              <a:t>epidemiology</a:t>
            </a:r>
            <a:r>
              <a:rPr lang="it-IT" dirty="0"/>
              <a:t> and </a:t>
            </a:r>
            <a:r>
              <a:rPr lang="it-IT" dirty="0" err="1"/>
              <a:t>pathophysiology</a:t>
            </a:r>
            <a:r>
              <a:rPr lang="it-IT" dirty="0"/>
              <a:t> of </a:t>
            </a:r>
            <a:r>
              <a:rPr lang="it-IT" dirty="0" err="1"/>
              <a:t>eosinophilic</a:t>
            </a:r>
            <a:r>
              <a:rPr lang="it-IT" dirty="0"/>
              <a:t> </a:t>
            </a:r>
            <a:r>
              <a:rPr lang="it-IT" dirty="0" err="1"/>
              <a:t>gastroenteritis</a:t>
            </a:r>
            <a:r>
              <a:rPr lang="it-IT" dirty="0"/>
              <a:t> are </a:t>
            </a:r>
            <a:r>
              <a:rPr lang="it-IT" dirty="0" err="1"/>
              <a:t>still</a:t>
            </a:r>
            <a:r>
              <a:rPr lang="it-IT" dirty="0"/>
              <a:t> </a:t>
            </a:r>
            <a:r>
              <a:rPr lang="it-IT" dirty="0" err="1"/>
              <a:t>unclear</a:t>
            </a:r>
            <a:r>
              <a:rPr lang="it-IT" dirty="0"/>
              <a:t>. </a:t>
            </a:r>
            <a:r>
              <a:rPr lang="it-IT" dirty="0" err="1"/>
              <a:t>Based</a:t>
            </a:r>
            <a:r>
              <a:rPr lang="it-IT" dirty="0"/>
              <a:t> on clinical </a:t>
            </a:r>
            <a:r>
              <a:rPr lang="it-IT" dirty="0" err="1"/>
              <a:t>manifestations</a:t>
            </a:r>
            <a:r>
              <a:rPr lang="it-IT" dirty="0"/>
              <a:t> and </a:t>
            </a:r>
            <a:r>
              <a:rPr lang="it-IT" dirty="0" err="1"/>
              <a:t>depth</a:t>
            </a:r>
            <a:r>
              <a:rPr lang="it-IT" dirty="0"/>
              <a:t> of </a:t>
            </a:r>
            <a:r>
              <a:rPr lang="it-IT" dirty="0" err="1"/>
              <a:t>eosinophilic</a:t>
            </a:r>
            <a:r>
              <a:rPr lang="it-IT" dirty="0"/>
              <a:t> </a:t>
            </a:r>
            <a:r>
              <a:rPr lang="it-IT" dirty="0" err="1"/>
              <a:t>infiltration</a:t>
            </a:r>
            <a:r>
              <a:rPr lang="it-IT" dirty="0"/>
              <a:t> </a:t>
            </a:r>
            <a:r>
              <a:rPr lang="it-IT" dirty="0" err="1"/>
              <a:t>into</a:t>
            </a:r>
            <a:r>
              <a:rPr lang="it-IT" dirty="0"/>
              <a:t> the </a:t>
            </a:r>
            <a:r>
              <a:rPr lang="it-IT" dirty="0" err="1"/>
              <a:t>gastrointestinal</a:t>
            </a:r>
            <a:r>
              <a:rPr lang="it-IT" dirty="0"/>
              <a:t> </a:t>
            </a:r>
            <a:r>
              <a:rPr lang="it-IT" dirty="0" err="1"/>
              <a:t>tract</a:t>
            </a:r>
            <a:r>
              <a:rPr lang="it-IT" dirty="0"/>
              <a:t> </a:t>
            </a:r>
            <a:r>
              <a:rPr lang="it-IT" dirty="0" err="1"/>
              <a:t>wall</a:t>
            </a:r>
            <a:r>
              <a:rPr lang="it-IT" dirty="0"/>
              <a:t>, </a:t>
            </a:r>
            <a:r>
              <a:rPr lang="it-IT" dirty="0" err="1"/>
              <a:t>eosinophilic</a:t>
            </a:r>
            <a:r>
              <a:rPr lang="it-IT" dirty="0"/>
              <a:t> </a:t>
            </a:r>
            <a:r>
              <a:rPr lang="it-IT" dirty="0" err="1"/>
              <a:t>gastroenteritis</a:t>
            </a:r>
            <a:r>
              <a:rPr lang="it-IT" dirty="0"/>
              <a:t> </a:t>
            </a:r>
            <a:r>
              <a:rPr lang="it-IT" dirty="0" err="1"/>
              <a:t>is</a:t>
            </a:r>
            <a:r>
              <a:rPr lang="it-IT" dirty="0"/>
              <a:t> </a:t>
            </a:r>
            <a:r>
              <a:rPr lang="it-IT" dirty="0" err="1"/>
              <a:t>classified</a:t>
            </a:r>
            <a:r>
              <a:rPr lang="it-IT" dirty="0"/>
              <a:t> </a:t>
            </a:r>
            <a:r>
              <a:rPr lang="it-IT" dirty="0" err="1"/>
              <a:t>into</a:t>
            </a:r>
            <a:r>
              <a:rPr lang="it-IT" dirty="0"/>
              <a:t> </a:t>
            </a:r>
            <a:r>
              <a:rPr lang="it-IT" dirty="0" err="1"/>
              <a:t>three</a:t>
            </a:r>
            <a:r>
              <a:rPr lang="it-IT" dirty="0"/>
              <a:t> </a:t>
            </a:r>
            <a:r>
              <a:rPr lang="it-IT" dirty="0" err="1"/>
              <a:t>different</a:t>
            </a:r>
            <a:r>
              <a:rPr lang="it-IT" dirty="0"/>
              <a:t> patterns </a:t>
            </a:r>
            <a:r>
              <a:rPr lang="it-IT" dirty="0" err="1"/>
              <a:t>including</a:t>
            </a:r>
            <a:r>
              <a:rPr lang="it-IT" dirty="0"/>
              <a:t> </a:t>
            </a:r>
            <a:r>
              <a:rPr lang="it-IT" dirty="0" err="1"/>
              <a:t>predominantly</a:t>
            </a:r>
            <a:r>
              <a:rPr lang="it-IT" dirty="0"/>
              <a:t> </a:t>
            </a:r>
            <a:r>
              <a:rPr lang="it-IT" dirty="0" err="1"/>
              <a:t>mucosal</a:t>
            </a:r>
            <a:r>
              <a:rPr lang="it-IT" dirty="0"/>
              <a:t> pattern, </a:t>
            </a:r>
            <a:r>
              <a:rPr lang="it-IT" dirty="0" err="1"/>
              <a:t>predominantly</a:t>
            </a:r>
            <a:r>
              <a:rPr lang="it-IT" dirty="0"/>
              <a:t> </a:t>
            </a:r>
            <a:r>
              <a:rPr lang="it-IT" dirty="0" err="1"/>
              <a:t>muscular</a:t>
            </a:r>
            <a:r>
              <a:rPr lang="it-IT" dirty="0"/>
              <a:t> pattern, and </a:t>
            </a:r>
            <a:r>
              <a:rPr lang="it-IT" dirty="0" err="1"/>
              <a:t>predominantly</a:t>
            </a:r>
            <a:r>
              <a:rPr lang="it-IT" dirty="0"/>
              <a:t> </a:t>
            </a:r>
            <a:r>
              <a:rPr lang="it-IT" dirty="0" err="1"/>
              <a:t>serosal</a:t>
            </a:r>
            <a:r>
              <a:rPr lang="it-IT" dirty="0"/>
              <a:t> pattern. For </a:t>
            </a:r>
            <a:r>
              <a:rPr lang="it-IT" dirty="0" err="1"/>
              <a:t>diagnosing</a:t>
            </a:r>
            <a:r>
              <a:rPr lang="it-IT" dirty="0"/>
              <a:t> </a:t>
            </a:r>
            <a:r>
              <a:rPr lang="it-IT" dirty="0" err="1"/>
              <a:t>eosinophilic</a:t>
            </a:r>
            <a:r>
              <a:rPr lang="it-IT" dirty="0"/>
              <a:t> </a:t>
            </a:r>
            <a:r>
              <a:rPr lang="it-IT" dirty="0" err="1"/>
              <a:t>gastroenteritis</a:t>
            </a:r>
            <a:r>
              <a:rPr lang="it-IT" dirty="0"/>
              <a:t>, </a:t>
            </a:r>
            <a:r>
              <a:rPr lang="it-IT" dirty="0" err="1"/>
              <a:t>it</a:t>
            </a:r>
            <a:r>
              <a:rPr lang="it-IT" dirty="0"/>
              <a:t> </a:t>
            </a:r>
            <a:r>
              <a:rPr lang="it-IT" dirty="0" err="1"/>
              <a:t>is</a:t>
            </a:r>
            <a:r>
              <a:rPr lang="it-IT" dirty="0"/>
              <a:t> </a:t>
            </a:r>
            <a:r>
              <a:rPr lang="it-IT" dirty="0" err="1"/>
              <a:t>necessary</a:t>
            </a:r>
            <a:r>
              <a:rPr lang="it-IT" dirty="0"/>
              <a:t> for </a:t>
            </a:r>
            <a:r>
              <a:rPr lang="it-IT" dirty="0" err="1"/>
              <a:t>clinicians</a:t>
            </a:r>
            <a:r>
              <a:rPr lang="it-IT" dirty="0"/>
              <a:t> to </a:t>
            </a:r>
            <a:r>
              <a:rPr lang="it-IT" dirty="0" err="1"/>
              <a:t>have</a:t>
            </a:r>
            <a:r>
              <a:rPr lang="it-IT" dirty="0"/>
              <a:t> a high degree of clinical </a:t>
            </a:r>
            <a:r>
              <a:rPr lang="it-IT" dirty="0" err="1"/>
              <a:t>suspicion</a:t>
            </a:r>
            <a:r>
              <a:rPr lang="it-IT" dirty="0"/>
              <a:t>. In </a:t>
            </a:r>
            <a:r>
              <a:rPr lang="it-IT" dirty="0" err="1"/>
              <a:t>addition</a:t>
            </a:r>
            <a:r>
              <a:rPr lang="it-IT" dirty="0"/>
              <a:t> to the </a:t>
            </a:r>
            <a:r>
              <a:rPr lang="it-IT" dirty="0" err="1"/>
              <a:t>gastrointestinal</a:t>
            </a:r>
            <a:r>
              <a:rPr lang="it-IT" dirty="0"/>
              <a:t> </a:t>
            </a:r>
            <a:r>
              <a:rPr lang="it-IT" dirty="0" err="1"/>
              <a:t>symptoms</a:t>
            </a:r>
            <a:r>
              <a:rPr lang="it-IT" dirty="0"/>
              <a:t>, </a:t>
            </a:r>
            <a:r>
              <a:rPr lang="it-IT" dirty="0" err="1"/>
              <a:t>other</a:t>
            </a:r>
            <a:r>
              <a:rPr lang="it-IT" dirty="0"/>
              <a:t> </a:t>
            </a:r>
            <a:r>
              <a:rPr lang="it-IT" dirty="0" err="1"/>
              <a:t>evidences</a:t>
            </a:r>
            <a:r>
              <a:rPr lang="it-IT" dirty="0"/>
              <a:t> </a:t>
            </a:r>
            <a:r>
              <a:rPr lang="it-IT" dirty="0" err="1"/>
              <a:t>such</a:t>
            </a:r>
            <a:r>
              <a:rPr lang="it-IT" dirty="0"/>
              <a:t> </a:t>
            </a:r>
            <a:r>
              <a:rPr lang="it-IT" dirty="0" err="1"/>
              <a:t>as</a:t>
            </a:r>
            <a:r>
              <a:rPr lang="it-IT" dirty="0"/>
              <a:t> </a:t>
            </a:r>
            <a:r>
              <a:rPr lang="it-IT" dirty="0" err="1"/>
              <a:t>laboratory</a:t>
            </a:r>
            <a:r>
              <a:rPr lang="it-IT" dirty="0"/>
              <a:t> </a:t>
            </a:r>
            <a:r>
              <a:rPr lang="it-IT" dirty="0" err="1"/>
              <a:t>results</a:t>
            </a:r>
            <a:r>
              <a:rPr lang="it-IT" dirty="0"/>
              <a:t>, </a:t>
            </a:r>
            <a:r>
              <a:rPr lang="it-IT" dirty="0" err="1"/>
              <a:t>radiological</a:t>
            </a:r>
            <a:r>
              <a:rPr lang="it-IT" dirty="0"/>
              <a:t> </a:t>
            </a:r>
            <a:r>
              <a:rPr lang="it-IT" dirty="0" err="1"/>
              <a:t>findings</a:t>
            </a:r>
            <a:r>
              <a:rPr lang="it-IT" dirty="0"/>
              <a:t> and </a:t>
            </a:r>
            <a:r>
              <a:rPr lang="it-IT" dirty="0" err="1"/>
              <a:t>endoscopy</a:t>
            </a:r>
            <a:r>
              <a:rPr lang="it-IT" dirty="0"/>
              <a:t> can </a:t>
            </a:r>
            <a:r>
              <a:rPr lang="it-IT" dirty="0" err="1"/>
              <a:t>also</a:t>
            </a:r>
            <a:r>
              <a:rPr lang="it-IT" dirty="0"/>
              <a:t> </a:t>
            </a:r>
            <a:r>
              <a:rPr lang="it-IT" dirty="0" err="1"/>
              <a:t>provide</a:t>
            </a:r>
            <a:r>
              <a:rPr lang="it-IT" dirty="0"/>
              <a:t> </a:t>
            </a:r>
            <a:r>
              <a:rPr lang="it-IT" dirty="0" err="1"/>
              <a:t>important</a:t>
            </a:r>
            <a:r>
              <a:rPr lang="it-IT" dirty="0"/>
              <a:t> </a:t>
            </a:r>
            <a:r>
              <a:rPr lang="it-IT" dirty="0" err="1"/>
              <a:t>diagnostic</a:t>
            </a:r>
            <a:r>
              <a:rPr lang="it-IT" dirty="0"/>
              <a:t> </a:t>
            </a:r>
            <a:r>
              <a:rPr lang="it-IT" dirty="0" err="1"/>
              <a:t>evidences</a:t>
            </a:r>
            <a:r>
              <a:rPr lang="it-IT" dirty="0"/>
              <a:t> for </a:t>
            </a:r>
            <a:r>
              <a:rPr lang="it-IT" dirty="0" err="1"/>
              <a:t>eosinophilic</a:t>
            </a:r>
            <a:r>
              <a:rPr lang="it-IT" dirty="0"/>
              <a:t> </a:t>
            </a:r>
            <a:r>
              <a:rPr lang="it-IT" dirty="0" err="1"/>
              <a:t>gastroenteritis</a:t>
            </a:r>
            <a:r>
              <a:rPr lang="it-IT" dirty="0"/>
              <a:t>. And </a:t>
            </a:r>
            <a:r>
              <a:rPr lang="it-IT" dirty="0" err="1"/>
              <a:t>these</a:t>
            </a:r>
            <a:r>
              <a:rPr lang="it-IT" dirty="0"/>
              <a:t> </a:t>
            </a:r>
            <a:r>
              <a:rPr lang="it-IT" dirty="0" err="1"/>
              <a:t>indirect</a:t>
            </a:r>
            <a:r>
              <a:rPr lang="it-IT" dirty="0"/>
              <a:t> </a:t>
            </a:r>
            <a:r>
              <a:rPr lang="it-IT" dirty="0" err="1"/>
              <a:t>pieces</a:t>
            </a:r>
            <a:r>
              <a:rPr lang="it-IT" dirty="0"/>
              <a:t> of information </a:t>
            </a:r>
            <a:r>
              <a:rPr lang="it-IT" dirty="0" err="1"/>
              <a:t>together</a:t>
            </a:r>
            <a:r>
              <a:rPr lang="it-IT" dirty="0"/>
              <a:t> with </a:t>
            </a:r>
            <a:r>
              <a:rPr lang="it-IT" dirty="0" err="1"/>
              <a:t>histological</a:t>
            </a:r>
            <a:r>
              <a:rPr lang="it-IT" dirty="0"/>
              <a:t> </a:t>
            </a:r>
            <a:r>
              <a:rPr lang="it-IT" dirty="0" err="1"/>
              <a:t>results</a:t>
            </a:r>
            <a:r>
              <a:rPr lang="it-IT" dirty="0"/>
              <a:t> </a:t>
            </a:r>
            <a:r>
              <a:rPr lang="it-IT" dirty="0" err="1"/>
              <a:t>will</a:t>
            </a:r>
            <a:r>
              <a:rPr lang="it-IT" dirty="0"/>
              <a:t> lead to a definitive </a:t>
            </a:r>
            <a:r>
              <a:rPr lang="it-IT" dirty="0" err="1"/>
              <a:t>diagnosis</a:t>
            </a:r>
            <a:r>
              <a:rPr lang="it-IT" dirty="0"/>
              <a:t> of </a:t>
            </a:r>
            <a:r>
              <a:rPr lang="it-IT" dirty="0" err="1"/>
              <a:t>eosinophilic</a:t>
            </a:r>
            <a:r>
              <a:rPr lang="it-IT" dirty="0"/>
              <a:t> </a:t>
            </a:r>
            <a:r>
              <a:rPr lang="it-IT" dirty="0" err="1"/>
              <a:t>gastroenteritis</a:t>
            </a:r>
            <a:r>
              <a:rPr lang="it-IT" dirty="0"/>
              <a:t>. To </a:t>
            </a:r>
            <a:r>
              <a:rPr lang="it-IT" dirty="0" err="1"/>
              <a:t>avoid</a:t>
            </a:r>
            <a:r>
              <a:rPr lang="it-IT" dirty="0"/>
              <a:t> </a:t>
            </a:r>
            <a:r>
              <a:rPr lang="it-IT" dirty="0" err="1"/>
              <a:t>specific</a:t>
            </a:r>
            <a:r>
              <a:rPr lang="it-IT" dirty="0"/>
              <a:t> </a:t>
            </a:r>
            <a:r>
              <a:rPr lang="it-IT" dirty="0" err="1"/>
              <a:t>allergen</a:t>
            </a:r>
            <a:r>
              <a:rPr lang="it-IT" dirty="0"/>
              <a:t>, </a:t>
            </a:r>
            <a:r>
              <a:rPr lang="it-IT" dirty="0" err="1"/>
              <a:t>dietary</a:t>
            </a:r>
            <a:r>
              <a:rPr lang="it-IT" dirty="0"/>
              <a:t> treatments can be </a:t>
            </a:r>
            <a:r>
              <a:rPr lang="it-IT" dirty="0" err="1"/>
              <a:t>considered</a:t>
            </a:r>
            <a:r>
              <a:rPr lang="it-IT" dirty="0"/>
              <a:t> </a:t>
            </a:r>
            <a:r>
              <a:rPr lang="it-IT" dirty="0" err="1"/>
              <a:t>as</a:t>
            </a:r>
            <a:r>
              <a:rPr lang="it-IT" dirty="0"/>
              <a:t> </a:t>
            </a:r>
            <a:r>
              <a:rPr lang="it-IT" dirty="0" err="1"/>
              <a:t>initial</a:t>
            </a:r>
            <a:r>
              <a:rPr lang="it-IT" dirty="0"/>
              <a:t> treatment strategy </a:t>
            </a:r>
            <a:r>
              <a:rPr lang="it-IT" dirty="0" err="1"/>
              <a:t>before</a:t>
            </a:r>
            <a:r>
              <a:rPr lang="it-IT" dirty="0"/>
              <a:t> </a:t>
            </a:r>
            <a:r>
              <a:rPr lang="it-IT" dirty="0" err="1"/>
              <a:t>drug</a:t>
            </a:r>
            <a:r>
              <a:rPr lang="it-IT" dirty="0"/>
              <a:t> treatment. </a:t>
            </a:r>
            <a:r>
              <a:rPr lang="it-IT" dirty="0" err="1"/>
              <a:t>Corticosteroids</a:t>
            </a:r>
            <a:r>
              <a:rPr lang="it-IT" dirty="0"/>
              <a:t> are the </a:t>
            </a:r>
            <a:r>
              <a:rPr lang="it-IT" dirty="0" err="1"/>
              <a:t>main</a:t>
            </a:r>
            <a:r>
              <a:rPr lang="it-IT" dirty="0"/>
              <a:t> </a:t>
            </a:r>
            <a:r>
              <a:rPr lang="it-IT" dirty="0" err="1"/>
              <a:t>medication</a:t>
            </a:r>
            <a:r>
              <a:rPr lang="it-IT" dirty="0"/>
              <a:t> for </a:t>
            </a:r>
            <a:r>
              <a:rPr lang="it-IT" dirty="0" err="1"/>
              <a:t>eosinophilic</a:t>
            </a:r>
            <a:r>
              <a:rPr lang="it-IT" dirty="0"/>
              <a:t> </a:t>
            </a:r>
            <a:r>
              <a:rPr lang="it-IT" dirty="0" err="1"/>
              <a:t>gastroenteritis</a:t>
            </a:r>
            <a:r>
              <a:rPr lang="it-IT" dirty="0"/>
              <a:t> and </a:t>
            </a:r>
            <a:r>
              <a:rPr lang="it-IT" dirty="0" err="1"/>
              <a:t>have</a:t>
            </a:r>
            <a:r>
              <a:rPr lang="it-IT" dirty="0"/>
              <a:t> a </a:t>
            </a:r>
            <a:r>
              <a:rPr lang="it-IT" dirty="0" err="1"/>
              <a:t>dramatic</a:t>
            </a:r>
            <a:r>
              <a:rPr lang="it-IT" dirty="0"/>
              <a:t> </a:t>
            </a:r>
            <a:r>
              <a:rPr lang="it-IT" dirty="0" err="1"/>
              <a:t>therapeutic</a:t>
            </a:r>
            <a:r>
              <a:rPr lang="it-IT" dirty="0"/>
              <a:t> </a:t>
            </a:r>
            <a:r>
              <a:rPr lang="it-IT" dirty="0" err="1"/>
              <a:t>efficacy</a:t>
            </a:r>
            <a:r>
              <a:rPr lang="it-IT" dirty="0"/>
              <a:t>. </a:t>
            </a:r>
            <a:r>
              <a:rPr lang="it-IT" dirty="0" err="1"/>
              <a:t>Yet</a:t>
            </a:r>
            <a:r>
              <a:rPr lang="it-IT" dirty="0"/>
              <a:t> </a:t>
            </a:r>
            <a:r>
              <a:rPr lang="it-IT" dirty="0" err="1"/>
              <a:t>other</a:t>
            </a:r>
            <a:r>
              <a:rPr lang="it-IT" dirty="0"/>
              <a:t> </a:t>
            </a:r>
            <a:r>
              <a:rPr lang="it-IT" dirty="0" err="1"/>
              <a:t>medications</a:t>
            </a:r>
            <a:r>
              <a:rPr lang="it-IT" dirty="0"/>
              <a:t> </a:t>
            </a:r>
            <a:r>
              <a:rPr lang="it-IT" dirty="0" err="1"/>
              <a:t>need</a:t>
            </a:r>
            <a:r>
              <a:rPr lang="it-IT" dirty="0"/>
              <a:t> to </a:t>
            </a:r>
            <a:r>
              <a:rPr lang="it-IT" dirty="0" err="1"/>
              <a:t>further</a:t>
            </a:r>
            <a:r>
              <a:rPr lang="it-IT" dirty="0"/>
              <a:t> </a:t>
            </a:r>
            <a:r>
              <a:rPr lang="it-IT" dirty="0" err="1"/>
              <a:t>verify</a:t>
            </a:r>
            <a:r>
              <a:rPr lang="it-IT" dirty="0"/>
              <a:t> </a:t>
            </a:r>
            <a:r>
              <a:rPr lang="it-IT" dirty="0" err="1"/>
              <a:t>their</a:t>
            </a:r>
            <a:r>
              <a:rPr lang="it-IT" dirty="0"/>
              <a:t> </a:t>
            </a:r>
            <a:r>
              <a:rPr lang="it-IT" dirty="0" err="1"/>
              <a:t>effects</a:t>
            </a:r>
            <a:r>
              <a:rPr lang="it-IT" dirty="0"/>
              <a:t> in clinical </a:t>
            </a:r>
            <a:r>
              <a:rPr lang="it-IT" dirty="0" err="1"/>
              <a:t>practice</a:t>
            </a:r>
            <a:r>
              <a:rPr lang="it-IT" dirty="0"/>
              <a:t>, and surgery </a:t>
            </a:r>
            <a:r>
              <a:rPr lang="it-IT" dirty="0" err="1"/>
              <a:t>should</a:t>
            </a:r>
            <a:r>
              <a:rPr lang="it-IT" dirty="0"/>
              <a:t> be </a:t>
            </a:r>
            <a:r>
              <a:rPr lang="it-IT" dirty="0" err="1"/>
              <a:t>avoided</a:t>
            </a:r>
            <a:r>
              <a:rPr lang="it-IT" dirty="0"/>
              <a:t> </a:t>
            </a:r>
            <a:r>
              <a:rPr lang="it-IT" dirty="0" err="1"/>
              <a:t>as</a:t>
            </a:r>
            <a:r>
              <a:rPr lang="it-IT" dirty="0"/>
              <a:t> far </a:t>
            </a:r>
            <a:r>
              <a:rPr lang="it-IT" dirty="0" err="1"/>
              <a:t>as</a:t>
            </a:r>
            <a:r>
              <a:rPr lang="it-IT" dirty="0"/>
              <a:t> </a:t>
            </a:r>
            <a:r>
              <a:rPr lang="it-IT" dirty="0" err="1"/>
              <a:t>possible</a:t>
            </a:r>
            <a:r>
              <a:rPr lang="it-IT" dirty="0"/>
              <a:t>. </a:t>
            </a:r>
          </a:p>
          <a:p>
            <a:r>
              <a:rPr lang="it-IT" b="1" dirty="0"/>
              <a:t>Keywords: </a:t>
            </a:r>
            <a:r>
              <a:rPr lang="it-IT" dirty="0" err="1"/>
              <a:t>eosinophil</a:t>
            </a:r>
            <a:r>
              <a:rPr lang="it-IT" dirty="0"/>
              <a:t>; </a:t>
            </a:r>
            <a:r>
              <a:rPr lang="it-IT" dirty="0" err="1"/>
              <a:t>eosinophilia</a:t>
            </a:r>
            <a:r>
              <a:rPr lang="it-IT" dirty="0"/>
              <a:t>; </a:t>
            </a:r>
            <a:r>
              <a:rPr lang="it-IT" dirty="0" err="1"/>
              <a:t>eosinophilic</a:t>
            </a:r>
            <a:r>
              <a:rPr lang="it-IT" dirty="0"/>
              <a:t> </a:t>
            </a:r>
            <a:r>
              <a:rPr lang="it-IT" dirty="0" err="1"/>
              <a:t>gastroenteritis</a:t>
            </a:r>
            <a:r>
              <a:rPr lang="it-IT" dirty="0"/>
              <a:t>.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7F9C95-ACB3-4FDB-AB22-FFB088AE9855}"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49329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EOE PREV </a:t>
            </a:r>
            <a:r>
              <a:rPr lang="it-IT" dirty="0"/>
              <a:t>(50-100 casi ogni 100.000 abitanti)</a:t>
            </a:r>
            <a:r>
              <a:rPr lang="it-IT" sz="1200" b="0" i="0" kern="1200" dirty="0">
                <a:solidFill>
                  <a:schemeClr val="tx1"/>
                </a:solidFill>
                <a:effectLst/>
                <a:latin typeface="+mn-lt"/>
                <a:ea typeface="+mn-ea"/>
                <a:cs typeface="+mn-cs"/>
              </a:rPr>
              <a:t>,</a:t>
            </a:r>
            <a:br>
              <a:rPr lang="it-IT" sz="1200" b="0" i="0" kern="1200" dirty="0">
                <a:solidFill>
                  <a:schemeClr val="tx1"/>
                </a:solidFill>
                <a:effectLst/>
                <a:latin typeface="+mn-lt"/>
                <a:ea typeface="+mn-ea"/>
                <a:cs typeface="+mn-cs"/>
              </a:rPr>
            </a:br>
            <a:endParaRPr lang="it-IT" sz="1200" b="0" i="0" kern="1200" dirty="0">
              <a:solidFill>
                <a:schemeClr val="tx1"/>
              </a:solidFill>
              <a:effectLst/>
              <a:latin typeface="+mn-lt"/>
              <a:ea typeface="+mn-ea"/>
              <a:cs typeface="+mn-cs"/>
            </a:endParaRPr>
          </a:p>
          <a:p>
            <a:r>
              <a:rPr lang="en-US" dirty="0" err="1"/>
              <a:t>Clin</a:t>
            </a:r>
            <a:r>
              <a:rPr lang="en-US" dirty="0"/>
              <a:t> Gastroenterol </a:t>
            </a:r>
            <a:r>
              <a:rPr lang="en-US" dirty="0" err="1"/>
              <a:t>Hepatol</a:t>
            </a:r>
            <a:r>
              <a:rPr lang="en-US" dirty="0"/>
              <a:t> . 2017 Nov;15(11):1733-1741. </a:t>
            </a:r>
          </a:p>
          <a:p>
            <a:r>
              <a:rPr lang="en-US" dirty="0" err="1"/>
              <a:t>doi</a:t>
            </a:r>
            <a:r>
              <a:rPr lang="en-US" dirty="0"/>
              <a:t>: 10.1016/j.cgh.2017.05.050. </a:t>
            </a:r>
            <a:r>
              <a:rPr lang="en-US" dirty="0" err="1"/>
              <a:t>Epub</a:t>
            </a:r>
            <a:r>
              <a:rPr lang="en-US" dirty="0"/>
              <a:t> 2017 Jun 8. </a:t>
            </a:r>
          </a:p>
          <a:p>
            <a:r>
              <a:rPr lang="en-US" b="1" dirty="0"/>
              <a:t>Prevalence of Eosinophilic Gastroenteritis and Colitis in a Population-Based Study, From 2012 to 2017 </a:t>
            </a:r>
          </a:p>
          <a:p>
            <a:r>
              <a:rPr lang="en-US" dirty="0">
                <a:hlinkClick r:id="rId3"/>
              </a:rPr>
              <a:t>Emad Mansoor</a:t>
            </a:r>
            <a:r>
              <a:rPr lang="en-US" baseline="30000" dirty="0"/>
              <a:t> </a:t>
            </a:r>
            <a:r>
              <a:rPr lang="en-US" baseline="30000" dirty="0">
                <a:hlinkClick r:id="rId4" tooltip="Department of Internal Medicine, University Hospitals Cleveland Medical Center, Case Western Reserve University, Cleveland, Ohio; Division of Gastroenterology and Liver Disease, University Hospitals Cleveland Medical Center, Case Western Reserve University, Cleveland, Ohio."/>
              </a:rPr>
              <a:t> 1 </a:t>
            </a:r>
            <a:r>
              <a:rPr lang="en-US" dirty="0"/>
              <a:t>, </a:t>
            </a:r>
            <a:r>
              <a:rPr lang="en-US" dirty="0" err="1">
                <a:hlinkClick r:id="rId5"/>
              </a:rPr>
              <a:t>Mohannad</a:t>
            </a:r>
            <a:r>
              <a:rPr lang="en-US" dirty="0">
                <a:hlinkClick r:id="rId5"/>
              </a:rPr>
              <a:t> </a:t>
            </a:r>
            <a:r>
              <a:rPr lang="en-US" dirty="0" err="1">
                <a:hlinkClick r:id="rId5"/>
              </a:rPr>
              <a:t>Abou</a:t>
            </a:r>
            <a:r>
              <a:rPr lang="en-US" dirty="0">
                <a:hlinkClick r:id="rId5"/>
              </a:rPr>
              <a:t> Saleh</a:t>
            </a:r>
            <a:r>
              <a:rPr lang="en-US" baseline="30000" dirty="0"/>
              <a:t> </a:t>
            </a:r>
            <a:r>
              <a:rPr lang="en-US" baseline="30000" dirty="0">
                <a:hlinkClick r:id="rId6" tooltip="Department of Internal Medicine, University Hospitals Cleveland Medical Center, Case Western Reserve University, Cleveland, Ohio."/>
              </a:rPr>
              <a:t> 2 </a:t>
            </a:r>
            <a:r>
              <a:rPr lang="en-US" dirty="0"/>
              <a:t>, </a:t>
            </a:r>
            <a:r>
              <a:rPr lang="en-US" dirty="0">
                <a:hlinkClick r:id="rId7"/>
              </a:rPr>
              <a:t>Gregory S Cooper</a:t>
            </a:r>
            <a:r>
              <a:rPr lang="en-US" baseline="30000" dirty="0"/>
              <a:t> </a:t>
            </a:r>
            <a:r>
              <a:rPr lang="en-US" baseline="30000" dirty="0">
                <a:hlinkClick r:id="rId8" tooltip="Department of Internal Medicine, University Hospitals Cleveland Medical Center, Case Western Reserve University, Cleveland, Ohio; Division of Gastroenterology and Liver Disease, University Hospitals Cleveland Medical Center, Case Western Reserve University, Cleveland, Ohio. Electronic address: gregory.cooper@uhhospitals.org."/>
              </a:rPr>
              <a:t> 3 </a:t>
            </a:r>
            <a:endParaRPr lang="en-US" dirty="0"/>
          </a:p>
          <a:p>
            <a:r>
              <a:rPr lang="en-US" dirty="0"/>
              <a:t>Affiliations </a:t>
            </a:r>
          </a:p>
          <a:p>
            <a:r>
              <a:rPr lang="en-US" dirty="0"/>
              <a:t>PMID: </a:t>
            </a:r>
            <a:r>
              <a:rPr lang="en-US" b="1" dirty="0"/>
              <a:t>28603057</a:t>
            </a:r>
            <a:r>
              <a:rPr lang="en-US" dirty="0"/>
              <a:t> </a:t>
            </a:r>
          </a:p>
          <a:p>
            <a:r>
              <a:rPr lang="en-US" dirty="0"/>
              <a:t>DOI: </a:t>
            </a:r>
            <a:r>
              <a:rPr lang="en-US" dirty="0">
                <a:hlinkClick r:id="rId9"/>
              </a:rPr>
              <a:t>10.1016/j.cgh.2017.05.050 </a:t>
            </a:r>
            <a:endParaRPr lang="en-US" dirty="0"/>
          </a:p>
          <a:p>
            <a:r>
              <a:rPr lang="en-US" b="1" dirty="0"/>
              <a:t>Abstract </a:t>
            </a:r>
          </a:p>
          <a:p>
            <a:r>
              <a:rPr lang="en-US" b="1" dirty="0"/>
              <a:t>Background &amp; aims: </a:t>
            </a:r>
            <a:r>
              <a:rPr lang="en-US" dirty="0"/>
              <a:t>Although eosinophilic esophagitis (</a:t>
            </a:r>
            <a:r>
              <a:rPr lang="en-US" dirty="0" err="1"/>
              <a:t>EoE</a:t>
            </a:r>
            <a:r>
              <a:rPr lang="en-US" dirty="0"/>
              <a:t>) has been extensively studied, there have been few epidemiology studies of other eosinophilic gastrointestinal disorders (EGIDs). Using a large, population-based database, we investigated epidemiologic features of eosinophilic gastroenteritis (</a:t>
            </a:r>
            <a:r>
              <a:rPr lang="en-US" dirty="0" err="1"/>
              <a:t>EoGE</a:t>
            </a:r>
            <a:r>
              <a:rPr lang="en-US" dirty="0"/>
              <a:t>) and eosinophilic colitis (</a:t>
            </a:r>
            <a:r>
              <a:rPr lang="en-US" dirty="0" err="1"/>
              <a:t>EoC</a:t>
            </a:r>
            <a:r>
              <a:rPr lang="en-US" dirty="0"/>
              <a:t>) in the United State. </a:t>
            </a:r>
          </a:p>
          <a:p>
            <a:r>
              <a:rPr lang="en-US" b="1" dirty="0"/>
              <a:t>Methods: </a:t>
            </a:r>
            <a:r>
              <a:rPr lang="en-US" dirty="0"/>
              <a:t>We collected data from a commercial database (</a:t>
            </a:r>
            <a:r>
              <a:rPr lang="en-US" dirty="0" err="1"/>
              <a:t>Explorys</a:t>
            </a:r>
            <a:r>
              <a:rPr lang="en-US" dirty="0"/>
              <a:t> Inc, Cleveland, OH) that provided electronic health records from 26 major integrated U.S. healthcare systems from 1999 to March 2017. We identified a cohort of adult and pediatric patients with </a:t>
            </a:r>
            <a:r>
              <a:rPr lang="en-US" dirty="0" err="1"/>
              <a:t>EoGE</a:t>
            </a:r>
            <a:r>
              <a:rPr lang="en-US" dirty="0"/>
              <a:t> and </a:t>
            </a:r>
            <a:r>
              <a:rPr lang="en-US" dirty="0" err="1"/>
              <a:t>EoC</a:t>
            </a:r>
            <a:r>
              <a:rPr lang="en-US" dirty="0"/>
              <a:t> from March 2012 to March 2017, based on the Systematized Nomenclature of Medicine Clinical Terms. We calculated the overall prevalence of </a:t>
            </a:r>
            <a:r>
              <a:rPr lang="en-US" dirty="0" err="1"/>
              <a:t>EoGE</a:t>
            </a:r>
            <a:r>
              <a:rPr lang="en-US" dirty="0"/>
              <a:t> and </a:t>
            </a:r>
            <a:r>
              <a:rPr lang="en-US" dirty="0" err="1"/>
              <a:t>EoC</a:t>
            </a:r>
            <a:r>
              <a:rPr lang="en-US" dirty="0"/>
              <a:t> among different patient groups, and performed age- and gender-adjusted analyses to assess for differences in the prevalence of associated medical conditions in patients with </a:t>
            </a:r>
            <a:r>
              <a:rPr lang="en-US" dirty="0" err="1"/>
              <a:t>EoGE</a:t>
            </a:r>
            <a:r>
              <a:rPr lang="en-US" dirty="0"/>
              <a:t> and </a:t>
            </a:r>
            <a:r>
              <a:rPr lang="en-US" dirty="0" err="1"/>
              <a:t>EoC</a:t>
            </a:r>
            <a:r>
              <a:rPr lang="en-US" dirty="0"/>
              <a:t> and control patients (patients in the database between March 2012 and March 2017 without EGID-associated diagnoses). </a:t>
            </a:r>
          </a:p>
          <a:p>
            <a:r>
              <a:rPr lang="en-US" b="1" dirty="0"/>
              <a:t>Results: </a:t>
            </a:r>
            <a:r>
              <a:rPr lang="en-US" dirty="0"/>
              <a:t>Of the 35,826,830 individuals in the database, we identified 1820 patients with </a:t>
            </a:r>
            <a:r>
              <a:rPr lang="en-US" dirty="0" err="1"/>
              <a:t>EoGE</a:t>
            </a:r>
            <a:r>
              <a:rPr lang="en-US" dirty="0"/>
              <a:t> and 770 with </a:t>
            </a:r>
            <a:r>
              <a:rPr lang="en-US" dirty="0" err="1"/>
              <a:t>EoC</a:t>
            </a:r>
            <a:r>
              <a:rPr lang="en-US" dirty="0"/>
              <a:t>. The overall prevalence rate of </a:t>
            </a:r>
            <a:r>
              <a:rPr lang="en-US" dirty="0" err="1"/>
              <a:t>EoGE</a:t>
            </a:r>
            <a:r>
              <a:rPr lang="en-US" dirty="0"/>
              <a:t> was 5.1/100,000 persons; the overall prevalence rate of </a:t>
            </a:r>
            <a:r>
              <a:rPr lang="en-US" dirty="0" err="1"/>
              <a:t>EoC</a:t>
            </a:r>
            <a:r>
              <a:rPr lang="en-US" dirty="0"/>
              <a:t> was 2.1/100,000 persons. Each of the non-</a:t>
            </a:r>
            <a:r>
              <a:rPr lang="en-US" dirty="0" err="1"/>
              <a:t>EoE</a:t>
            </a:r>
            <a:r>
              <a:rPr lang="en-US" dirty="0"/>
              <a:t> EGIDs was more prevalent in Caucasians than in African-Americans and Asians, and in female patients than male patients. Although </a:t>
            </a:r>
            <a:r>
              <a:rPr lang="en-US" dirty="0" err="1"/>
              <a:t>EoGE</a:t>
            </a:r>
            <a:r>
              <a:rPr lang="en-US" dirty="0"/>
              <a:t> was more prevalent in children (under 18 years of age) than in adults, </a:t>
            </a:r>
            <a:r>
              <a:rPr lang="en-US" dirty="0" err="1"/>
              <a:t>EoC</a:t>
            </a:r>
            <a:r>
              <a:rPr lang="en-US" dirty="0"/>
              <a:t> was more prevalent in adults (older than 18 years of age). Compared with control patients, individuals with non-</a:t>
            </a:r>
            <a:r>
              <a:rPr lang="en-US" dirty="0" err="1"/>
              <a:t>EoE</a:t>
            </a:r>
            <a:r>
              <a:rPr lang="en-US" dirty="0"/>
              <a:t> EGIDs were more likely to have been diagnosed with other gastrointestinal or allergic disorders. </a:t>
            </a:r>
          </a:p>
          <a:p>
            <a:r>
              <a:rPr lang="en-US" b="1" dirty="0"/>
              <a:t>Conclusions: </a:t>
            </a:r>
            <a:r>
              <a:rPr lang="en-US" dirty="0"/>
              <a:t>In a population-based study in the United States, using the </a:t>
            </a:r>
            <a:r>
              <a:rPr lang="en-US" dirty="0" err="1"/>
              <a:t>Explorys</a:t>
            </a:r>
            <a:r>
              <a:rPr lang="en-US" dirty="0"/>
              <a:t> database, we found the overall prevalence rate of </a:t>
            </a:r>
            <a:r>
              <a:rPr lang="en-US" dirty="0" err="1"/>
              <a:t>EoGE</a:t>
            </a:r>
            <a:r>
              <a:rPr lang="en-US" dirty="0"/>
              <a:t> to be 5.1/100,000 persons and the prevalence rate of </a:t>
            </a:r>
            <a:r>
              <a:rPr lang="en-US" dirty="0" err="1"/>
              <a:t>EoC</a:t>
            </a:r>
            <a:r>
              <a:rPr lang="en-US" dirty="0"/>
              <a:t> to be 2.1/100,000; these values are at the lower end of prevalence rates previously reported in the United States. </a:t>
            </a:r>
          </a:p>
          <a:p>
            <a:r>
              <a:rPr lang="en-US" b="1" dirty="0"/>
              <a:t>Keywords: </a:t>
            </a:r>
            <a:r>
              <a:rPr lang="en-US" dirty="0"/>
              <a:t>Eosinophilic Gastrointestinal Diseases; Epidemiology; Prevalence; SNOMED CT. </a:t>
            </a:r>
          </a:p>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3B7531-624A-4C8D-88A1-31B516AEBCF8}"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27098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err="1"/>
              <a:t>Scand</a:t>
            </a:r>
            <a:r>
              <a:rPr lang="en-US" dirty="0"/>
              <a:t> J Gastroenterol </a:t>
            </a:r>
          </a:p>
          <a:p>
            <a:r>
              <a:rPr lang="en-US" dirty="0"/>
              <a:t>. 2025 Mar 11:1-6. </a:t>
            </a:r>
          </a:p>
          <a:p>
            <a:r>
              <a:rPr lang="en-US" dirty="0" err="1"/>
              <a:t>doi</a:t>
            </a:r>
            <a:r>
              <a:rPr lang="en-US" dirty="0"/>
              <a:t>: 10.1080/00365521.2025.2475093. Online ahead of print. </a:t>
            </a:r>
          </a:p>
          <a:p>
            <a:r>
              <a:rPr lang="en-US" b="1" dirty="0"/>
              <a:t>Incidence of non-esophageal eosinophilic gastrointestinal disease in Sweden 1990-2015 </a:t>
            </a:r>
          </a:p>
          <a:p>
            <a:r>
              <a:rPr lang="en-US" dirty="0">
                <a:hlinkClick r:id="rId3"/>
              </a:rPr>
              <a:t>Natasha Olsson</a:t>
            </a:r>
            <a:r>
              <a:rPr lang="en-US" baseline="30000" dirty="0"/>
              <a:t> </a:t>
            </a:r>
            <a:r>
              <a:rPr lang="en-US" baseline="30000" dirty="0">
                <a:hlinkClick r:id="rId4" tooltip="Department of Medical Epidemiology and Biostatistics, Karolinska Institutet, Stockholm, Sweden."/>
              </a:rPr>
              <a:t> 1 </a:t>
            </a:r>
            <a:r>
              <a:rPr lang="en-US" baseline="30000" dirty="0"/>
              <a:t> </a:t>
            </a:r>
            <a:r>
              <a:rPr lang="en-US" baseline="30000" dirty="0">
                <a:hlinkClick r:id="rId5" tooltip="Department of Clinical Neuroscience, Karolinska Institutet, Stockholm, Sweden."/>
              </a:rPr>
              <a:t> 2 </a:t>
            </a:r>
            <a:r>
              <a:rPr lang="en-US" dirty="0"/>
              <a:t>, </a:t>
            </a:r>
            <a:r>
              <a:rPr lang="en-US" dirty="0">
                <a:hlinkClick r:id="rId6"/>
              </a:rPr>
              <a:t>David Bergman</a:t>
            </a:r>
            <a:r>
              <a:rPr lang="en-US" baseline="30000" dirty="0"/>
              <a:t> </a:t>
            </a:r>
            <a:r>
              <a:rPr lang="en-US" baseline="30000" dirty="0">
                <a:hlinkClick r:id="rId4" tooltip="Department of Medical Epidemiology and Biostatistics, Karolinska Institutet, Stockholm, Sweden."/>
              </a:rPr>
              <a:t> 1 </a:t>
            </a:r>
            <a:r>
              <a:rPr lang="en-US" dirty="0"/>
              <a:t>, </a:t>
            </a:r>
            <a:r>
              <a:rPr lang="en-US" dirty="0" err="1">
                <a:hlinkClick r:id="rId7"/>
              </a:rPr>
              <a:t>Jiangwei</a:t>
            </a:r>
            <a:r>
              <a:rPr lang="en-US" dirty="0">
                <a:hlinkClick r:id="rId7"/>
              </a:rPr>
              <a:t> Sun</a:t>
            </a:r>
            <a:r>
              <a:rPr lang="en-US" baseline="30000" dirty="0"/>
              <a:t> </a:t>
            </a:r>
            <a:r>
              <a:rPr lang="en-US" baseline="30000" dirty="0">
                <a:hlinkClick r:id="rId4" tooltip="Department of Medical Epidemiology and Biostatistics, Karolinska Institutet, Stockholm, Sweden."/>
              </a:rPr>
              <a:t> 1 </a:t>
            </a:r>
            <a:r>
              <a:rPr lang="en-US" dirty="0"/>
              <a:t>, </a:t>
            </a:r>
            <a:r>
              <a:rPr lang="en-US" dirty="0">
                <a:hlinkClick r:id="rId8"/>
              </a:rPr>
              <a:t>Marie Carlson</a:t>
            </a:r>
            <a:r>
              <a:rPr lang="en-US" baseline="30000" dirty="0"/>
              <a:t> </a:t>
            </a:r>
            <a:r>
              <a:rPr lang="en-US" baseline="30000" dirty="0">
                <a:hlinkClick r:id="rId9" tooltip="Department of Medical Sciences, Gastroenterology Research Group, Uppsala University, Uppsala, Sweden."/>
              </a:rPr>
              <a:t> 3 </a:t>
            </a:r>
            <a:r>
              <a:rPr lang="en-US" dirty="0"/>
              <a:t>, </a:t>
            </a:r>
            <a:r>
              <a:rPr lang="en-US" dirty="0" err="1">
                <a:hlinkClick r:id="rId10"/>
              </a:rPr>
              <a:t>Amiko</a:t>
            </a:r>
            <a:r>
              <a:rPr lang="en-US" dirty="0">
                <a:hlinkClick r:id="rId10"/>
              </a:rPr>
              <a:t> M Uchida</a:t>
            </a:r>
            <a:r>
              <a:rPr lang="en-US" baseline="30000" dirty="0"/>
              <a:t> </a:t>
            </a:r>
            <a:r>
              <a:rPr lang="en-US" baseline="30000" dirty="0">
                <a:hlinkClick r:id="rId11" tooltip="Division of Gastroenterology, Hepatology and Nutrition, Salt Lake City, University of Utah School of Medicine, USA."/>
              </a:rPr>
              <a:t> 4 </a:t>
            </a:r>
            <a:r>
              <a:rPr lang="en-US" dirty="0"/>
              <a:t>, </a:t>
            </a:r>
            <a:r>
              <a:rPr lang="en-US" dirty="0">
                <a:hlinkClick r:id="rId12"/>
              </a:rPr>
              <a:t>Jonas F </a:t>
            </a:r>
            <a:r>
              <a:rPr lang="en-US" dirty="0" err="1">
                <a:hlinkClick r:id="rId12"/>
              </a:rPr>
              <a:t>Ludvigsson</a:t>
            </a:r>
            <a:r>
              <a:rPr lang="en-US" baseline="30000" dirty="0"/>
              <a:t> </a:t>
            </a:r>
            <a:r>
              <a:rPr lang="en-US" baseline="30000" dirty="0">
                <a:hlinkClick r:id="rId4" tooltip="Department of Medical Epidemiology and Biostatistics, Karolinska Institutet, Stockholm, Sweden."/>
              </a:rPr>
              <a:t> 1 </a:t>
            </a:r>
            <a:r>
              <a:rPr lang="en-US" baseline="30000" dirty="0"/>
              <a:t> </a:t>
            </a:r>
            <a:r>
              <a:rPr lang="en-US" baseline="30000" dirty="0">
                <a:hlinkClick r:id="rId13" tooltip="Department of Pediatrics, Örebro University Hospital, Örebro, Sweden."/>
              </a:rPr>
              <a:t> 5 </a:t>
            </a:r>
            <a:r>
              <a:rPr lang="en-US" baseline="30000" dirty="0"/>
              <a:t> </a:t>
            </a:r>
            <a:r>
              <a:rPr lang="en-US" baseline="30000" dirty="0">
                <a:hlinkClick r:id="rId14" tooltip="Celiac Disease Center, Department of Medicine, Columbia University College of Physicians and Surgeons, NY, USA."/>
              </a:rPr>
              <a:t> 6 </a:t>
            </a:r>
            <a:endParaRPr lang="en-US" dirty="0"/>
          </a:p>
          <a:p>
            <a:r>
              <a:rPr lang="en-US" dirty="0"/>
              <a:t>Affiliations </a:t>
            </a:r>
          </a:p>
          <a:p>
            <a:r>
              <a:rPr lang="en-US" dirty="0"/>
              <a:t>PMID: </a:t>
            </a:r>
            <a:r>
              <a:rPr lang="en-US" b="1" dirty="0"/>
              <a:t>40069573</a:t>
            </a:r>
            <a:r>
              <a:rPr lang="en-US" dirty="0"/>
              <a:t> </a:t>
            </a:r>
          </a:p>
          <a:p>
            <a:r>
              <a:rPr lang="en-US" dirty="0"/>
              <a:t>DOI: </a:t>
            </a:r>
            <a:r>
              <a:rPr lang="en-US" dirty="0">
                <a:hlinkClick r:id="rId15"/>
              </a:rPr>
              <a:t>10.1080/00365521.2025.2475093 </a:t>
            </a:r>
            <a:endParaRPr lang="en-US" dirty="0"/>
          </a:p>
          <a:p>
            <a:r>
              <a:rPr lang="en-US" dirty="0"/>
              <a:t>Free article </a:t>
            </a:r>
          </a:p>
          <a:p>
            <a:r>
              <a:rPr lang="en-US" b="1" dirty="0"/>
              <a:t>Abstract </a:t>
            </a:r>
          </a:p>
          <a:p>
            <a:r>
              <a:rPr lang="en-US" b="1" dirty="0"/>
              <a:t>Background: </a:t>
            </a:r>
            <a:r>
              <a:rPr lang="en-US" dirty="0"/>
              <a:t>Data on the incidence of Eosinophilic gastrointestinal disease (EGID) distal to the esophagus are scarce. This study aimed to examine the incidence of non-eosinophilic esophagitis (</a:t>
            </a:r>
            <a:r>
              <a:rPr lang="en-US" dirty="0" err="1"/>
              <a:t>EoE</a:t>
            </a:r>
            <a:r>
              <a:rPr lang="en-US" dirty="0"/>
              <a:t>) EGID in Sweden, as well as its three entities; eosinophilic gastritis (</a:t>
            </a:r>
            <a:r>
              <a:rPr lang="en-US" dirty="0" err="1"/>
              <a:t>EoG</a:t>
            </a:r>
            <a:r>
              <a:rPr lang="en-US" dirty="0"/>
              <a:t>), eosinophilic enteritis (</a:t>
            </a:r>
            <a:r>
              <a:rPr lang="en-US" dirty="0" err="1"/>
              <a:t>EoN</a:t>
            </a:r>
            <a:r>
              <a:rPr lang="en-US" dirty="0"/>
              <a:t>), and eosinophilic colitis (</a:t>
            </a:r>
            <a:r>
              <a:rPr lang="en-US" dirty="0" err="1"/>
              <a:t>EoC</a:t>
            </a:r>
            <a:r>
              <a:rPr lang="en-US" dirty="0"/>
              <a:t>). </a:t>
            </a:r>
          </a:p>
          <a:p>
            <a:r>
              <a:rPr lang="en-US" b="1" dirty="0"/>
              <a:t>Methods: </a:t>
            </a:r>
            <a:r>
              <a:rPr lang="en-US" dirty="0"/>
              <a:t>We performed a nationwide population-based cohort study of individuals with incident biopsy-confirmed non-</a:t>
            </a:r>
            <a:r>
              <a:rPr lang="en-US" dirty="0" err="1"/>
              <a:t>EoE</a:t>
            </a:r>
            <a:r>
              <a:rPr lang="en-US" dirty="0"/>
              <a:t> EGID in Sweden from 1990 to 2015. Age-standardized and age-specific incidence rates (IRs) were calculated. </a:t>
            </a:r>
          </a:p>
          <a:p>
            <a:r>
              <a:rPr lang="en-US" b="1" dirty="0"/>
              <a:t>Results: </a:t>
            </a:r>
            <a:r>
              <a:rPr lang="en-US" dirty="0"/>
              <a:t>We identified 1882 individuals with incident non-</a:t>
            </a:r>
            <a:r>
              <a:rPr lang="en-US" dirty="0" err="1"/>
              <a:t>EoE</a:t>
            </a:r>
            <a:r>
              <a:rPr lang="en-US" dirty="0"/>
              <a:t> EGID. Females constituted 58% and the mean age at diagnosis was 45 years. </a:t>
            </a:r>
            <a:r>
              <a:rPr lang="en-US" dirty="0" err="1"/>
              <a:t>EoC</a:t>
            </a:r>
            <a:r>
              <a:rPr lang="en-US" dirty="0"/>
              <a:t> was the most common subtype (62%). From 1990 to 2015, the mean age-standardized IR was approximately 0.8 per 100,000 person-years (IR = 0.79; 95%CI = 0.64-0.93), but with higher IRs in recent years (2013-2015: IR = 1.51; 95%CI = 1.09-1.93). The incidence increased especially during the 1990s, with a 27% annual increase before 2000, compared to a 3% annual increase thereafter. The incidence rate ratio (IRR) between females and males was 1.38 (95%CI = 1.26-1.51), but no evidence was found to suggest that the IRR varied across calendar periods or by age. The lifetime risk of diagnosed non-</a:t>
            </a:r>
            <a:r>
              <a:rPr lang="en-US" dirty="0" err="1"/>
              <a:t>EoE</a:t>
            </a:r>
            <a:r>
              <a:rPr lang="en-US" dirty="0"/>
              <a:t> EGID was 0.08% (1 in 1250) in females and 0.06% (1 in 1667) in males. </a:t>
            </a:r>
          </a:p>
          <a:p>
            <a:r>
              <a:rPr lang="en-US" b="1" dirty="0"/>
              <a:t>Conclusion: </a:t>
            </a:r>
            <a:r>
              <a:rPr lang="en-US" dirty="0"/>
              <a:t>The incidence of non-</a:t>
            </a:r>
            <a:r>
              <a:rPr lang="en-US" dirty="0" err="1"/>
              <a:t>EoE</a:t>
            </a:r>
            <a:r>
              <a:rPr lang="en-US" dirty="0"/>
              <a:t> EGID in Sweden increased between 1990 and 2015. This may reflect a higher disease awareness in recent years. </a:t>
            </a:r>
          </a:p>
          <a:p>
            <a:r>
              <a:rPr lang="en-US" b="1" dirty="0"/>
              <a:t>Keywords: </a:t>
            </a:r>
            <a:r>
              <a:rPr lang="en-US" dirty="0"/>
              <a:t>Eosinophils; epidemiology; incidence; nationwide; </a:t>
            </a:r>
            <a:r>
              <a:rPr lang="en-US" dirty="0" err="1"/>
              <a:t>nonesophageal</a:t>
            </a:r>
            <a:r>
              <a:rPr lang="en-US" dirty="0"/>
              <a:t> eosinophilic gastrointestinal disease. </a:t>
            </a:r>
          </a:p>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D046E2-F94F-4EC0-9A60-39CDBB1E7E34}"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78160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J </a:t>
            </a:r>
            <a:r>
              <a:rPr lang="it-IT" dirty="0" err="1"/>
              <a:t>Allergy</a:t>
            </a:r>
            <a:r>
              <a:rPr lang="it-IT" dirty="0"/>
              <a:t> </a:t>
            </a:r>
            <a:r>
              <a:rPr lang="it-IT" dirty="0" err="1"/>
              <a:t>Clin</a:t>
            </a:r>
            <a:r>
              <a:rPr lang="it-IT" dirty="0"/>
              <a:t> </a:t>
            </a:r>
            <a:r>
              <a:rPr lang="it-IT" dirty="0" err="1"/>
              <a:t>Immunol</a:t>
            </a:r>
            <a:r>
              <a:rPr lang="it-IT" dirty="0"/>
              <a:t> </a:t>
            </a:r>
            <a:r>
              <a:rPr lang="it-IT" dirty="0" err="1"/>
              <a:t>Pract</a:t>
            </a:r>
            <a:r>
              <a:rPr lang="it-IT" dirty="0"/>
              <a:t> . 2021 Sep;9(9):3339-3349.e8. </a:t>
            </a:r>
          </a:p>
          <a:p>
            <a:r>
              <a:rPr lang="it-IT" dirty="0" err="1"/>
              <a:t>doi</a:t>
            </a:r>
            <a:r>
              <a:rPr lang="it-IT" dirty="0"/>
              <a:t>: 10.1016/j.jaip.2021.06.026. </a:t>
            </a:r>
            <a:r>
              <a:rPr lang="it-IT" dirty="0" err="1"/>
              <a:t>Epub</a:t>
            </a:r>
            <a:r>
              <a:rPr lang="it-IT" dirty="0"/>
              <a:t> 2021 </a:t>
            </a:r>
            <a:r>
              <a:rPr lang="it-IT" dirty="0" err="1"/>
              <a:t>Jun</a:t>
            </a:r>
            <a:r>
              <a:rPr lang="it-IT" dirty="0"/>
              <a:t> 29. </a:t>
            </a:r>
          </a:p>
          <a:p>
            <a:r>
              <a:rPr lang="it-IT" b="1" dirty="0" err="1"/>
              <a:t>Comparison</a:t>
            </a:r>
            <a:r>
              <a:rPr lang="it-IT" b="1" dirty="0"/>
              <a:t> of </a:t>
            </a:r>
            <a:r>
              <a:rPr lang="it-IT" b="1" dirty="0" err="1"/>
              <a:t>Nonesophageal</a:t>
            </a:r>
            <a:r>
              <a:rPr lang="it-IT" b="1" dirty="0"/>
              <a:t> </a:t>
            </a:r>
            <a:r>
              <a:rPr lang="it-IT" b="1" dirty="0" err="1"/>
              <a:t>Eosinophilic</a:t>
            </a:r>
            <a:r>
              <a:rPr lang="it-IT" b="1" dirty="0"/>
              <a:t> </a:t>
            </a:r>
            <a:r>
              <a:rPr lang="it-IT" b="1" dirty="0" err="1"/>
              <a:t>Gastrointestinal</a:t>
            </a:r>
            <a:r>
              <a:rPr lang="it-IT" b="1" dirty="0"/>
              <a:t> Disorders with </a:t>
            </a:r>
            <a:r>
              <a:rPr lang="it-IT" b="1" dirty="0" err="1"/>
              <a:t>Eosinophilic</a:t>
            </a:r>
            <a:r>
              <a:rPr lang="it-IT" b="1" dirty="0"/>
              <a:t> </a:t>
            </a:r>
            <a:r>
              <a:rPr lang="it-IT" b="1" dirty="0" err="1"/>
              <a:t>Esophagitis</a:t>
            </a:r>
            <a:r>
              <a:rPr lang="it-IT" b="1" dirty="0"/>
              <a:t>: A Nationwide Survey </a:t>
            </a:r>
          </a:p>
          <a:p>
            <a:r>
              <a:rPr lang="it-IT" dirty="0" err="1">
                <a:hlinkClick r:id="rId3"/>
              </a:rPr>
              <a:t>Mayu</a:t>
            </a:r>
            <a:r>
              <a:rPr lang="it-IT" dirty="0">
                <a:hlinkClick r:id="rId3"/>
              </a:rPr>
              <a:t> Yamamoto</a:t>
            </a:r>
            <a:r>
              <a:rPr lang="it-IT" baseline="30000" dirty="0"/>
              <a:t> </a:t>
            </a:r>
            <a:r>
              <a:rPr lang="it-IT" baseline="30000" dirty="0">
                <a:hlinkClick r:id="rId4" tooltip="Division of Eosinophilic Gastrointestinal Disorders, National Research Institute for Child Health and Development, Tokyo, Japan."/>
              </a:rPr>
              <a:t> 1 </a:t>
            </a:r>
            <a:r>
              <a:rPr lang="it-IT" dirty="0"/>
              <a:t>, </a:t>
            </a:r>
            <a:r>
              <a:rPr lang="it-IT" dirty="0" err="1">
                <a:hlinkClick r:id="rId5"/>
              </a:rPr>
              <a:t>Saori</a:t>
            </a:r>
            <a:r>
              <a:rPr lang="it-IT" dirty="0">
                <a:hlinkClick r:id="rId5"/>
              </a:rPr>
              <a:t> </a:t>
            </a:r>
            <a:r>
              <a:rPr lang="it-IT" dirty="0" err="1">
                <a:hlinkClick r:id="rId5"/>
              </a:rPr>
              <a:t>Nagashima</a:t>
            </a:r>
            <a:r>
              <a:rPr lang="it-IT" baseline="30000" dirty="0"/>
              <a:t> </a:t>
            </a:r>
            <a:r>
              <a:rPr lang="it-IT" baseline="30000" dirty="0">
                <a:hlinkClick r:id="rId4" tooltip="Division of Eosinophilic Gastrointestinal Disorders, National Research Institute for Child Health and Development, Tokyo, Japan."/>
              </a:rPr>
              <a:t> 1 </a:t>
            </a:r>
            <a:r>
              <a:rPr lang="it-IT" dirty="0"/>
              <a:t>, </a:t>
            </a:r>
            <a:r>
              <a:rPr lang="it-IT" dirty="0" err="1">
                <a:hlinkClick r:id="rId6"/>
              </a:rPr>
              <a:t>Yoshiyuki</a:t>
            </a:r>
            <a:r>
              <a:rPr lang="it-IT" dirty="0">
                <a:hlinkClick r:id="rId6"/>
              </a:rPr>
              <a:t> Yamada</a:t>
            </a:r>
            <a:r>
              <a:rPr lang="it-IT" baseline="30000" dirty="0"/>
              <a:t> </a:t>
            </a:r>
            <a:r>
              <a:rPr lang="it-IT" baseline="30000" dirty="0">
                <a:hlinkClick r:id="rId7" tooltip="Division of Allergy and Immunology, Gunma Children's Medical Center, Gunma, Japan."/>
              </a:rPr>
              <a:t> 2 </a:t>
            </a:r>
            <a:r>
              <a:rPr lang="it-IT" dirty="0"/>
              <a:t>, </a:t>
            </a:r>
            <a:r>
              <a:rPr lang="it-IT" dirty="0" err="1">
                <a:hlinkClick r:id="rId8"/>
              </a:rPr>
              <a:t>Takatsugu</a:t>
            </a:r>
            <a:r>
              <a:rPr lang="it-IT" dirty="0">
                <a:hlinkClick r:id="rId8"/>
              </a:rPr>
              <a:t> </a:t>
            </a:r>
            <a:r>
              <a:rPr lang="it-IT" dirty="0" err="1">
                <a:hlinkClick r:id="rId8"/>
              </a:rPr>
              <a:t>Murakoshi</a:t>
            </a:r>
            <a:r>
              <a:rPr lang="it-IT" baseline="30000" dirty="0"/>
              <a:t> </a:t>
            </a:r>
            <a:r>
              <a:rPr lang="it-IT" baseline="30000" dirty="0">
                <a:hlinkClick r:id="rId9" tooltip="Department of Gastroenterology, Tokyo Metropolitan Children's Medical Center, Tokyo, Japan."/>
              </a:rPr>
              <a:t> 3 </a:t>
            </a:r>
            <a:r>
              <a:rPr lang="it-IT" dirty="0"/>
              <a:t>, </a:t>
            </a:r>
            <a:r>
              <a:rPr lang="it-IT" dirty="0" err="1">
                <a:hlinkClick r:id="rId10"/>
              </a:rPr>
              <a:t>Yasuyuki</a:t>
            </a:r>
            <a:r>
              <a:rPr lang="it-IT" dirty="0">
                <a:hlinkClick r:id="rId10"/>
              </a:rPr>
              <a:t> </a:t>
            </a:r>
            <a:r>
              <a:rPr lang="it-IT" dirty="0" err="1">
                <a:hlinkClick r:id="rId10"/>
              </a:rPr>
              <a:t>Shimoyama</a:t>
            </a:r>
            <a:r>
              <a:rPr lang="it-IT" baseline="30000" dirty="0"/>
              <a:t> </a:t>
            </a:r>
            <a:r>
              <a:rPr lang="it-IT" baseline="30000" dirty="0">
                <a:hlinkClick r:id="rId11" tooltip="Department of Gastroenterology and Hepatology, Gunma University Graduate School of Medicine, Gunma, Japan."/>
              </a:rPr>
              <a:t> 4 </a:t>
            </a:r>
            <a:r>
              <a:rPr lang="it-IT" dirty="0"/>
              <a:t>, </a:t>
            </a:r>
            <a:r>
              <a:rPr lang="it-IT" dirty="0" err="1">
                <a:hlinkClick r:id="rId12"/>
              </a:rPr>
              <a:t>Sakuma</a:t>
            </a:r>
            <a:r>
              <a:rPr lang="it-IT" dirty="0">
                <a:hlinkClick r:id="rId12"/>
              </a:rPr>
              <a:t> </a:t>
            </a:r>
            <a:r>
              <a:rPr lang="it-IT" dirty="0" err="1">
                <a:hlinkClick r:id="rId12"/>
              </a:rPr>
              <a:t>Takahashi</a:t>
            </a:r>
            <a:r>
              <a:rPr lang="it-IT" baseline="30000" dirty="0"/>
              <a:t> </a:t>
            </a:r>
            <a:r>
              <a:rPr lang="it-IT" baseline="30000" dirty="0">
                <a:hlinkClick r:id="rId13" tooltip="Department of Gastroenterology, Kagawa Prefectural Central Hospital, Kagawa, Japan."/>
              </a:rPr>
              <a:t> 5 </a:t>
            </a:r>
            <a:r>
              <a:rPr lang="it-IT" dirty="0"/>
              <a:t>, </a:t>
            </a:r>
            <a:r>
              <a:rPr lang="it-IT" dirty="0" err="1">
                <a:hlinkClick r:id="rId14"/>
              </a:rPr>
              <a:t>Hideyuki</a:t>
            </a:r>
            <a:r>
              <a:rPr lang="it-IT" dirty="0">
                <a:hlinkClick r:id="rId14"/>
              </a:rPr>
              <a:t> </a:t>
            </a:r>
            <a:r>
              <a:rPr lang="it-IT" dirty="0" err="1">
                <a:hlinkClick r:id="rId14"/>
              </a:rPr>
              <a:t>Seki</a:t>
            </a:r>
            <a:r>
              <a:rPr lang="it-IT" baseline="30000" dirty="0"/>
              <a:t> </a:t>
            </a:r>
            <a:r>
              <a:rPr lang="it-IT" baseline="30000" dirty="0">
                <a:hlinkClick r:id="rId15" tooltip="Department of Gastroenterology, KKR Sapporo Medical Center, Hokkaido, Japan."/>
              </a:rPr>
              <a:t> 6 </a:t>
            </a:r>
            <a:r>
              <a:rPr lang="it-IT" dirty="0"/>
              <a:t>, </a:t>
            </a:r>
            <a:r>
              <a:rPr lang="it-IT" dirty="0" err="1">
                <a:hlinkClick r:id="rId16"/>
              </a:rPr>
              <a:t>Takashi</a:t>
            </a:r>
            <a:r>
              <a:rPr lang="it-IT" dirty="0">
                <a:hlinkClick r:id="rId16"/>
              </a:rPr>
              <a:t> </a:t>
            </a:r>
            <a:r>
              <a:rPr lang="it-IT" dirty="0" err="1">
                <a:hlinkClick r:id="rId16"/>
              </a:rPr>
              <a:t>Kobayashi</a:t>
            </a:r>
            <a:r>
              <a:rPr lang="it-IT" baseline="30000" dirty="0"/>
              <a:t> </a:t>
            </a:r>
            <a:r>
              <a:rPr lang="it-IT" baseline="30000" dirty="0">
                <a:hlinkClick r:id="rId17" tooltip="Department of Gastroenterology, Fujita Health University Bantane Hospital, Aichi, Japan."/>
              </a:rPr>
              <a:t> 7 </a:t>
            </a:r>
            <a:r>
              <a:rPr lang="it-IT" dirty="0"/>
              <a:t>, </a:t>
            </a:r>
            <a:r>
              <a:rPr lang="it-IT" dirty="0" err="1">
                <a:hlinkClick r:id="rId18"/>
              </a:rPr>
              <a:t>Yuichi</a:t>
            </a:r>
            <a:r>
              <a:rPr lang="it-IT" dirty="0">
                <a:hlinkClick r:id="rId18"/>
              </a:rPr>
              <a:t> </a:t>
            </a:r>
            <a:r>
              <a:rPr lang="it-IT" dirty="0" err="1">
                <a:hlinkClick r:id="rId18"/>
              </a:rPr>
              <a:t>Hara</a:t>
            </a:r>
            <a:r>
              <a:rPr lang="it-IT" baseline="30000" dirty="0"/>
              <a:t> </a:t>
            </a:r>
            <a:r>
              <a:rPr lang="it-IT" baseline="30000" dirty="0">
                <a:hlinkClick r:id="rId19" tooltip="Department of Gastroenterology, Fukuoka Sanno Hospital, Fukuoka, Japan."/>
              </a:rPr>
              <a:t> 8 </a:t>
            </a:r>
            <a:r>
              <a:rPr lang="it-IT" dirty="0"/>
              <a:t>, </a:t>
            </a:r>
            <a:r>
              <a:rPr lang="it-IT" dirty="0" err="1">
                <a:hlinkClick r:id="rId20"/>
              </a:rPr>
              <a:t>Hiromi</a:t>
            </a:r>
            <a:r>
              <a:rPr lang="it-IT" dirty="0">
                <a:hlinkClick r:id="rId20"/>
              </a:rPr>
              <a:t> </a:t>
            </a:r>
            <a:r>
              <a:rPr lang="it-IT" dirty="0" err="1">
                <a:hlinkClick r:id="rId20"/>
              </a:rPr>
              <a:t>Tadaki</a:t>
            </a:r>
            <a:r>
              <a:rPr lang="it-IT" baseline="30000" dirty="0"/>
              <a:t> </a:t>
            </a:r>
            <a:r>
              <a:rPr lang="it-IT" baseline="30000" dirty="0">
                <a:hlinkClick r:id="rId21" tooltip="Department of Pediatrics, National Hospital Organization Yokohama Medical Center, Kanagawa, Japan."/>
              </a:rPr>
              <a:t> 9 </a:t>
            </a:r>
            <a:r>
              <a:rPr lang="it-IT" dirty="0"/>
              <a:t>, </a:t>
            </a:r>
            <a:r>
              <a:rPr lang="it-IT" dirty="0" err="1">
                <a:hlinkClick r:id="rId22"/>
              </a:rPr>
              <a:t>Norihisa</a:t>
            </a:r>
            <a:r>
              <a:rPr lang="it-IT" dirty="0">
                <a:hlinkClick r:id="rId22"/>
              </a:rPr>
              <a:t> </a:t>
            </a:r>
            <a:r>
              <a:rPr lang="it-IT" dirty="0" err="1">
                <a:hlinkClick r:id="rId22"/>
              </a:rPr>
              <a:t>Ishimura</a:t>
            </a:r>
            <a:r>
              <a:rPr lang="it-IT" baseline="30000" dirty="0"/>
              <a:t> </a:t>
            </a:r>
            <a:r>
              <a:rPr lang="it-IT" baseline="30000" dirty="0">
                <a:hlinkClick r:id="rId23" tooltip="Department of Gastroenterology, Shimane University Hospital, Shimane, Japan."/>
              </a:rPr>
              <a:t> 10 </a:t>
            </a:r>
            <a:r>
              <a:rPr lang="it-IT" dirty="0"/>
              <a:t>, </a:t>
            </a:r>
            <a:r>
              <a:rPr lang="it-IT" dirty="0" err="1">
                <a:hlinkClick r:id="rId24"/>
              </a:rPr>
              <a:t>Shunji</a:t>
            </a:r>
            <a:r>
              <a:rPr lang="it-IT" dirty="0">
                <a:hlinkClick r:id="rId24"/>
              </a:rPr>
              <a:t> </a:t>
            </a:r>
            <a:r>
              <a:rPr lang="it-IT" dirty="0" err="1">
                <a:hlinkClick r:id="rId24"/>
              </a:rPr>
              <a:t>Ishihara</a:t>
            </a:r>
            <a:r>
              <a:rPr lang="it-IT" baseline="30000" dirty="0"/>
              <a:t> </a:t>
            </a:r>
            <a:r>
              <a:rPr lang="it-IT" baseline="30000" dirty="0">
                <a:hlinkClick r:id="rId23" tooltip="Department of Gastroenterology, Shimane University Hospital, Shimane, Japan."/>
              </a:rPr>
              <a:t> 10 </a:t>
            </a:r>
            <a:r>
              <a:rPr lang="it-IT" dirty="0"/>
              <a:t>, </a:t>
            </a:r>
            <a:r>
              <a:rPr lang="it-IT" dirty="0" err="1">
                <a:hlinkClick r:id="rId25"/>
              </a:rPr>
              <a:t>Yoshikazu</a:t>
            </a:r>
            <a:r>
              <a:rPr lang="it-IT" dirty="0">
                <a:hlinkClick r:id="rId25"/>
              </a:rPr>
              <a:t> </a:t>
            </a:r>
            <a:r>
              <a:rPr lang="it-IT" dirty="0" err="1">
                <a:hlinkClick r:id="rId25"/>
              </a:rPr>
              <a:t>Kinoshita</a:t>
            </a:r>
            <a:r>
              <a:rPr lang="it-IT" baseline="30000" dirty="0"/>
              <a:t> </a:t>
            </a:r>
            <a:r>
              <a:rPr lang="it-IT" baseline="30000" dirty="0">
                <a:hlinkClick r:id="rId26" tooltip="Department of Gastroenterology, Shimane University Hospital, Shimane, Japan; Department of Medicine, Steel Memorial Hirohata Hospital, Himeji, Japan."/>
              </a:rPr>
              <a:t> 11 </a:t>
            </a:r>
            <a:r>
              <a:rPr lang="it-IT" dirty="0"/>
              <a:t>, </a:t>
            </a:r>
            <a:r>
              <a:rPr lang="it-IT" dirty="0" err="1">
                <a:hlinkClick r:id="rId27"/>
              </a:rPr>
              <a:t>Hideaki</a:t>
            </a:r>
            <a:r>
              <a:rPr lang="it-IT" dirty="0">
                <a:hlinkClick r:id="rId27"/>
              </a:rPr>
              <a:t> </a:t>
            </a:r>
            <a:r>
              <a:rPr lang="it-IT" dirty="0" err="1">
                <a:hlinkClick r:id="rId27"/>
              </a:rPr>
              <a:t>Morita</a:t>
            </a:r>
            <a:r>
              <a:rPr lang="it-IT" baseline="30000" dirty="0"/>
              <a:t> </a:t>
            </a:r>
            <a:r>
              <a:rPr lang="it-IT" baseline="30000" dirty="0">
                <a:hlinkClick r:id="rId28" tooltip="Department of Allergy and Clinical Immunology, National Research Institute for Child Health and Development, Tokyo, Japan."/>
              </a:rPr>
              <a:t> 12 </a:t>
            </a:r>
            <a:r>
              <a:rPr lang="it-IT" dirty="0"/>
              <a:t>, </a:t>
            </a:r>
            <a:r>
              <a:rPr lang="it-IT" dirty="0" err="1">
                <a:hlinkClick r:id="rId29"/>
              </a:rPr>
              <a:t>Yukihiro</a:t>
            </a:r>
            <a:r>
              <a:rPr lang="it-IT" dirty="0">
                <a:hlinkClick r:id="rId29"/>
              </a:rPr>
              <a:t> </a:t>
            </a:r>
            <a:r>
              <a:rPr lang="it-IT" dirty="0" err="1">
                <a:hlinkClick r:id="rId29"/>
              </a:rPr>
              <a:t>Ohya</a:t>
            </a:r>
            <a:r>
              <a:rPr lang="it-IT" baseline="30000" dirty="0"/>
              <a:t> </a:t>
            </a:r>
            <a:r>
              <a:rPr lang="it-IT" baseline="30000" dirty="0">
                <a:hlinkClick r:id="rId30" tooltip="Allergy Center, National Center for Child Health and Development, Tokyo, Japan."/>
              </a:rPr>
              <a:t> 13 </a:t>
            </a:r>
            <a:r>
              <a:rPr lang="it-IT" dirty="0"/>
              <a:t>, </a:t>
            </a:r>
            <a:r>
              <a:rPr lang="it-IT" dirty="0" err="1">
                <a:hlinkClick r:id="rId31"/>
              </a:rPr>
              <a:t>Hirohisa</a:t>
            </a:r>
            <a:r>
              <a:rPr lang="it-IT" dirty="0">
                <a:hlinkClick r:id="rId31"/>
              </a:rPr>
              <a:t> </a:t>
            </a:r>
            <a:r>
              <a:rPr lang="it-IT" dirty="0" err="1">
                <a:hlinkClick r:id="rId31"/>
              </a:rPr>
              <a:t>Saito</a:t>
            </a:r>
            <a:r>
              <a:rPr lang="it-IT" baseline="30000" dirty="0"/>
              <a:t> </a:t>
            </a:r>
            <a:r>
              <a:rPr lang="it-IT" baseline="30000" dirty="0">
                <a:hlinkClick r:id="rId28" tooltip="Department of Allergy and Clinical Immunology, National Research Institute for Child Health and Development, Tokyo, Japan."/>
              </a:rPr>
              <a:t> 12 </a:t>
            </a:r>
            <a:r>
              <a:rPr lang="it-IT" dirty="0"/>
              <a:t>, </a:t>
            </a:r>
            <a:r>
              <a:rPr lang="it-IT" dirty="0" err="1">
                <a:hlinkClick r:id="rId32"/>
              </a:rPr>
              <a:t>Kenji</a:t>
            </a:r>
            <a:r>
              <a:rPr lang="it-IT" dirty="0">
                <a:hlinkClick r:id="rId32"/>
              </a:rPr>
              <a:t> </a:t>
            </a:r>
            <a:r>
              <a:rPr lang="it-IT" dirty="0" err="1">
                <a:hlinkClick r:id="rId32"/>
              </a:rPr>
              <a:t>Matsumoto</a:t>
            </a:r>
            <a:r>
              <a:rPr lang="it-IT" baseline="30000" dirty="0"/>
              <a:t> </a:t>
            </a:r>
            <a:r>
              <a:rPr lang="it-IT" baseline="30000" dirty="0">
                <a:hlinkClick r:id="rId33" tooltip="Department of Allergy and Clinical Immunology, National Research Institute for Child Health and Development, Tokyo, Japan. Electronic address: matsumoto-k@ncchd.go.jp."/>
              </a:rPr>
              <a:t> 14 </a:t>
            </a:r>
            <a:r>
              <a:rPr lang="it-IT" dirty="0"/>
              <a:t>, </a:t>
            </a:r>
            <a:r>
              <a:rPr lang="it-IT" dirty="0" err="1">
                <a:hlinkClick r:id="rId34"/>
              </a:rPr>
              <a:t>Ichiro</a:t>
            </a:r>
            <a:r>
              <a:rPr lang="it-IT" dirty="0">
                <a:hlinkClick r:id="rId34"/>
              </a:rPr>
              <a:t> Nomura</a:t>
            </a:r>
            <a:r>
              <a:rPr lang="it-IT" baseline="30000" dirty="0"/>
              <a:t> </a:t>
            </a:r>
            <a:r>
              <a:rPr lang="it-IT" baseline="30000" dirty="0">
                <a:hlinkClick r:id="rId35" tooltip="Division of Eosinophilic Gastrointestinal Disorders, National Research Institute for Child Health and Development, Tokyo, Japan; Allergy Center, National Center for Child Health and Development, Tokyo, Japan. Electronic address: nomura-i@ncchd.go.jp."/>
              </a:rPr>
              <a:t> 15 </a:t>
            </a:r>
            <a:endParaRPr lang="it-IT" dirty="0"/>
          </a:p>
          <a:p>
            <a:r>
              <a:rPr lang="it-IT" dirty="0" err="1"/>
              <a:t>Affiliations</a:t>
            </a:r>
            <a:r>
              <a:rPr lang="it-IT" dirty="0"/>
              <a:t> </a:t>
            </a:r>
          </a:p>
          <a:p>
            <a:r>
              <a:rPr lang="it-IT" dirty="0"/>
              <a:t>PMID: </a:t>
            </a:r>
            <a:r>
              <a:rPr lang="it-IT" b="1" dirty="0"/>
              <a:t>34214704</a:t>
            </a:r>
            <a:r>
              <a:rPr lang="it-IT" dirty="0"/>
              <a:t> </a:t>
            </a:r>
          </a:p>
          <a:p>
            <a:r>
              <a:rPr lang="it-IT" dirty="0"/>
              <a:t>DOI: </a:t>
            </a:r>
            <a:r>
              <a:rPr lang="it-IT" dirty="0">
                <a:hlinkClick r:id="rId36"/>
              </a:rPr>
              <a:t>10.1016/j.jaip.2021.06.026 </a:t>
            </a:r>
            <a:endParaRPr lang="it-IT" dirty="0"/>
          </a:p>
          <a:p>
            <a:r>
              <a:rPr lang="it-IT" b="1" dirty="0"/>
              <a:t>Abstract </a:t>
            </a:r>
          </a:p>
          <a:p>
            <a:r>
              <a:rPr lang="it-IT" b="1" dirty="0"/>
              <a:t>Background: </a:t>
            </a:r>
            <a:r>
              <a:rPr lang="it-IT" dirty="0" err="1"/>
              <a:t>Eosinophilic</a:t>
            </a:r>
            <a:r>
              <a:rPr lang="it-IT" dirty="0"/>
              <a:t> </a:t>
            </a:r>
            <a:r>
              <a:rPr lang="it-IT" dirty="0" err="1"/>
              <a:t>esophagitis</a:t>
            </a:r>
            <a:r>
              <a:rPr lang="it-IT" dirty="0"/>
              <a:t> (</a:t>
            </a:r>
            <a:r>
              <a:rPr lang="it-IT" dirty="0" err="1"/>
              <a:t>EoE</a:t>
            </a:r>
            <a:r>
              <a:rPr lang="it-IT" dirty="0"/>
              <a:t>) </a:t>
            </a:r>
            <a:r>
              <a:rPr lang="it-IT" dirty="0" err="1"/>
              <a:t>has</a:t>
            </a:r>
            <a:r>
              <a:rPr lang="it-IT" dirty="0"/>
              <a:t> </a:t>
            </a:r>
            <a:r>
              <a:rPr lang="it-IT" dirty="0" err="1"/>
              <a:t>increased</a:t>
            </a:r>
            <a:r>
              <a:rPr lang="it-IT" dirty="0"/>
              <a:t> </a:t>
            </a:r>
            <a:r>
              <a:rPr lang="it-IT" dirty="0" err="1"/>
              <a:t>rapidly</a:t>
            </a:r>
            <a:r>
              <a:rPr lang="it-IT" dirty="0"/>
              <a:t> and </a:t>
            </a:r>
            <a:r>
              <a:rPr lang="it-IT" dirty="0" err="1"/>
              <a:t>has</a:t>
            </a:r>
            <a:r>
              <a:rPr lang="it-IT" dirty="0"/>
              <a:t> </a:t>
            </a:r>
            <a:r>
              <a:rPr lang="it-IT" dirty="0" err="1"/>
              <a:t>been</a:t>
            </a:r>
            <a:r>
              <a:rPr lang="it-IT" dirty="0"/>
              <a:t> </a:t>
            </a:r>
            <a:r>
              <a:rPr lang="it-IT" dirty="0" err="1"/>
              <a:t>well</a:t>
            </a:r>
            <a:r>
              <a:rPr lang="it-IT" dirty="0"/>
              <a:t> </a:t>
            </a:r>
            <a:r>
              <a:rPr lang="it-IT" dirty="0" err="1"/>
              <a:t>characterized</a:t>
            </a:r>
            <a:r>
              <a:rPr lang="it-IT" dirty="0"/>
              <a:t>. </a:t>
            </a:r>
            <a:r>
              <a:rPr lang="it-IT" dirty="0" err="1"/>
              <a:t>However</a:t>
            </a:r>
            <a:r>
              <a:rPr lang="it-IT" dirty="0"/>
              <a:t>, no </a:t>
            </a:r>
            <a:r>
              <a:rPr lang="it-IT" dirty="0" err="1"/>
              <a:t>nationwide</a:t>
            </a:r>
            <a:r>
              <a:rPr lang="it-IT" dirty="0"/>
              <a:t> survey </a:t>
            </a:r>
            <a:r>
              <a:rPr lang="it-IT" dirty="0" err="1"/>
              <a:t>has</a:t>
            </a:r>
            <a:r>
              <a:rPr lang="it-IT" dirty="0"/>
              <a:t> </a:t>
            </a:r>
            <a:r>
              <a:rPr lang="it-IT" dirty="0" err="1"/>
              <a:t>been</a:t>
            </a:r>
            <a:r>
              <a:rPr lang="it-IT" dirty="0"/>
              <a:t> </a:t>
            </a:r>
            <a:r>
              <a:rPr lang="it-IT" dirty="0" err="1"/>
              <a:t>conducted</a:t>
            </a:r>
            <a:r>
              <a:rPr lang="it-IT" dirty="0"/>
              <a:t> </a:t>
            </a:r>
            <a:r>
              <a:rPr lang="it-IT" dirty="0" err="1"/>
              <a:t>regarding</a:t>
            </a:r>
            <a:r>
              <a:rPr lang="it-IT" dirty="0"/>
              <a:t> non-</a:t>
            </a:r>
            <a:r>
              <a:rPr lang="it-IT" dirty="0" err="1"/>
              <a:t>esophageal</a:t>
            </a:r>
            <a:r>
              <a:rPr lang="it-IT" dirty="0"/>
              <a:t> </a:t>
            </a:r>
            <a:r>
              <a:rPr lang="it-IT" dirty="0" err="1"/>
              <a:t>eosinophilic</a:t>
            </a:r>
            <a:r>
              <a:rPr lang="it-IT" dirty="0"/>
              <a:t> </a:t>
            </a:r>
            <a:r>
              <a:rPr lang="it-IT" dirty="0" err="1"/>
              <a:t>gastrointestinal</a:t>
            </a:r>
            <a:r>
              <a:rPr lang="it-IT" dirty="0"/>
              <a:t> disorders (non-</a:t>
            </a:r>
            <a:r>
              <a:rPr lang="it-IT" dirty="0" err="1"/>
              <a:t>EoE</a:t>
            </a:r>
            <a:r>
              <a:rPr lang="it-IT" dirty="0"/>
              <a:t> </a:t>
            </a:r>
            <a:r>
              <a:rPr lang="it-IT" dirty="0" err="1"/>
              <a:t>EGIDs</a:t>
            </a:r>
            <a:r>
              <a:rPr lang="it-IT" dirty="0"/>
              <a:t>), and </a:t>
            </a:r>
            <a:r>
              <a:rPr lang="it-IT" dirty="0" err="1"/>
              <a:t>they</a:t>
            </a:r>
            <a:r>
              <a:rPr lang="it-IT" dirty="0"/>
              <a:t> remain </a:t>
            </a:r>
            <a:r>
              <a:rPr lang="it-IT" dirty="0" err="1"/>
              <a:t>poorly</a:t>
            </a:r>
            <a:r>
              <a:rPr lang="it-IT" dirty="0"/>
              <a:t> </a:t>
            </a:r>
            <a:r>
              <a:rPr lang="it-IT" dirty="0" err="1"/>
              <a:t>understood</a:t>
            </a:r>
            <a:r>
              <a:rPr lang="it-IT" dirty="0"/>
              <a:t>. </a:t>
            </a:r>
          </a:p>
          <a:p>
            <a:r>
              <a:rPr lang="it-IT" b="1" dirty="0" err="1"/>
              <a:t>Objective</a:t>
            </a:r>
            <a:r>
              <a:rPr lang="it-IT" b="1" dirty="0"/>
              <a:t>: </a:t>
            </a:r>
            <a:r>
              <a:rPr lang="it-IT" dirty="0"/>
              <a:t>To compare the </a:t>
            </a:r>
            <a:r>
              <a:rPr lang="it-IT" dirty="0" err="1"/>
              <a:t>clinical</a:t>
            </a:r>
            <a:r>
              <a:rPr lang="it-IT" dirty="0"/>
              <a:t> features and </a:t>
            </a:r>
            <a:r>
              <a:rPr lang="it-IT" dirty="0" err="1"/>
              <a:t>natural</a:t>
            </a:r>
            <a:r>
              <a:rPr lang="it-IT" dirty="0"/>
              <a:t> histories of non-</a:t>
            </a:r>
            <a:r>
              <a:rPr lang="it-IT" dirty="0" err="1"/>
              <a:t>EoE</a:t>
            </a:r>
            <a:r>
              <a:rPr lang="it-IT" dirty="0"/>
              <a:t> </a:t>
            </a:r>
            <a:r>
              <a:rPr lang="it-IT" dirty="0" err="1"/>
              <a:t>EGIDs</a:t>
            </a:r>
            <a:r>
              <a:rPr lang="it-IT" dirty="0"/>
              <a:t> and </a:t>
            </a:r>
            <a:r>
              <a:rPr lang="it-IT" dirty="0" err="1"/>
              <a:t>EoE</a:t>
            </a:r>
            <a:r>
              <a:rPr lang="it-IT" dirty="0"/>
              <a:t> by </a:t>
            </a:r>
            <a:r>
              <a:rPr lang="it-IT" dirty="0" err="1"/>
              <a:t>using</a:t>
            </a:r>
            <a:r>
              <a:rPr lang="it-IT" dirty="0"/>
              <a:t> the </a:t>
            </a:r>
            <a:r>
              <a:rPr lang="it-IT" dirty="0" err="1"/>
              <a:t>same</a:t>
            </a:r>
            <a:r>
              <a:rPr lang="it-IT" dirty="0"/>
              <a:t> </a:t>
            </a:r>
            <a:r>
              <a:rPr lang="it-IT" dirty="0" err="1"/>
              <a:t>questionnaire</a:t>
            </a:r>
            <a:r>
              <a:rPr lang="it-IT" dirty="0"/>
              <a:t>, for </a:t>
            </a:r>
            <a:r>
              <a:rPr lang="it-IT" dirty="0" err="1"/>
              <a:t>all</a:t>
            </a:r>
            <a:r>
              <a:rPr lang="it-IT" dirty="0"/>
              <a:t> </a:t>
            </a:r>
            <a:r>
              <a:rPr lang="it-IT" dirty="0" err="1"/>
              <a:t>ages</a:t>
            </a:r>
            <a:r>
              <a:rPr lang="it-IT" dirty="0"/>
              <a:t>. </a:t>
            </a:r>
          </a:p>
          <a:p>
            <a:r>
              <a:rPr lang="it-IT" b="1" dirty="0"/>
              <a:t>Methods: </a:t>
            </a:r>
            <a:r>
              <a:rPr lang="it-IT" dirty="0" err="1"/>
              <a:t>We</a:t>
            </a:r>
            <a:r>
              <a:rPr lang="it-IT" dirty="0"/>
              <a:t> </a:t>
            </a:r>
            <a:r>
              <a:rPr lang="it-IT" dirty="0" err="1"/>
              <a:t>conducted</a:t>
            </a:r>
            <a:r>
              <a:rPr lang="it-IT" dirty="0"/>
              <a:t> a </a:t>
            </a:r>
            <a:r>
              <a:rPr lang="it-IT" dirty="0" err="1"/>
              <a:t>nationwide</a:t>
            </a:r>
            <a:r>
              <a:rPr lang="it-IT" dirty="0"/>
              <a:t> hospital-</a:t>
            </a:r>
            <a:r>
              <a:rPr lang="it-IT" dirty="0" err="1"/>
              <a:t>based</a:t>
            </a:r>
            <a:r>
              <a:rPr lang="it-IT" dirty="0"/>
              <a:t> survey of </a:t>
            </a:r>
            <a:r>
              <a:rPr lang="it-IT" dirty="0" err="1"/>
              <a:t>patients</a:t>
            </a:r>
            <a:r>
              <a:rPr lang="it-IT" dirty="0"/>
              <a:t> </a:t>
            </a:r>
            <a:r>
              <a:rPr lang="it-IT" dirty="0" err="1"/>
              <a:t>who</a:t>
            </a:r>
            <a:r>
              <a:rPr lang="it-IT" dirty="0"/>
              <a:t> </a:t>
            </a:r>
            <a:r>
              <a:rPr lang="it-IT" dirty="0" err="1"/>
              <a:t>visited</a:t>
            </a:r>
            <a:r>
              <a:rPr lang="it-IT" dirty="0"/>
              <a:t> hospitals from </a:t>
            </a:r>
            <a:r>
              <a:rPr lang="it-IT" dirty="0" err="1"/>
              <a:t>January</a:t>
            </a:r>
            <a:r>
              <a:rPr lang="it-IT" dirty="0"/>
              <a:t> 2013 </a:t>
            </a:r>
            <a:r>
              <a:rPr lang="it-IT" dirty="0" err="1"/>
              <a:t>through</a:t>
            </a:r>
            <a:r>
              <a:rPr lang="it-IT" dirty="0"/>
              <a:t> </a:t>
            </a:r>
            <a:r>
              <a:rPr lang="it-IT" dirty="0" err="1"/>
              <a:t>December</a:t>
            </a:r>
            <a:r>
              <a:rPr lang="it-IT" dirty="0"/>
              <a:t> 2017. </a:t>
            </a:r>
            <a:r>
              <a:rPr lang="it-IT" dirty="0" err="1"/>
              <a:t>We</a:t>
            </a:r>
            <a:r>
              <a:rPr lang="it-IT" dirty="0"/>
              <a:t> </a:t>
            </a:r>
            <a:r>
              <a:rPr lang="it-IT" dirty="0" err="1"/>
              <a:t>randomly</a:t>
            </a:r>
            <a:r>
              <a:rPr lang="it-IT" dirty="0"/>
              <a:t> selected 10,000 hospitals </a:t>
            </a:r>
            <a:r>
              <a:rPr lang="it-IT" dirty="0" err="1"/>
              <a:t>that</a:t>
            </a:r>
            <a:r>
              <a:rPr lang="it-IT" dirty="0"/>
              <a:t> </a:t>
            </a:r>
            <a:r>
              <a:rPr lang="it-IT" dirty="0" err="1"/>
              <a:t>perform</a:t>
            </a:r>
            <a:r>
              <a:rPr lang="it-IT" dirty="0"/>
              <a:t> </a:t>
            </a:r>
            <a:r>
              <a:rPr lang="it-IT" dirty="0" err="1"/>
              <a:t>endoscopy</a:t>
            </a:r>
            <a:r>
              <a:rPr lang="it-IT" dirty="0"/>
              <a:t>. </a:t>
            </a:r>
            <a:r>
              <a:rPr lang="it-IT" dirty="0" err="1"/>
              <a:t>We</a:t>
            </a:r>
            <a:r>
              <a:rPr lang="it-IT" dirty="0"/>
              <a:t> </a:t>
            </a:r>
            <a:r>
              <a:rPr lang="it-IT" dirty="0" err="1"/>
              <a:t>analyzed</a:t>
            </a:r>
            <a:r>
              <a:rPr lang="it-IT" dirty="0"/>
              <a:t> the </a:t>
            </a:r>
            <a:r>
              <a:rPr lang="it-IT" dirty="0" err="1"/>
              <a:t>demographics</a:t>
            </a:r>
            <a:r>
              <a:rPr lang="it-IT" dirty="0"/>
              <a:t>, </a:t>
            </a:r>
            <a:r>
              <a:rPr lang="it-IT" dirty="0" err="1"/>
              <a:t>symptoms</a:t>
            </a:r>
            <a:r>
              <a:rPr lang="it-IT" dirty="0"/>
              <a:t>, </a:t>
            </a:r>
            <a:r>
              <a:rPr lang="it-IT" dirty="0" err="1"/>
              <a:t>gastrointestinal</a:t>
            </a:r>
            <a:r>
              <a:rPr lang="it-IT" dirty="0"/>
              <a:t> </a:t>
            </a:r>
            <a:r>
              <a:rPr lang="it-IT" dirty="0" err="1"/>
              <a:t>histology</a:t>
            </a:r>
            <a:r>
              <a:rPr lang="it-IT" dirty="0"/>
              <a:t>, </a:t>
            </a:r>
            <a:r>
              <a:rPr lang="it-IT" dirty="0" err="1"/>
              <a:t>treatments</a:t>
            </a:r>
            <a:r>
              <a:rPr lang="it-IT" dirty="0"/>
              <a:t>, and </a:t>
            </a:r>
            <a:r>
              <a:rPr lang="it-IT" dirty="0" err="1"/>
              <a:t>natural</a:t>
            </a:r>
            <a:r>
              <a:rPr lang="it-IT" dirty="0"/>
              <a:t> histories of </a:t>
            </a:r>
            <a:r>
              <a:rPr lang="it-IT" dirty="0" err="1"/>
              <a:t>EoE</a:t>
            </a:r>
            <a:r>
              <a:rPr lang="it-IT" dirty="0"/>
              <a:t> and non-</a:t>
            </a:r>
            <a:r>
              <a:rPr lang="it-IT" dirty="0" err="1"/>
              <a:t>EoE</a:t>
            </a:r>
            <a:r>
              <a:rPr lang="it-IT" dirty="0"/>
              <a:t> </a:t>
            </a:r>
            <a:r>
              <a:rPr lang="it-IT" dirty="0" err="1"/>
              <a:t>EGIDs</a:t>
            </a:r>
            <a:r>
              <a:rPr lang="it-IT" dirty="0"/>
              <a:t>. </a:t>
            </a:r>
          </a:p>
          <a:p>
            <a:r>
              <a:rPr lang="it-IT" b="1" dirty="0"/>
              <a:t>Results: </a:t>
            </a:r>
            <a:r>
              <a:rPr lang="it-IT" dirty="0"/>
              <a:t>A </a:t>
            </a:r>
            <a:r>
              <a:rPr lang="it-IT" dirty="0" err="1"/>
              <a:t>total</a:t>
            </a:r>
            <a:r>
              <a:rPr lang="it-IT" dirty="0"/>
              <a:t> of 2906 hospitals </a:t>
            </a:r>
            <a:r>
              <a:rPr lang="it-IT" dirty="0" err="1"/>
              <a:t>responded</a:t>
            </a:r>
            <a:r>
              <a:rPr lang="it-IT" dirty="0"/>
              <a:t> to the </a:t>
            </a:r>
            <a:r>
              <a:rPr lang="it-IT" dirty="0" err="1"/>
              <a:t>questionnaire</a:t>
            </a:r>
            <a:r>
              <a:rPr lang="it-IT" dirty="0"/>
              <a:t>. </a:t>
            </a:r>
            <a:r>
              <a:rPr lang="it-IT" dirty="0" err="1"/>
              <a:t>We</a:t>
            </a:r>
            <a:r>
              <a:rPr lang="it-IT" dirty="0"/>
              <a:t> </a:t>
            </a:r>
            <a:r>
              <a:rPr lang="it-IT" dirty="0" err="1"/>
              <a:t>identified</a:t>
            </a:r>
            <a:r>
              <a:rPr lang="it-IT" dirty="0"/>
              <a:t> 1542 </a:t>
            </a:r>
            <a:r>
              <a:rPr lang="it-IT" dirty="0" err="1"/>
              <a:t>patients</a:t>
            </a:r>
            <a:r>
              <a:rPr lang="it-IT" dirty="0"/>
              <a:t> and </a:t>
            </a:r>
            <a:r>
              <a:rPr lang="it-IT" dirty="0" err="1"/>
              <a:t>obtained</a:t>
            </a:r>
            <a:r>
              <a:rPr lang="it-IT" dirty="0"/>
              <a:t> </a:t>
            </a:r>
            <a:r>
              <a:rPr lang="it-IT" dirty="0" err="1"/>
              <a:t>detailed</a:t>
            </a:r>
            <a:r>
              <a:rPr lang="it-IT" dirty="0"/>
              <a:t> data for 786 </a:t>
            </a:r>
            <a:r>
              <a:rPr lang="it-IT" dirty="0" err="1"/>
              <a:t>patients</a:t>
            </a:r>
            <a:r>
              <a:rPr lang="it-IT" dirty="0"/>
              <a:t>, </a:t>
            </a:r>
            <a:r>
              <a:rPr lang="it-IT" dirty="0" err="1"/>
              <a:t>consisting</a:t>
            </a:r>
            <a:r>
              <a:rPr lang="it-IT" dirty="0"/>
              <a:t> of 39% </a:t>
            </a:r>
            <a:r>
              <a:rPr lang="it-IT" dirty="0" err="1"/>
              <a:t>EoE</a:t>
            </a:r>
            <a:r>
              <a:rPr lang="it-IT" dirty="0"/>
              <a:t> and 61% non-</a:t>
            </a:r>
            <a:r>
              <a:rPr lang="it-IT" dirty="0" err="1"/>
              <a:t>EoE</a:t>
            </a:r>
            <a:r>
              <a:rPr lang="it-IT" dirty="0"/>
              <a:t> </a:t>
            </a:r>
            <a:r>
              <a:rPr lang="it-IT" dirty="0" err="1"/>
              <a:t>EGIDs</a:t>
            </a:r>
            <a:r>
              <a:rPr lang="it-IT" dirty="0"/>
              <a:t>. The </a:t>
            </a:r>
            <a:r>
              <a:rPr lang="it-IT" dirty="0" err="1"/>
              <a:t>clinical</a:t>
            </a:r>
            <a:r>
              <a:rPr lang="it-IT" dirty="0"/>
              <a:t> </a:t>
            </a:r>
            <a:r>
              <a:rPr lang="it-IT" dirty="0" err="1"/>
              <a:t>characteristics</a:t>
            </a:r>
            <a:r>
              <a:rPr lang="it-IT" dirty="0"/>
              <a:t> </a:t>
            </a:r>
            <a:r>
              <a:rPr lang="it-IT" dirty="0" err="1"/>
              <a:t>were</a:t>
            </a:r>
            <a:r>
              <a:rPr lang="it-IT" dirty="0"/>
              <a:t> </a:t>
            </a:r>
            <a:r>
              <a:rPr lang="it-IT" dirty="0" err="1"/>
              <a:t>analyzed</a:t>
            </a:r>
            <a:r>
              <a:rPr lang="it-IT" dirty="0"/>
              <a:t> for </a:t>
            </a:r>
            <a:r>
              <a:rPr lang="it-IT" dirty="0" err="1"/>
              <a:t>patients</a:t>
            </a:r>
            <a:r>
              <a:rPr lang="it-IT" dirty="0"/>
              <a:t> </a:t>
            </a:r>
            <a:r>
              <a:rPr lang="it-IT" dirty="0" err="1"/>
              <a:t>who</a:t>
            </a:r>
            <a:r>
              <a:rPr lang="it-IT" dirty="0"/>
              <a:t> </a:t>
            </a:r>
            <a:r>
              <a:rPr lang="it-IT" dirty="0" err="1"/>
              <a:t>met</a:t>
            </a:r>
            <a:r>
              <a:rPr lang="it-IT" dirty="0"/>
              <a:t> the "definite" </a:t>
            </a:r>
            <a:r>
              <a:rPr lang="it-IT" dirty="0" err="1"/>
              <a:t>criteria</a:t>
            </a:r>
            <a:r>
              <a:rPr lang="it-IT" dirty="0"/>
              <a:t> </a:t>
            </a:r>
            <a:r>
              <a:rPr lang="it-IT" dirty="0" err="1"/>
              <a:t>that</a:t>
            </a:r>
            <a:r>
              <a:rPr lang="it-IT" dirty="0"/>
              <a:t> </a:t>
            </a:r>
            <a:r>
              <a:rPr lang="it-IT" dirty="0" err="1"/>
              <a:t>excluded</a:t>
            </a:r>
            <a:r>
              <a:rPr lang="it-IT" dirty="0"/>
              <a:t> </a:t>
            </a:r>
            <a:r>
              <a:rPr lang="it-IT" dirty="0" err="1"/>
              <a:t>comorbidities</a:t>
            </a:r>
            <a:r>
              <a:rPr lang="it-IT" dirty="0"/>
              <a:t>. Non-</a:t>
            </a:r>
            <a:r>
              <a:rPr lang="it-IT" dirty="0" err="1"/>
              <a:t>EoE</a:t>
            </a:r>
            <a:r>
              <a:rPr lang="it-IT" dirty="0"/>
              <a:t> </a:t>
            </a:r>
            <a:r>
              <a:rPr lang="it-IT" dirty="0" err="1"/>
              <a:t>EGIDs</a:t>
            </a:r>
            <a:r>
              <a:rPr lang="it-IT" dirty="0"/>
              <a:t> </a:t>
            </a:r>
            <a:r>
              <a:rPr lang="it-IT" dirty="0" err="1"/>
              <a:t>showed</a:t>
            </a:r>
            <a:r>
              <a:rPr lang="it-IT" dirty="0"/>
              <a:t> no gender </a:t>
            </a:r>
            <a:r>
              <a:rPr lang="it-IT" dirty="0" err="1"/>
              <a:t>difference</a:t>
            </a:r>
            <a:r>
              <a:rPr lang="it-IT" dirty="0"/>
              <a:t>, </a:t>
            </a:r>
            <a:r>
              <a:rPr lang="it-IT" dirty="0" err="1"/>
              <a:t>whereas</a:t>
            </a:r>
            <a:r>
              <a:rPr lang="it-IT" dirty="0"/>
              <a:t> </a:t>
            </a:r>
            <a:r>
              <a:rPr lang="it-IT" dirty="0" err="1"/>
              <a:t>EoE</a:t>
            </a:r>
            <a:r>
              <a:rPr lang="it-IT" dirty="0"/>
              <a:t> </a:t>
            </a:r>
            <a:r>
              <a:rPr lang="it-IT" dirty="0" err="1"/>
              <a:t>was</a:t>
            </a:r>
            <a:r>
              <a:rPr lang="it-IT" dirty="0"/>
              <a:t> male-</a:t>
            </a:r>
            <a:r>
              <a:rPr lang="it-IT" dirty="0" err="1"/>
              <a:t>predominant</a:t>
            </a:r>
            <a:r>
              <a:rPr lang="it-IT" dirty="0"/>
              <a:t>. </a:t>
            </a:r>
            <a:r>
              <a:rPr lang="it-IT" dirty="0" err="1"/>
              <a:t>Tissue</a:t>
            </a:r>
            <a:r>
              <a:rPr lang="it-IT" dirty="0"/>
              <a:t> </a:t>
            </a:r>
            <a:r>
              <a:rPr lang="it-IT" dirty="0" err="1"/>
              <a:t>eosinophilia</a:t>
            </a:r>
            <a:r>
              <a:rPr lang="it-IT" dirty="0"/>
              <a:t> </a:t>
            </a:r>
            <a:r>
              <a:rPr lang="it-IT" dirty="0" err="1"/>
              <a:t>was</a:t>
            </a:r>
            <a:r>
              <a:rPr lang="it-IT" dirty="0"/>
              <a:t> </a:t>
            </a:r>
            <a:r>
              <a:rPr lang="it-IT" dirty="0" err="1"/>
              <a:t>often</a:t>
            </a:r>
            <a:r>
              <a:rPr lang="it-IT" dirty="0"/>
              <a:t> </a:t>
            </a:r>
            <a:r>
              <a:rPr lang="it-IT" dirty="0" err="1"/>
              <a:t>seen</a:t>
            </a:r>
            <a:r>
              <a:rPr lang="it-IT" dirty="0"/>
              <a:t> in the small intestine (62%) and </a:t>
            </a:r>
            <a:r>
              <a:rPr lang="it-IT" dirty="0" err="1"/>
              <a:t>stomach</a:t>
            </a:r>
            <a:r>
              <a:rPr lang="it-IT" dirty="0"/>
              <a:t> (49%). The frequency of </a:t>
            </a:r>
            <a:r>
              <a:rPr lang="it-IT" dirty="0" err="1"/>
              <a:t>hypoproteinemia</a:t>
            </a:r>
            <a:r>
              <a:rPr lang="it-IT" dirty="0"/>
              <a:t> </a:t>
            </a:r>
            <a:r>
              <a:rPr lang="it-IT" dirty="0" err="1"/>
              <a:t>was</a:t>
            </a:r>
            <a:r>
              <a:rPr lang="it-IT" dirty="0"/>
              <a:t> high (27%) in </a:t>
            </a:r>
            <a:r>
              <a:rPr lang="it-IT" dirty="0" err="1"/>
              <a:t>childhood</a:t>
            </a:r>
            <a:r>
              <a:rPr lang="it-IT" dirty="0"/>
              <a:t>. Children </a:t>
            </a:r>
            <a:r>
              <a:rPr lang="it-IT" dirty="0" err="1"/>
              <a:t>also</a:t>
            </a:r>
            <a:r>
              <a:rPr lang="it-IT" dirty="0"/>
              <a:t> </a:t>
            </a:r>
            <a:r>
              <a:rPr lang="it-IT" dirty="0" err="1"/>
              <a:t>had</a:t>
            </a:r>
            <a:r>
              <a:rPr lang="it-IT" dirty="0"/>
              <a:t> more </a:t>
            </a:r>
            <a:r>
              <a:rPr lang="it-IT" dirty="0" err="1"/>
              <a:t>serious</a:t>
            </a:r>
            <a:r>
              <a:rPr lang="it-IT" dirty="0"/>
              <a:t> </a:t>
            </a:r>
            <a:r>
              <a:rPr lang="it-IT" dirty="0" err="1"/>
              <a:t>symptoms</a:t>
            </a:r>
            <a:r>
              <a:rPr lang="it-IT" dirty="0"/>
              <a:t> and </a:t>
            </a:r>
            <a:r>
              <a:rPr lang="it-IT" dirty="0" err="1"/>
              <a:t>complications</a:t>
            </a:r>
            <a:r>
              <a:rPr lang="it-IT" dirty="0"/>
              <a:t> </a:t>
            </a:r>
            <a:r>
              <a:rPr lang="it-IT" dirty="0" err="1"/>
              <a:t>than</a:t>
            </a:r>
            <a:r>
              <a:rPr lang="it-IT" dirty="0"/>
              <a:t> </a:t>
            </a:r>
            <a:r>
              <a:rPr lang="it-IT" dirty="0" err="1"/>
              <a:t>adults</a:t>
            </a:r>
            <a:r>
              <a:rPr lang="it-IT" dirty="0"/>
              <a:t>: </a:t>
            </a:r>
            <a:r>
              <a:rPr lang="it-IT" dirty="0" err="1"/>
              <a:t>restriction</a:t>
            </a:r>
            <a:r>
              <a:rPr lang="it-IT" dirty="0"/>
              <a:t> of daily life activity (P = .009), failure to </a:t>
            </a:r>
            <a:r>
              <a:rPr lang="it-IT" dirty="0" err="1"/>
              <a:t>grow</a:t>
            </a:r>
            <a:r>
              <a:rPr lang="it-IT" dirty="0"/>
              <a:t>/weight </a:t>
            </a:r>
            <a:r>
              <a:rPr lang="it-IT" dirty="0" err="1"/>
              <a:t>loss</a:t>
            </a:r>
            <a:r>
              <a:rPr lang="it-IT" dirty="0"/>
              <a:t> (P = .008), and surgery (P = .01). For </a:t>
            </a:r>
            <a:r>
              <a:rPr lang="it-IT" dirty="0" err="1"/>
              <a:t>both</a:t>
            </a:r>
            <a:r>
              <a:rPr lang="it-IT" dirty="0"/>
              <a:t> </a:t>
            </a:r>
            <a:r>
              <a:rPr lang="it-IT" dirty="0" err="1"/>
              <a:t>diseases</a:t>
            </a:r>
            <a:r>
              <a:rPr lang="it-IT" dirty="0"/>
              <a:t>, the </a:t>
            </a:r>
            <a:r>
              <a:rPr lang="it-IT" dirty="0" err="1"/>
              <a:t>most</a:t>
            </a:r>
            <a:r>
              <a:rPr lang="it-IT" dirty="0"/>
              <a:t> common </a:t>
            </a:r>
            <a:r>
              <a:rPr lang="it-IT" dirty="0" err="1"/>
              <a:t>natural</a:t>
            </a:r>
            <a:r>
              <a:rPr lang="it-IT" dirty="0"/>
              <a:t> history </a:t>
            </a:r>
            <a:r>
              <a:rPr lang="it-IT" dirty="0" err="1"/>
              <a:t>was</a:t>
            </a:r>
            <a:r>
              <a:rPr lang="it-IT" dirty="0"/>
              <a:t> the </a:t>
            </a:r>
            <a:r>
              <a:rPr lang="it-IT" dirty="0" err="1"/>
              <a:t>continuous</a:t>
            </a:r>
            <a:r>
              <a:rPr lang="it-IT" dirty="0"/>
              <a:t> </a:t>
            </a:r>
            <a:r>
              <a:rPr lang="it-IT" dirty="0" err="1"/>
              <a:t>type</a:t>
            </a:r>
            <a:r>
              <a:rPr lang="it-IT" dirty="0"/>
              <a:t>: 66% (95% confidence </a:t>
            </a:r>
            <a:r>
              <a:rPr lang="it-IT" dirty="0" err="1"/>
              <a:t>interval</a:t>
            </a:r>
            <a:r>
              <a:rPr lang="it-IT" dirty="0"/>
              <a:t> [CI]: 58-74) in </a:t>
            </a:r>
            <a:r>
              <a:rPr lang="it-IT" dirty="0" err="1"/>
              <a:t>EoE</a:t>
            </a:r>
            <a:r>
              <a:rPr lang="it-IT" dirty="0"/>
              <a:t> and 64% (95% CI: 55-72) in non-</a:t>
            </a:r>
            <a:r>
              <a:rPr lang="it-IT" dirty="0" err="1"/>
              <a:t>EoE</a:t>
            </a:r>
            <a:r>
              <a:rPr lang="it-IT" dirty="0"/>
              <a:t> </a:t>
            </a:r>
            <a:r>
              <a:rPr lang="it-IT" dirty="0" err="1"/>
              <a:t>EGIDs</a:t>
            </a:r>
            <a:r>
              <a:rPr lang="it-IT" dirty="0"/>
              <a:t>. </a:t>
            </a:r>
          </a:p>
          <a:p>
            <a:r>
              <a:rPr lang="it-IT" b="1" dirty="0" err="1"/>
              <a:t>Conclusions</a:t>
            </a:r>
            <a:r>
              <a:rPr lang="it-IT" b="1" dirty="0"/>
              <a:t>: </a:t>
            </a:r>
            <a:r>
              <a:rPr lang="it-IT" dirty="0"/>
              <a:t>The </a:t>
            </a:r>
            <a:r>
              <a:rPr lang="it-IT" dirty="0" err="1"/>
              <a:t>percentage</a:t>
            </a:r>
            <a:r>
              <a:rPr lang="it-IT" dirty="0"/>
              <a:t> of </a:t>
            </a:r>
            <a:r>
              <a:rPr lang="it-IT" dirty="0" err="1"/>
              <a:t>persistent</a:t>
            </a:r>
            <a:r>
              <a:rPr lang="it-IT" dirty="0"/>
              <a:t> </a:t>
            </a:r>
            <a:r>
              <a:rPr lang="it-IT" dirty="0" err="1"/>
              <a:t>patients</a:t>
            </a:r>
            <a:r>
              <a:rPr lang="it-IT" dirty="0"/>
              <a:t> with non-</a:t>
            </a:r>
            <a:r>
              <a:rPr lang="it-IT" dirty="0" err="1"/>
              <a:t>EoE</a:t>
            </a:r>
            <a:r>
              <a:rPr lang="it-IT" dirty="0"/>
              <a:t> </a:t>
            </a:r>
            <a:r>
              <a:rPr lang="it-IT" dirty="0" err="1"/>
              <a:t>EGIDs</a:t>
            </a:r>
            <a:r>
              <a:rPr lang="it-IT" dirty="0"/>
              <a:t> </a:t>
            </a:r>
            <a:r>
              <a:rPr lang="it-IT" dirty="0" err="1"/>
              <a:t>was</a:t>
            </a:r>
            <a:r>
              <a:rPr lang="it-IT" dirty="0"/>
              <a:t> </a:t>
            </a:r>
            <a:r>
              <a:rPr lang="it-IT" dirty="0" err="1"/>
              <a:t>almost</a:t>
            </a:r>
            <a:r>
              <a:rPr lang="it-IT" dirty="0"/>
              <a:t> the </a:t>
            </a:r>
            <a:r>
              <a:rPr lang="it-IT" dirty="0" err="1"/>
              <a:t>same</a:t>
            </a:r>
            <a:r>
              <a:rPr lang="it-IT" dirty="0"/>
              <a:t> </a:t>
            </a:r>
            <a:r>
              <a:rPr lang="it-IT" dirty="0" err="1"/>
              <a:t>as</a:t>
            </a:r>
            <a:r>
              <a:rPr lang="it-IT" dirty="0"/>
              <a:t> </a:t>
            </a:r>
            <a:r>
              <a:rPr lang="it-IT" dirty="0" err="1"/>
              <a:t>those</a:t>
            </a:r>
            <a:r>
              <a:rPr lang="it-IT" dirty="0"/>
              <a:t> with </a:t>
            </a:r>
            <a:r>
              <a:rPr lang="it-IT" dirty="0" err="1"/>
              <a:t>EoE</a:t>
            </a:r>
            <a:r>
              <a:rPr lang="it-IT" dirty="0"/>
              <a:t>. </a:t>
            </a:r>
            <a:r>
              <a:rPr lang="it-IT" dirty="0" err="1"/>
              <a:t>Complications</a:t>
            </a:r>
            <a:r>
              <a:rPr lang="it-IT" dirty="0"/>
              <a:t> </a:t>
            </a:r>
            <a:r>
              <a:rPr lang="it-IT" dirty="0" err="1"/>
              <a:t>were</a:t>
            </a:r>
            <a:r>
              <a:rPr lang="it-IT" dirty="0"/>
              <a:t> more </a:t>
            </a:r>
            <a:r>
              <a:rPr lang="it-IT" dirty="0" err="1"/>
              <a:t>frequent</a:t>
            </a:r>
            <a:r>
              <a:rPr lang="it-IT" dirty="0"/>
              <a:t> in </a:t>
            </a:r>
            <a:r>
              <a:rPr lang="it-IT" dirty="0" err="1"/>
              <a:t>children</a:t>
            </a:r>
            <a:r>
              <a:rPr lang="it-IT" dirty="0"/>
              <a:t> </a:t>
            </a:r>
            <a:r>
              <a:rPr lang="it-IT" dirty="0" err="1"/>
              <a:t>than</a:t>
            </a:r>
            <a:r>
              <a:rPr lang="it-IT" dirty="0"/>
              <a:t> in </a:t>
            </a:r>
            <a:r>
              <a:rPr lang="it-IT" dirty="0" err="1"/>
              <a:t>adults</a:t>
            </a:r>
            <a:r>
              <a:rPr lang="it-IT" dirty="0"/>
              <a:t>. </a:t>
            </a:r>
          </a:p>
          <a:p>
            <a:r>
              <a:rPr lang="it-IT" b="1" dirty="0"/>
              <a:t>Keywords: </a:t>
            </a:r>
            <a:r>
              <a:rPr lang="it-IT" dirty="0" err="1"/>
              <a:t>Eosinophilic</a:t>
            </a:r>
            <a:r>
              <a:rPr lang="it-IT" dirty="0"/>
              <a:t> </a:t>
            </a:r>
            <a:r>
              <a:rPr lang="it-IT" dirty="0" err="1"/>
              <a:t>colitis</a:t>
            </a:r>
            <a:r>
              <a:rPr lang="it-IT" dirty="0"/>
              <a:t> (EC); </a:t>
            </a:r>
            <a:r>
              <a:rPr lang="it-IT" dirty="0" err="1"/>
              <a:t>Eosinophilic</a:t>
            </a:r>
            <a:r>
              <a:rPr lang="it-IT" dirty="0"/>
              <a:t> </a:t>
            </a:r>
            <a:r>
              <a:rPr lang="it-IT" dirty="0" err="1"/>
              <a:t>esophagitis</a:t>
            </a:r>
            <a:r>
              <a:rPr lang="it-IT" dirty="0"/>
              <a:t> (</a:t>
            </a:r>
            <a:r>
              <a:rPr lang="it-IT" dirty="0" err="1"/>
              <a:t>EoE</a:t>
            </a:r>
            <a:r>
              <a:rPr lang="it-IT" dirty="0"/>
              <a:t>); </a:t>
            </a:r>
            <a:r>
              <a:rPr lang="it-IT" dirty="0" err="1"/>
              <a:t>Eosinophilic</a:t>
            </a:r>
            <a:r>
              <a:rPr lang="it-IT" dirty="0"/>
              <a:t> </a:t>
            </a:r>
            <a:r>
              <a:rPr lang="it-IT" dirty="0" err="1"/>
              <a:t>gastritis</a:t>
            </a:r>
            <a:r>
              <a:rPr lang="it-IT" dirty="0"/>
              <a:t> (EG); </a:t>
            </a:r>
            <a:r>
              <a:rPr lang="it-IT" dirty="0" err="1"/>
              <a:t>Eosinophilic</a:t>
            </a:r>
            <a:r>
              <a:rPr lang="it-IT" dirty="0"/>
              <a:t> </a:t>
            </a:r>
            <a:r>
              <a:rPr lang="it-IT" dirty="0" err="1"/>
              <a:t>gastroenteritis</a:t>
            </a:r>
            <a:r>
              <a:rPr lang="it-IT" dirty="0"/>
              <a:t> (EGE); </a:t>
            </a:r>
            <a:r>
              <a:rPr lang="it-IT" dirty="0" err="1"/>
              <a:t>Eosinophilic</a:t>
            </a:r>
            <a:r>
              <a:rPr lang="it-IT" dirty="0"/>
              <a:t> </a:t>
            </a:r>
            <a:r>
              <a:rPr lang="it-IT" dirty="0" err="1"/>
              <a:t>gastrointestinal</a:t>
            </a:r>
            <a:r>
              <a:rPr lang="it-IT" dirty="0"/>
              <a:t> disorders; Nationwide survey; Natural history; Non–</a:t>
            </a:r>
            <a:r>
              <a:rPr lang="it-IT" dirty="0" err="1"/>
              <a:t>esophageal</a:t>
            </a:r>
            <a:r>
              <a:rPr lang="it-IT" dirty="0"/>
              <a:t> </a:t>
            </a:r>
            <a:r>
              <a:rPr lang="it-IT" dirty="0" err="1"/>
              <a:t>eosinophilic</a:t>
            </a:r>
            <a:r>
              <a:rPr lang="it-IT" dirty="0"/>
              <a:t> </a:t>
            </a:r>
            <a:r>
              <a:rPr lang="it-IT" dirty="0" err="1"/>
              <a:t>gastrointestinal</a:t>
            </a:r>
            <a:r>
              <a:rPr lang="it-IT" dirty="0"/>
              <a:t> disorders (non-</a:t>
            </a:r>
            <a:r>
              <a:rPr lang="it-IT" dirty="0" err="1"/>
              <a:t>EoE</a:t>
            </a:r>
            <a:r>
              <a:rPr lang="it-IT" dirty="0"/>
              <a:t> </a:t>
            </a:r>
            <a:r>
              <a:rPr lang="it-IT" dirty="0" err="1"/>
              <a:t>EGIDs</a:t>
            </a:r>
            <a:r>
              <a:rPr lang="it-IT" dirty="0"/>
              <a:t>); Treatment. </a:t>
            </a:r>
          </a:p>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3B7531-624A-4C8D-88A1-31B516AEBCF8}"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37691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D2492-49DB-5EE2-17E4-1289321885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FDD47D-73F3-8CDE-BB42-6F42B144FB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B841AE-22C2-6718-74A2-0272E6962529}"/>
              </a:ext>
            </a:extLst>
          </p:cNvPr>
          <p:cNvSpPr>
            <a:spLocks noGrp="1"/>
          </p:cNvSpPr>
          <p:nvPr>
            <p:ph type="body" idx="1"/>
          </p:nvPr>
        </p:nvSpPr>
        <p:spPr/>
        <p:txBody>
          <a:bodyPr/>
          <a:lstStyle/>
          <a:p>
            <a:r>
              <a:rPr lang="it-IT" dirty="0" err="1"/>
              <a:t>Intern</a:t>
            </a:r>
            <a:r>
              <a:rPr lang="it-IT" dirty="0"/>
              <a:t> </a:t>
            </a:r>
            <a:r>
              <a:rPr lang="it-IT" dirty="0" err="1"/>
              <a:t>Med</a:t>
            </a:r>
            <a:r>
              <a:rPr lang="it-IT" dirty="0"/>
              <a:t>. 2023 </a:t>
            </a:r>
            <a:r>
              <a:rPr lang="it-IT" dirty="0" err="1"/>
              <a:t>Jan</a:t>
            </a:r>
            <a:r>
              <a:rPr lang="it-IT" dirty="0"/>
              <a:t> 1;62(1):1-10. </a:t>
            </a:r>
          </a:p>
          <a:p>
            <a:r>
              <a:rPr lang="it-IT" dirty="0" err="1"/>
              <a:t>doi</a:t>
            </a:r>
            <a:r>
              <a:rPr lang="it-IT" dirty="0"/>
              <a:t>: 10.2169/internalmedicine.8417-21. </a:t>
            </a:r>
            <a:r>
              <a:rPr lang="it-IT" dirty="0" err="1"/>
              <a:t>Epub</a:t>
            </a:r>
            <a:r>
              <a:rPr lang="it-IT" dirty="0"/>
              <a:t> 2021 </a:t>
            </a:r>
            <a:r>
              <a:rPr lang="it-IT" dirty="0" err="1"/>
              <a:t>Oct</a:t>
            </a:r>
            <a:r>
              <a:rPr lang="it-IT" dirty="0"/>
              <a:t> 19. </a:t>
            </a:r>
          </a:p>
          <a:p>
            <a:r>
              <a:rPr lang="it-IT" b="1" dirty="0" err="1"/>
              <a:t>Eosinophilic</a:t>
            </a:r>
            <a:r>
              <a:rPr lang="it-IT" b="1" dirty="0"/>
              <a:t> </a:t>
            </a:r>
            <a:r>
              <a:rPr lang="it-IT" b="1" dirty="0" err="1"/>
              <a:t>Gastrointestinal</a:t>
            </a:r>
            <a:r>
              <a:rPr lang="it-IT" b="1" dirty="0"/>
              <a:t> </a:t>
            </a:r>
            <a:r>
              <a:rPr lang="it-IT" b="1" dirty="0" err="1"/>
              <a:t>Diseases</a:t>
            </a:r>
            <a:r>
              <a:rPr lang="it-IT" b="1" dirty="0"/>
              <a:t>: The </a:t>
            </a:r>
            <a:r>
              <a:rPr lang="it-IT" b="1" dirty="0" err="1"/>
              <a:t>Pathogenesis</a:t>
            </a:r>
            <a:r>
              <a:rPr lang="it-IT" b="1" dirty="0"/>
              <a:t>, </a:t>
            </a:r>
            <a:r>
              <a:rPr lang="it-IT" b="1" dirty="0" err="1"/>
              <a:t>Diagnosis</a:t>
            </a:r>
            <a:r>
              <a:rPr lang="it-IT" b="1" dirty="0"/>
              <a:t>, and Treatment </a:t>
            </a:r>
          </a:p>
          <a:p>
            <a:r>
              <a:rPr lang="it-IT" dirty="0" err="1">
                <a:hlinkClick r:id="rId3"/>
              </a:rPr>
              <a:t>Yoshikazu</a:t>
            </a:r>
            <a:r>
              <a:rPr lang="it-IT" dirty="0">
                <a:hlinkClick r:id="rId3"/>
              </a:rPr>
              <a:t> </a:t>
            </a:r>
            <a:r>
              <a:rPr lang="it-IT" dirty="0" err="1">
                <a:hlinkClick r:id="rId3"/>
              </a:rPr>
              <a:t>Kinoshita</a:t>
            </a:r>
            <a:r>
              <a:rPr lang="it-IT" baseline="30000" dirty="0"/>
              <a:t> </a:t>
            </a:r>
            <a:r>
              <a:rPr lang="it-IT" baseline="30000" dirty="0">
                <a:hlinkClick r:id="rId4" tooltip="Department of Medicine, Hyogo-Brain and Heart Center at Himeji, Japan."/>
              </a:rPr>
              <a:t> 1 </a:t>
            </a:r>
            <a:r>
              <a:rPr lang="it-IT" baseline="30000" dirty="0"/>
              <a:t> </a:t>
            </a:r>
            <a:r>
              <a:rPr lang="it-IT" baseline="30000" dirty="0">
                <a:hlinkClick r:id="rId5" tooltip="Department of Medicine, Steel Memorial Hirohata Hospital, Japan."/>
              </a:rPr>
              <a:t> 2 </a:t>
            </a:r>
            <a:r>
              <a:rPr lang="it-IT" dirty="0"/>
              <a:t>, </a:t>
            </a:r>
            <a:r>
              <a:rPr lang="it-IT" dirty="0" err="1">
                <a:hlinkClick r:id="rId6"/>
              </a:rPr>
              <a:t>Shinsuke</a:t>
            </a:r>
            <a:r>
              <a:rPr lang="it-IT" dirty="0">
                <a:hlinkClick r:id="rId6"/>
              </a:rPr>
              <a:t> </a:t>
            </a:r>
            <a:r>
              <a:rPr lang="it-IT" dirty="0" err="1">
                <a:hlinkClick r:id="rId6"/>
              </a:rPr>
              <a:t>Yahata</a:t>
            </a:r>
            <a:r>
              <a:rPr lang="it-IT" baseline="30000" dirty="0"/>
              <a:t> </a:t>
            </a:r>
            <a:r>
              <a:rPr lang="it-IT" baseline="30000" dirty="0">
                <a:hlinkClick r:id="rId5" tooltip="Department of Medicine, Steel Memorial Hirohata Hospital, Japan."/>
              </a:rPr>
              <a:t> 2 </a:t>
            </a:r>
            <a:r>
              <a:rPr lang="it-IT" dirty="0"/>
              <a:t>, </a:t>
            </a:r>
            <a:r>
              <a:rPr lang="it-IT" dirty="0" err="1">
                <a:hlinkClick r:id="rId7"/>
              </a:rPr>
              <a:t>Sachiko</a:t>
            </a:r>
            <a:r>
              <a:rPr lang="it-IT" dirty="0">
                <a:hlinkClick r:id="rId7"/>
              </a:rPr>
              <a:t> </a:t>
            </a:r>
            <a:r>
              <a:rPr lang="it-IT" dirty="0" err="1">
                <a:hlinkClick r:id="rId7"/>
              </a:rPr>
              <a:t>Oouchi</a:t>
            </a:r>
            <a:r>
              <a:rPr lang="it-IT" baseline="30000" dirty="0"/>
              <a:t> </a:t>
            </a:r>
            <a:r>
              <a:rPr lang="it-IT" baseline="30000" dirty="0">
                <a:hlinkClick r:id="rId5" tooltip="Department of Medicine, Steel Memorial Hirohata Hospital, Japan."/>
              </a:rPr>
              <a:t> 2 </a:t>
            </a:r>
            <a:endParaRPr lang="it-IT" dirty="0"/>
          </a:p>
          <a:p>
            <a:r>
              <a:rPr lang="it-IT" dirty="0" err="1"/>
              <a:t>Affiliations</a:t>
            </a:r>
            <a:r>
              <a:rPr lang="it-IT" dirty="0"/>
              <a:t> </a:t>
            </a:r>
          </a:p>
          <a:p>
            <a:r>
              <a:rPr lang="it-IT" dirty="0"/>
              <a:t>PMID: </a:t>
            </a:r>
            <a:r>
              <a:rPr lang="it-IT" b="1" dirty="0"/>
              <a:t>34670903</a:t>
            </a:r>
            <a:r>
              <a:rPr lang="it-IT" dirty="0"/>
              <a:t> </a:t>
            </a:r>
          </a:p>
          <a:p>
            <a:r>
              <a:rPr lang="it-IT" dirty="0"/>
              <a:t>PMCID: </a:t>
            </a:r>
            <a:r>
              <a:rPr lang="it-IT" dirty="0">
                <a:hlinkClick r:id="rId8"/>
              </a:rPr>
              <a:t>PMC9876718 </a:t>
            </a:r>
            <a:endParaRPr lang="it-IT" dirty="0"/>
          </a:p>
          <a:p>
            <a:r>
              <a:rPr lang="it-IT" dirty="0"/>
              <a:t>DOI: </a:t>
            </a:r>
            <a:r>
              <a:rPr lang="it-IT" dirty="0">
                <a:hlinkClick r:id="rId9"/>
              </a:rPr>
              <a:t>10.2169/internalmedicine.8417-21 </a:t>
            </a:r>
            <a:endParaRPr lang="it-IT" dirty="0"/>
          </a:p>
          <a:p>
            <a:r>
              <a:rPr lang="it-IT" b="1" dirty="0"/>
              <a:t>Abstract </a:t>
            </a:r>
          </a:p>
          <a:p>
            <a:r>
              <a:rPr lang="it-IT" dirty="0" err="1"/>
              <a:t>Eosinophilic</a:t>
            </a:r>
            <a:r>
              <a:rPr lang="it-IT" dirty="0"/>
              <a:t> </a:t>
            </a:r>
            <a:r>
              <a:rPr lang="it-IT" dirty="0" err="1"/>
              <a:t>gastrointestinal</a:t>
            </a:r>
            <a:r>
              <a:rPr lang="it-IT" dirty="0"/>
              <a:t> </a:t>
            </a:r>
            <a:r>
              <a:rPr lang="it-IT" dirty="0" err="1"/>
              <a:t>diseases</a:t>
            </a:r>
            <a:r>
              <a:rPr lang="it-IT" dirty="0"/>
              <a:t> are </a:t>
            </a:r>
            <a:r>
              <a:rPr lang="it-IT" dirty="0" err="1"/>
              <a:t>delayed-type</a:t>
            </a:r>
            <a:r>
              <a:rPr lang="it-IT" dirty="0"/>
              <a:t> </a:t>
            </a:r>
            <a:r>
              <a:rPr lang="it-IT" dirty="0" err="1"/>
              <a:t>chronic</a:t>
            </a:r>
            <a:r>
              <a:rPr lang="it-IT" dirty="0"/>
              <a:t> </a:t>
            </a:r>
            <a:r>
              <a:rPr lang="it-IT" dirty="0" err="1"/>
              <a:t>allergic</a:t>
            </a:r>
            <a:r>
              <a:rPr lang="it-IT" dirty="0"/>
              <a:t> disorders </a:t>
            </a:r>
            <a:r>
              <a:rPr lang="it-IT" dirty="0" err="1"/>
              <a:t>that</a:t>
            </a:r>
            <a:r>
              <a:rPr lang="it-IT" dirty="0"/>
              <a:t> show </a:t>
            </a:r>
            <a:r>
              <a:rPr lang="it-IT" dirty="0" err="1"/>
              <a:t>gastrointestinal</a:t>
            </a:r>
            <a:r>
              <a:rPr lang="it-IT" dirty="0"/>
              <a:t> </a:t>
            </a:r>
            <a:r>
              <a:rPr lang="it-IT" dirty="0" err="1"/>
              <a:t>eosinophil</a:t>
            </a:r>
            <a:r>
              <a:rPr lang="it-IT" dirty="0"/>
              <a:t> dense </a:t>
            </a:r>
            <a:r>
              <a:rPr lang="it-IT" dirty="0" err="1"/>
              <a:t>infiltration</a:t>
            </a:r>
            <a:r>
              <a:rPr lang="it-IT" dirty="0"/>
              <a:t>, with an </a:t>
            </a:r>
            <a:r>
              <a:rPr lang="it-IT" dirty="0" err="1"/>
              <a:t>exaggerated</a:t>
            </a:r>
            <a:r>
              <a:rPr lang="it-IT" dirty="0"/>
              <a:t> Th2-type immune reaction </a:t>
            </a:r>
            <a:r>
              <a:rPr lang="it-IT" dirty="0" err="1"/>
              <a:t>considered</a:t>
            </a:r>
            <a:r>
              <a:rPr lang="it-IT" dirty="0"/>
              <a:t> to be an </a:t>
            </a:r>
            <a:r>
              <a:rPr lang="it-IT" dirty="0" err="1"/>
              <a:t>important</a:t>
            </a:r>
            <a:r>
              <a:rPr lang="it-IT" dirty="0"/>
              <a:t> </a:t>
            </a:r>
            <a:r>
              <a:rPr lang="it-IT" dirty="0" err="1"/>
              <a:t>mechanism</a:t>
            </a:r>
            <a:r>
              <a:rPr lang="it-IT" dirty="0"/>
              <a:t>. </a:t>
            </a:r>
            <a:r>
              <a:rPr lang="it-IT" dirty="0" err="1"/>
              <a:t>These</a:t>
            </a:r>
            <a:r>
              <a:rPr lang="it-IT" dirty="0"/>
              <a:t> </a:t>
            </a:r>
            <a:r>
              <a:rPr lang="it-IT" dirty="0" err="1"/>
              <a:t>diseases</a:t>
            </a:r>
            <a:r>
              <a:rPr lang="it-IT" dirty="0"/>
              <a:t> can be </a:t>
            </a:r>
            <a:r>
              <a:rPr lang="it-IT" dirty="0" err="1"/>
              <a:t>roughly</a:t>
            </a:r>
            <a:r>
              <a:rPr lang="it-IT" dirty="0"/>
              <a:t> </a:t>
            </a:r>
            <a:r>
              <a:rPr lang="it-IT" dirty="0" err="1"/>
              <a:t>divided</a:t>
            </a:r>
            <a:r>
              <a:rPr lang="it-IT" dirty="0"/>
              <a:t> </a:t>
            </a:r>
            <a:r>
              <a:rPr lang="it-IT" dirty="0" err="1"/>
              <a:t>into</a:t>
            </a:r>
            <a:r>
              <a:rPr lang="it-IT" dirty="0"/>
              <a:t> </a:t>
            </a:r>
            <a:r>
              <a:rPr lang="it-IT" dirty="0" err="1"/>
              <a:t>two</a:t>
            </a:r>
            <a:r>
              <a:rPr lang="it-IT" dirty="0"/>
              <a:t> </a:t>
            </a:r>
            <a:r>
              <a:rPr lang="it-IT" dirty="0" err="1"/>
              <a:t>types</a:t>
            </a:r>
            <a:r>
              <a:rPr lang="it-IT" dirty="0"/>
              <a:t>: </a:t>
            </a:r>
            <a:r>
              <a:rPr lang="it-IT" dirty="0" err="1"/>
              <a:t>eosinophilic</a:t>
            </a:r>
            <a:r>
              <a:rPr lang="it-IT" dirty="0"/>
              <a:t> </a:t>
            </a:r>
            <a:r>
              <a:rPr lang="it-IT" dirty="0" err="1"/>
              <a:t>esophagitis</a:t>
            </a:r>
            <a:r>
              <a:rPr lang="it-IT" dirty="0"/>
              <a:t>, </a:t>
            </a:r>
            <a:r>
              <a:rPr lang="it-IT" dirty="0" err="1"/>
              <a:t>mainly</a:t>
            </a:r>
            <a:r>
              <a:rPr lang="it-IT" dirty="0"/>
              <a:t> </a:t>
            </a:r>
            <a:r>
              <a:rPr lang="it-IT" dirty="0" err="1"/>
              <a:t>found</a:t>
            </a:r>
            <a:r>
              <a:rPr lang="it-IT" dirty="0"/>
              <a:t> in </a:t>
            </a:r>
            <a:r>
              <a:rPr lang="it-IT" dirty="0" err="1"/>
              <a:t>young</a:t>
            </a:r>
            <a:r>
              <a:rPr lang="it-IT" dirty="0"/>
              <a:t> and middle-</a:t>
            </a:r>
            <a:r>
              <a:rPr lang="it-IT" dirty="0" err="1"/>
              <a:t>aged</a:t>
            </a:r>
            <a:r>
              <a:rPr lang="it-IT" dirty="0"/>
              <a:t> men, and </a:t>
            </a:r>
            <a:r>
              <a:rPr lang="it-IT" dirty="0" err="1"/>
              <a:t>eosinophilic</a:t>
            </a:r>
            <a:r>
              <a:rPr lang="it-IT" dirty="0"/>
              <a:t> </a:t>
            </a:r>
            <a:r>
              <a:rPr lang="it-IT" dirty="0" err="1"/>
              <a:t>gastroenteritis</a:t>
            </a:r>
            <a:r>
              <a:rPr lang="it-IT" dirty="0"/>
              <a:t>, </a:t>
            </a:r>
            <a:r>
              <a:rPr lang="it-IT" dirty="0" err="1"/>
              <a:t>which</a:t>
            </a:r>
            <a:r>
              <a:rPr lang="it-IT" dirty="0"/>
              <a:t> </a:t>
            </a:r>
            <a:r>
              <a:rPr lang="it-IT" dirty="0" err="1"/>
              <a:t>is</a:t>
            </a:r>
            <a:r>
              <a:rPr lang="it-IT" dirty="0"/>
              <a:t> </a:t>
            </a:r>
            <a:r>
              <a:rPr lang="it-IT" dirty="0" err="1"/>
              <a:t>found</a:t>
            </a:r>
            <a:r>
              <a:rPr lang="it-IT" dirty="0"/>
              <a:t> in </a:t>
            </a:r>
            <a:r>
              <a:rPr lang="it-IT" dirty="0" err="1"/>
              <a:t>both</a:t>
            </a:r>
            <a:r>
              <a:rPr lang="it-IT" dirty="0"/>
              <a:t> </a:t>
            </a:r>
            <a:r>
              <a:rPr lang="it-IT" dirty="0" err="1"/>
              <a:t>genders</a:t>
            </a:r>
            <a:r>
              <a:rPr lang="it-IT" dirty="0"/>
              <a:t> </a:t>
            </a:r>
            <a:r>
              <a:rPr lang="it-IT" dirty="0" err="1"/>
              <a:t>equally</a:t>
            </a:r>
            <a:r>
              <a:rPr lang="it-IT" dirty="0"/>
              <a:t>. A </a:t>
            </a:r>
            <a:r>
              <a:rPr lang="it-IT" dirty="0" err="1"/>
              <a:t>diagnosis</a:t>
            </a:r>
            <a:r>
              <a:rPr lang="it-IT" dirty="0"/>
              <a:t> of </a:t>
            </a:r>
            <a:r>
              <a:rPr lang="it-IT" dirty="0" err="1"/>
              <a:t>eosinophilic</a:t>
            </a:r>
            <a:r>
              <a:rPr lang="it-IT" dirty="0"/>
              <a:t> </a:t>
            </a:r>
            <a:r>
              <a:rPr lang="it-IT" dirty="0" err="1"/>
              <a:t>esophagitis</a:t>
            </a:r>
            <a:r>
              <a:rPr lang="it-IT" dirty="0"/>
              <a:t> </a:t>
            </a:r>
            <a:r>
              <a:rPr lang="it-IT" dirty="0" err="1"/>
              <a:t>is</a:t>
            </a:r>
            <a:r>
              <a:rPr lang="it-IT" dirty="0"/>
              <a:t> </a:t>
            </a:r>
            <a:r>
              <a:rPr lang="it-IT" dirty="0" err="1"/>
              <a:t>suspected</a:t>
            </a:r>
            <a:r>
              <a:rPr lang="it-IT" dirty="0"/>
              <a:t> </a:t>
            </a:r>
            <a:r>
              <a:rPr lang="it-IT" dirty="0" err="1"/>
              <a:t>when</a:t>
            </a:r>
            <a:r>
              <a:rPr lang="it-IT" dirty="0"/>
              <a:t> </a:t>
            </a:r>
            <a:r>
              <a:rPr lang="it-IT" dirty="0" err="1"/>
              <a:t>characteristic</a:t>
            </a:r>
            <a:r>
              <a:rPr lang="it-IT" dirty="0"/>
              <a:t> </a:t>
            </a:r>
            <a:r>
              <a:rPr lang="it-IT" dirty="0" err="1"/>
              <a:t>endoscopic</a:t>
            </a:r>
            <a:r>
              <a:rPr lang="it-IT" dirty="0"/>
              <a:t> </a:t>
            </a:r>
            <a:r>
              <a:rPr lang="it-IT" dirty="0" err="1"/>
              <a:t>findings</a:t>
            </a:r>
            <a:r>
              <a:rPr lang="it-IT" dirty="0"/>
              <a:t>, including </a:t>
            </a:r>
            <a:r>
              <a:rPr lang="it-IT" dirty="0" err="1"/>
              <a:t>longitudinal</a:t>
            </a:r>
            <a:r>
              <a:rPr lang="it-IT" dirty="0"/>
              <a:t> </a:t>
            </a:r>
            <a:r>
              <a:rPr lang="it-IT" dirty="0" err="1"/>
              <a:t>furrows</a:t>
            </a:r>
            <a:r>
              <a:rPr lang="it-IT" dirty="0"/>
              <a:t> and </a:t>
            </a:r>
            <a:r>
              <a:rPr lang="it-IT" dirty="0" err="1"/>
              <a:t>rings</a:t>
            </a:r>
            <a:r>
              <a:rPr lang="it-IT" dirty="0"/>
              <a:t>, are </a:t>
            </a:r>
            <a:r>
              <a:rPr lang="it-IT" dirty="0" err="1"/>
              <a:t>noted</a:t>
            </a:r>
            <a:r>
              <a:rPr lang="it-IT" dirty="0"/>
              <a:t>. </a:t>
            </a:r>
            <a:r>
              <a:rPr lang="it-IT" dirty="0" err="1"/>
              <a:t>However</a:t>
            </a:r>
            <a:r>
              <a:rPr lang="it-IT" dirty="0"/>
              <a:t>, </a:t>
            </a:r>
            <a:r>
              <a:rPr lang="it-IT" dirty="0" err="1"/>
              <a:t>characteristic</a:t>
            </a:r>
            <a:r>
              <a:rPr lang="it-IT" dirty="0"/>
              <a:t> </a:t>
            </a:r>
            <a:r>
              <a:rPr lang="it-IT" dirty="0" err="1"/>
              <a:t>endoscopic</a:t>
            </a:r>
            <a:r>
              <a:rPr lang="it-IT" dirty="0"/>
              <a:t> </a:t>
            </a:r>
            <a:r>
              <a:rPr lang="it-IT" dirty="0" err="1"/>
              <a:t>abnormalities</a:t>
            </a:r>
            <a:r>
              <a:rPr lang="it-IT" dirty="0"/>
              <a:t> are </a:t>
            </a:r>
            <a:r>
              <a:rPr lang="it-IT" dirty="0" err="1"/>
              <a:t>rarely</a:t>
            </a:r>
            <a:r>
              <a:rPr lang="it-IT" dirty="0"/>
              <a:t> </a:t>
            </a:r>
            <a:r>
              <a:rPr lang="it-IT" dirty="0" err="1"/>
              <a:t>found</a:t>
            </a:r>
            <a:r>
              <a:rPr lang="it-IT" dirty="0"/>
              <a:t> in </a:t>
            </a:r>
            <a:r>
              <a:rPr lang="it-IT" dirty="0" err="1"/>
              <a:t>cases</a:t>
            </a:r>
            <a:r>
              <a:rPr lang="it-IT" dirty="0"/>
              <a:t> with </a:t>
            </a:r>
            <a:r>
              <a:rPr lang="it-IT" dirty="0" err="1"/>
              <a:t>eosinophilic</a:t>
            </a:r>
            <a:r>
              <a:rPr lang="it-IT" dirty="0"/>
              <a:t> </a:t>
            </a:r>
            <a:r>
              <a:rPr lang="it-IT" dirty="0" err="1"/>
              <a:t>gastroenteritis</a:t>
            </a:r>
            <a:r>
              <a:rPr lang="it-IT" dirty="0"/>
              <a:t>, so multiple </a:t>
            </a:r>
            <a:r>
              <a:rPr lang="it-IT" dirty="0" err="1"/>
              <a:t>biopsy</a:t>
            </a:r>
            <a:r>
              <a:rPr lang="it-IT" dirty="0"/>
              <a:t> sampling from the </a:t>
            </a:r>
            <a:r>
              <a:rPr lang="it-IT" dirty="0" err="1"/>
              <a:t>apparently</a:t>
            </a:r>
            <a:r>
              <a:rPr lang="it-IT" dirty="0"/>
              <a:t> </a:t>
            </a:r>
            <a:r>
              <a:rPr lang="it-IT" dirty="0" err="1"/>
              <a:t>normal</a:t>
            </a:r>
            <a:r>
              <a:rPr lang="it-IT" dirty="0"/>
              <a:t> </a:t>
            </a:r>
            <a:r>
              <a:rPr lang="it-IT" dirty="0" err="1"/>
              <a:t>gastrointestinal</a:t>
            </a:r>
            <a:r>
              <a:rPr lang="it-IT" dirty="0"/>
              <a:t> </a:t>
            </a:r>
            <a:r>
              <a:rPr lang="it-IT" dirty="0" err="1"/>
              <a:t>mucosal</a:t>
            </a:r>
            <a:r>
              <a:rPr lang="it-IT" dirty="0"/>
              <a:t> </a:t>
            </a:r>
            <a:r>
              <a:rPr lang="it-IT" dirty="0" err="1"/>
              <a:t>surface</a:t>
            </a:r>
            <a:r>
              <a:rPr lang="it-IT" dirty="0"/>
              <a:t> </a:t>
            </a:r>
            <a:r>
              <a:rPr lang="it-IT" dirty="0" err="1"/>
              <a:t>is</a:t>
            </a:r>
            <a:r>
              <a:rPr lang="it-IT" dirty="0"/>
              <a:t> </a:t>
            </a:r>
            <a:r>
              <a:rPr lang="it-IT" dirty="0" err="1"/>
              <a:t>important</a:t>
            </a:r>
            <a:r>
              <a:rPr lang="it-IT" dirty="0"/>
              <a:t> for making an accurate </a:t>
            </a:r>
            <a:r>
              <a:rPr lang="it-IT" dirty="0" err="1"/>
              <a:t>diagnosis</a:t>
            </a:r>
            <a:r>
              <a:rPr lang="it-IT" dirty="0"/>
              <a:t>. The </a:t>
            </a:r>
            <a:r>
              <a:rPr lang="it-IT" dirty="0" err="1"/>
              <a:t>administration</a:t>
            </a:r>
            <a:r>
              <a:rPr lang="it-IT" dirty="0"/>
              <a:t> of </a:t>
            </a:r>
            <a:r>
              <a:rPr lang="it-IT" dirty="0" err="1"/>
              <a:t>systemic</a:t>
            </a:r>
            <a:r>
              <a:rPr lang="it-IT" dirty="0"/>
              <a:t> </a:t>
            </a:r>
            <a:r>
              <a:rPr lang="it-IT" dirty="0" err="1"/>
              <a:t>glucocorticoid</a:t>
            </a:r>
            <a:r>
              <a:rPr lang="it-IT" dirty="0"/>
              <a:t> </a:t>
            </a:r>
            <a:r>
              <a:rPr lang="it-IT" dirty="0" err="1"/>
              <a:t>is</a:t>
            </a:r>
            <a:r>
              <a:rPr lang="it-IT" dirty="0"/>
              <a:t> the standard treatment for </a:t>
            </a:r>
            <a:r>
              <a:rPr lang="it-IT" dirty="0" err="1"/>
              <a:t>eosinophilic</a:t>
            </a:r>
            <a:r>
              <a:rPr lang="it-IT" dirty="0"/>
              <a:t> </a:t>
            </a:r>
            <a:r>
              <a:rPr lang="it-IT" dirty="0" err="1"/>
              <a:t>gastroenteritis</a:t>
            </a:r>
            <a:r>
              <a:rPr lang="it-IT" dirty="0"/>
              <a:t>, </a:t>
            </a:r>
            <a:r>
              <a:rPr lang="it-IT" dirty="0" err="1"/>
              <a:t>while</a:t>
            </a:r>
            <a:r>
              <a:rPr lang="it-IT" dirty="0"/>
              <a:t> acid </a:t>
            </a:r>
            <a:r>
              <a:rPr lang="it-IT" dirty="0" err="1"/>
              <a:t>inhibitors</a:t>
            </a:r>
            <a:r>
              <a:rPr lang="it-IT" dirty="0"/>
              <a:t> and </a:t>
            </a:r>
            <a:r>
              <a:rPr lang="it-IT" dirty="0" err="1"/>
              <a:t>topical</a:t>
            </a:r>
            <a:r>
              <a:rPr lang="it-IT" dirty="0"/>
              <a:t> </a:t>
            </a:r>
            <a:r>
              <a:rPr lang="it-IT" dirty="0" err="1"/>
              <a:t>glucocorticoid</a:t>
            </a:r>
            <a:r>
              <a:rPr lang="it-IT" dirty="0"/>
              <a:t> </a:t>
            </a:r>
            <a:r>
              <a:rPr lang="it-IT" dirty="0" err="1"/>
              <a:t>swallowing</a:t>
            </a:r>
            <a:r>
              <a:rPr lang="it-IT" dirty="0"/>
              <a:t> therapy are </a:t>
            </a:r>
            <a:r>
              <a:rPr lang="it-IT" dirty="0" err="1"/>
              <a:t>effective</a:t>
            </a:r>
            <a:r>
              <a:rPr lang="it-IT" dirty="0"/>
              <a:t> for </a:t>
            </a:r>
            <a:r>
              <a:rPr lang="it-IT" dirty="0" err="1"/>
              <a:t>eosinophilic</a:t>
            </a:r>
            <a:r>
              <a:rPr lang="it-IT" dirty="0"/>
              <a:t> </a:t>
            </a:r>
            <a:r>
              <a:rPr lang="it-IT" dirty="0" err="1"/>
              <a:t>esophagitis</a:t>
            </a:r>
            <a:r>
              <a:rPr lang="it-IT" dirty="0"/>
              <a:t>. Anti-</a:t>
            </a:r>
            <a:r>
              <a:rPr lang="it-IT" dirty="0" err="1"/>
              <a:t>cytokine</a:t>
            </a:r>
            <a:r>
              <a:rPr lang="it-IT" dirty="0"/>
              <a:t> </a:t>
            </a:r>
            <a:r>
              <a:rPr lang="it-IT" dirty="0" err="1"/>
              <a:t>therapies</a:t>
            </a:r>
            <a:r>
              <a:rPr lang="it-IT" dirty="0"/>
              <a:t> for </a:t>
            </a:r>
            <a:r>
              <a:rPr lang="it-IT" dirty="0" err="1"/>
              <a:t>eosinophilic</a:t>
            </a:r>
            <a:r>
              <a:rPr lang="it-IT" dirty="0"/>
              <a:t> </a:t>
            </a:r>
            <a:r>
              <a:rPr lang="it-IT" dirty="0" err="1"/>
              <a:t>gastrointestinal</a:t>
            </a:r>
            <a:r>
              <a:rPr lang="it-IT" dirty="0"/>
              <a:t> </a:t>
            </a:r>
            <a:r>
              <a:rPr lang="it-IT" dirty="0" err="1"/>
              <a:t>diseases</a:t>
            </a:r>
            <a:r>
              <a:rPr lang="it-IT" dirty="0"/>
              <a:t> are </a:t>
            </a:r>
            <a:r>
              <a:rPr lang="it-IT" dirty="0" err="1"/>
              <a:t>currently</a:t>
            </a:r>
            <a:r>
              <a:rPr lang="it-IT" dirty="0"/>
              <a:t> under </a:t>
            </a:r>
            <a:r>
              <a:rPr lang="it-IT" dirty="0" err="1"/>
              <a:t>development</a:t>
            </a:r>
            <a:r>
              <a:rPr lang="it-IT" dirty="0"/>
              <a:t>. </a:t>
            </a:r>
          </a:p>
          <a:p>
            <a:r>
              <a:rPr lang="it-IT" b="1" dirty="0"/>
              <a:t>Keywords: </a:t>
            </a:r>
            <a:r>
              <a:rPr lang="it-IT" dirty="0" err="1"/>
              <a:t>allergy</a:t>
            </a:r>
            <a:r>
              <a:rPr lang="it-IT" dirty="0"/>
              <a:t>; elimination </a:t>
            </a:r>
            <a:r>
              <a:rPr lang="it-IT" dirty="0" err="1"/>
              <a:t>diet</a:t>
            </a:r>
            <a:r>
              <a:rPr lang="it-IT" dirty="0"/>
              <a:t>; </a:t>
            </a:r>
            <a:r>
              <a:rPr lang="it-IT" dirty="0" err="1"/>
              <a:t>endoscopy</a:t>
            </a:r>
            <a:r>
              <a:rPr lang="it-IT" dirty="0"/>
              <a:t>; </a:t>
            </a:r>
            <a:r>
              <a:rPr lang="it-IT" dirty="0" err="1"/>
              <a:t>proton</a:t>
            </a:r>
            <a:r>
              <a:rPr lang="it-IT" dirty="0"/>
              <a:t> pump </a:t>
            </a:r>
            <a:r>
              <a:rPr lang="it-IT" dirty="0" err="1"/>
              <a:t>inhibitor</a:t>
            </a:r>
            <a:r>
              <a:rPr lang="it-IT" dirty="0"/>
              <a:t>. </a:t>
            </a:r>
          </a:p>
          <a:p>
            <a:endParaRPr lang="en-US" dirty="0"/>
          </a:p>
        </p:txBody>
      </p:sp>
      <p:sp>
        <p:nvSpPr>
          <p:cNvPr id="4" name="Slide Number Placeholder 3">
            <a:extLst>
              <a:ext uri="{FF2B5EF4-FFF2-40B4-BE49-F238E27FC236}">
                <a16:creationId xmlns:a16="http://schemas.microsoft.com/office/drawing/2014/main" id="{2FE71DF5-C25D-70DB-60F7-2D4C60AFB16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7BD887-B077-9846-A6AD-38DDEF3EF2D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14223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426"/>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2A9C174B-F78B-4C9E-99AF-6876DC794367}" type="datetimeFigureOut">
              <a:rPr lang="it-IT" smtClean="0"/>
              <a:t>18/04/2026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26941805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2A9C174B-F78B-4C9E-99AF-6876DC794367}" type="datetimeFigureOut">
              <a:rPr lang="it-IT" smtClean="0"/>
              <a:t>18/04/2026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3063780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4639"/>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4639"/>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2A9C174B-F78B-4C9E-99AF-6876DC794367}" type="datetimeFigureOut">
              <a:rPr lang="it-IT" smtClean="0"/>
              <a:t>18/04/2026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3164104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1005547" y="623303"/>
            <a:ext cx="9955904" cy="1001315"/>
          </a:xfrm>
        </p:spPr>
        <p:txBody>
          <a:bodyPr/>
          <a:lstStyle/>
          <a:p>
            <a:r>
              <a:rPr lang="it-IT"/>
              <a:t>Fare clic per modificare lo stile del titolo dello schema</a:t>
            </a:r>
          </a:p>
        </p:txBody>
      </p:sp>
      <p:sp>
        <p:nvSpPr>
          <p:cNvPr id="3" name="Rectangle 3">
            <a:extLst>
              <a:ext uri="{FF2B5EF4-FFF2-40B4-BE49-F238E27FC236}">
                <a16:creationId xmlns:a16="http://schemas.microsoft.com/office/drawing/2014/main" id="{7097F1C5-1490-4E51-BCC7-C5BECCFF6C04}"/>
              </a:ext>
            </a:extLst>
          </p:cNvPr>
          <p:cNvSpPr>
            <a:spLocks noGrp="1" noChangeArrowheads="1"/>
          </p:cNvSpPr>
          <p:nvPr>
            <p:ph type="dt" idx="10"/>
          </p:nvPr>
        </p:nvSpPr>
        <p:spPr>
          <a:ln/>
        </p:spPr>
        <p:txBody>
          <a:bodyPr/>
          <a:lstStyle>
            <a:lvl1pPr>
              <a:defRPr/>
            </a:lvl1pPr>
          </a:lstStyle>
          <a:p>
            <a:pPr>
              <a:defRPr/>
            </a:pPr>
            <a:endParaRPr lang="it-IT" altLang="it-IT"/>
          </a:p>
        </p:txBody>
      </p:sp>
      <p:sp>
        <p:nvSpPr>
          <p:cNvPr id="4" name="Rectangle 4">
            <a:extLst>
              <a:ext uri="{FF2B5EF4-FFF2-40B4-BE49-F238E27FC236}">
                <a16:creationId xmlns:a16="http://schemas.microsoft.com/office/drawing/2014/main" id="{FF600F97-7B20-465C-BACA-C23F43EC5803}"/>
              </a:ext>
            </a:extLst>
          </p:cNvPr>
          <p:cNvSpPr>
            <a:spLocks noGrp="1" noChangeArrowheads="1"/>
          </p:cNvSpPr>
          <p:nvPr>
            <p:ph type="ftr" idx="11"/>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id="{DD18D3E0-D8D6-4735-AC7D-17CD5D015DFD}"/>
              </a:ext>
            </a:extLst>
          </p:cNvPr>
          <p:cNvSpPr>
            <a:spLocks noGrp="1" noChangeArrowheads="1"/>
          </p:cNvSpPr>
          <p:nvPr>
            <p:ph type="sldNum" idx="12"/>
          </p:nvPr>
        </p:nvSpPr>
        <p:spPr>
          <a:ln/>
        </p:spPr>
        <p:txBody>
          <a:bodyPr/>
          <a:lstStyle>
            <a:lvl1pPr>
              <a:defRPr/>
            </a:lvl1pPr>
          </a:lstStyle>
          <a:p>
            <a:pPr>
              <a:defRPr/>
            </a:pPr>
            <a:fld id="{25A05037-70DD-4BD3-9E1C-8D9F2B76AECE}" type="slidenum">
              <a:rPr lang="it-IT" altLang="it-IT"/>
              <a:pPr>
                <a:defRPr/>
              </a:pPr>
              <a:t>‹N›</a:t>
            </a:fld>
            <a:endParaRPr lang="it-IT" altLang="it-IT"/>
          </a:p>
        </p:txBody>
      </p:sp>
    </p:spTree>
    <p:extLst>
      <p:ext uri="{BB962C8B-B14F-4D97-AF65-F5344CB8AC3E}">
        <p14:creationId xmlns:p14="http://schemas.microsoft.com/office/powerpoint/2010/main" val="1715069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1"/>
          </a:xfrm>
        </p:spPr>
        <p:txBody>
          <a:bodyPr anchor="b"/>
          <a:lstStyle>
            <a:lvl1pPr algn="ctr">
              <a:defRPr sz="4267"/>
            </a:lvl1pPr>
          </a:lstStyle>
          <a:p>
            <a:r>
              <a:rPr lang="en-US"/>
              <a:t>Click to edit Master title style</a:t>
            </a:r>
            <a:endParaRPr lang="en-US" dirty="0"/>
          </a:p>
        </p:txBody>
      </p:sp>
      <p:sp>
        <p:nvSpPr>
          <p:cNvPr id="3" name="Subtitle 2"/>
          <p:cNvSpPr>
            <a:spLocks noGrp="1"/>
          </p:cNvSpPr>
          <p:nvPr>
            <p:ph type="subTitle" idx="1"/>
          </p:nvPr>
        </p:nvSpPr>
        <p:spPr>
          <a:xfrm>
            <a:off x="1524000" y="3602039"/>
            <a:ext cx="9144000" cy="1655762"/>
          </a:xfrm>
        </p:spPr>
        <p:txBody>
          <a:bodyPr/>
          <a:lstStyle>
            <a:lvl1pPr marL="0" indent="0" algn="ctr">
              <a:buNone/>
              <a:defRPr sz="1707"/>
            </a:lvl1pPr>
            <a:lvl2pPr marL="325092" indent="0" algn="ctr">
              <a:buNone/>
              <a:defRPr sz="1423"/>
            </a:lvl2pPr>
            <a:lvl3pPr marL="650184" indent="0" algn="ctr">
              <a:buNone/>
              <a:defRPr sz="1280"/>
            </a:lvl3pPr>
            <a:lvl4pPr marL="975274" indent="0" algn="ctr">
              <a:buNone/>
              <a:defRPr sz="1137"/>
            </a:lvl4pPr>
            <a:lvl5pPr marL="1300366" indent="0" algn="ctr">
              <a:buNone/>
              <a:defRPr sz="1137"/>
            </a:lvl5pPr>
            <a:lvl6pPr marL="1625458" indent="0" algn="ctr">
              <a:buNone/>
              <a:defRPr sz="1137"/>
            </a:lvl6pPr>
            <a:lvl7pPr marL="1950550" indent="0" algn="ctr">
              <a:buNone/>
              <a:defRPr sz="1137"/>
            </a:lvl7pPr>
            <a:lvl8pPr marL="2275640" indent="0" algn="ctr">
              <a:buNone/>
              <a:defRPr sz="1137"/>
            </a:lvl8pPr>
            <a:lvl9pPr marL="2600732" indent="0" algn="ctr">
              <a:buNone/>
              <a:defRPr sz="1137"/>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8A47282-4EF5-4BA6-B194-FA0F300E3F83}" type="datetimeFigureOut">
              <a:rPr lang="en-US" smtClean="0"/>
              <a:t>4/18/2026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AEBD69-6CCC-4358-9AD4-907B1ABD2710}" type="slidenum">
              <a:rPr lang="en-US" smtClean="0"/>
              <a:t>‹N›</a:t>
            </a:fld>
            <a:endParaRPr lang="en-US"/>
          </a:p>
        </p:txBody>
      </p:sp>
    </p:spTree>
    <p:extLst>
      <p:ext uri="{BB962C8B-B14F-4D97-AF65-F5344CB8AC3E}">
        <p14:creationId xmlns:p14="http://schemas.microsoft.com/office/powerpoint/2010/main" val="39421521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EoE - Single Column">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5ABDB1-24B0-4E73-AE71-062EEFCF60CD}"/>
              </a:ext>
            </a:extLst>
          </p:cNvPr>
          <p:cNvSpPr>
            <a:spLocks noGrp="1"/>
          </p:cNvSpPr>
          <p:nvPr>
            <p:ph type="title" hasCustomPrompt="1"/>
          </p:nvPr>
        </p:nvSpPr>
        <p:spPr/>
        <p:txBody>
          <a:bodyPr/>
          <a:lstStyle>
            <a:lvl1pPr>
              <a:defRPr/>
            </a:lvl1pPr>
          </a:lstStyle>
          <a:p>
            <a:r>
              <a:rPr lang="en-US"/>
              <a:t>Page title</a:t>
            </a:r>
            <a:endParaRPr lang="en-GB"/>
          </a:p>
        </p:txBody>
      </p:sp>
      <p:sp>
        <p:nvSpPr>
          <p:cNvPr id="5" name="Text Placeholder 4">
            <a:extLst>
              <a:ext uri="{FF2B5EF4-FFF2-40B4-BE49-F238E27FC236}">
                <a16:creationId xmlns:a16="http://schemas.microsoft.com/office/drawing/2014/main" id="{1F6B8C15-3675-4C33-9703-923EE9B5D7A4}"/>
              </a:ext>
            </a:extLst>
          </p:cNvPr>
          <p:cNvSpPr>
            <a:spLocks noGrp="1"/>
          </p:cNvSpPr>
          <p:nvPr>
            <p:ph type="body" sz="quarter" idx="17" hasCustomPrompt="1"/>
          </p:nvPr>
        </p:nvSpPr>
        <p:spPr>
          <a:xfrm>
            <a:off x="336550" y="1767600"/>
            <a:ext cx="11519386" cy="4183200"/>
          </a:xfrm>
        </p:spPr>
        <p:txBody>
          <a:bodyPr/>
          <a:lstStyle>
            <a:lvl1pPr>
              <a:defRPr>
                <a:solidFill>
                  <a:srgbClr val="3C3C3C"/>
                </a:solidFill>
              </a:defRPr>
            </a:lvl1pPr>
            <a:lvl2pPr>
              <a:defRPr>
                <a:solidFill>
                  <a:srgbClr val="3C3C3C"/>
                </a:solidFill>
              </a:defRPr>
            </a:lvl2pPr>
            <a:lvl3pPr>
              <a:defRPr>
                <a:solidFill>
                  <a:srgbClr val="3C3C3C"/>
                </a:solidFill>
              </a:defRPr>
            </a:lvl3pPr>
            <a:lvl4pPr>
              <a:defRPr>
                <a:solidFill>
                  <a:srgbClr val="3C3C3C"/>
                </a:solidFill>
              </a:defRPr>
            </a:lvl4pPr>
            <a:lvl5pPr>
              <a:defRPr>
                <a:solidFill>
                  <a:srgbClr val="3C3C3C"/>
                </a:solidFill>
              </a:defRPr>
            </a:lvl5pPr>
          </a:lstStyle>
          <a:p>
            <a:pPr lvl="0"/>
            <a:r>
              <a:rPr lang="en-US"/>
              <a:t>Body text</a:t>
            </a:r>
          </a:p>
          <a:p>
            <a:pPr lvl="1"/>
            <a:r>
              <a:rPr lang="en-US"/>
              <a:t>Numbered list</a:t>
            </a:r>
          </a:p>
          <a:p>
            <a:pPr lvl="2"/>
            <a:r>
              <a:rPr lang="en-US"/>
              <a:t>Secondary bullet</a:t>
            </a:r>
          </a:p>
          <a:p>
            <a:pPr lvl="3"/>
            <a:r>
              <a:rPr lang="en-US"/>
              <a:t>Sub bullet</a:t>
            </a:r>
          </a:p>
          <a:p>
            <a:pPr lvl="4"/>
            <a:r>
              <a:rPr lang="en-US"/>
              <a:t>Mini bullet</a:t>
            </a:r>
            <a:endParaRPr lang="en-GB"/>
          </a:p>
        </p:txBody>
      </p:sp>
      <p:sp>
        <p:nvSpPr>
          <p:cNvPr id="21" name="Content Placeholder 3">
            <a:extLst>
              <a:ext uri="{FF2B5EF4-FFF2-40B4-BE49-F238E27FC236}">
                <a16:creationId xmlns:a16="http://schemas.microsoft.com/office/drawing/2014/main" id="{E9C7E2E2-8E32-4E60-BC37-96DF8C9F7B7A}"/>
              </a:ext>
            </a:extLst>
          </p:cNvPr>
          <p:cNvSpPr>
            <a:spLocks noGrp="1"/>
          </p:cNvSpPr>
          <p:nvPr>
            <p:ph sz="quarter" idx="16" hasCustomPrompt="1"/>
          </p:nvPr>
        </p:nvSpPr>
        <p:spPr>
          <a:xfrm>
            <a:off x="335936" y="5984774"/>
            <a:ext cx="11520000" cy="540000"/>
          </a:xfrm>
          <a:prstGeom prst="rect">
            <a:avLst/>
          </a:prstGeom>
        </p:spPr>
        <p:txBody>
          <a:bodyPr lIns="0" tIns="0" rIns="0" bIns="0" anchor="b"/>
          <a:lstStyle>
            <a:lvl1pPr marL="0" indent="0">
              <a:lnSpc>
                <a:spcPct val="100000"/>
              </a:lnSpc>
              <a:spcBef>
                <a:spcPts val="0"/>
              </a:spcBef>
              <a:buNone/>
              <a:defRPr sz="1000"/>
            </a:lvl1pPr>
            <a:lvl2pPr marL="457200" indent="0">
              <a:buNone/>
              <a:defRPr sz="1000"/>
            </a:lvl2pPr>
          </a:lstStyle>
          <a:p>
            <a:pPr lvl="0"/>
            <a:r>
              <a:rPr lang="en-US"/>
              <a:t>Insert References &amp; Abbreviations</a:t>
            </a:r>
            <a:endParaRPr lang="en-GB"/>
          </a:p>
        </p:txBody>
      </p:sp>
      <p:sp>
        <p:nvSpPr>
          <p:cNvPr id="7" name="Text Placeholder 6">
            <a:extLst>
              <a:ext uri="{FF2B5EF4-FFF2-40B4-BE49-F238E27FC236}">
                <a16:creationId xmlns:a16="http://schemas.microsoft.com/office/drawing/2014/main" id="{A9F489A7-B5CC-4D3E-B83E-FCBBF77948EF}"/>
              </a:ext>
            </a:extLst>
          </p:cNvPr>
          <p:cNvSpPr>
            <a:spLocks noGrp="1"/>
          </p:cNvSpPr>
          <p:nvPr>
            <p:ph type="body" sz="quarter" idx="18" hasCustomPrompt="1"/>
          </p:nvPr>
        </p:nvSpPr>
        <p:spPr>
          <a:xfrm>
            <a:off x="335936" y="770400"/>
            <a:ext cx="10800000" cy="184666"/>
          </a:xfrm>
        </p:spPr>
        <p:txBody>
          <a:bodyPr>
            <a:spAutoFit/>
          </a:bodyPr>
          <a:lstStyle>
            <a:lvl1pPr marL="0" indent="0">
              <a:tabLst/>
              <a:defRPr sz="1200" b="1">
                <a:solidFill>
                  <a:srgbClr val="AE2C82"/>
                </a:solidFill>
              </a:defRPr>
            </a:lvl1pPr>
            <a:lvl2pPr marL="0" indent="0">
              <a:tabLst/>
              <a:defRPr sz="1200" b="1"/>
            </a:lvl2pPr>
            <a:lvl3pPr marL="0" indent="0">
              <a:tabLst/>
              <a:defRPr sz="1200" b="1"/>
            </a:lvl3pPr>
            <a:lvl4pPr marL="0" indent="0">
              <a:tabLst/>
              <a:defRPr sz="1200" b="1"/>
            </a:lvl4pPr>
            <a:lvl5pPr marL="0" indent="0">
              <a:tabLst/>
              <a:defRPr sz="1200" b="1"/>
            </a:lvl5pPr>
          </a:lstStyle>
          <a:p>
            <a:pPr lvl="0"/>
            <a:r>
              <a:rPr lang="en-US"/>
              <a:t>PAGE HEADING</a:t>
            </a:r>
            <a:endParaRPr lang="en-GB"/>
          </a:p>
        </p:txBody>
      </p:sp>
      <p:sp>
        <p:nvSpPr>
          <p:cNvPr id="2" name="Slide Number Placeholder 1">
            <a:extLst>
              <a:ext uri="{FF2B5EF4-FFF2-40B4-BE49-F238E27FC236}">
                <a16:creationId xmlns:a16="http://schemas.microsoft.com/office/drawing/2014/main" id="{72B3ECB4-B073-487C-A454-D71B6F15D2ED}"/>
              </a:ext>
            </a:extLst>
          </p:cNvPr>
          <p:cNvSpPr>
            <a:spLocks noGrp="1"/>
          </p:cNvSpPr>
          <p:nvPr>
            <p:ph type="sldNum" sz="quarter" idx="19"/>
          </p:nvPr>
        </p:nvSpPr>
        <p:spPr/>
        <p:txBody>
          <a:bodyPr/>
          <a:lstStyle/>
          <a:p>
            <a:fld id="{C76B5FCD-3849-42BD-B56B-22E62382A2C3}" type="slidenum">
              <a:rPr lang="en-GB" smtClean="0"/>
              <a:pPr/>
              <a:t>‹N›</a:t>
            </a:fld>
            <a:endParaRPr lang="en-GB"/>
          </a:p>
        </p:txBody>
      </p:sp>
      <p:sp>
        <p:nvSpPr>
          <p:cNvPr id="34" name="Freeform 16">
            <a:extLst>
              <a:ext uri="{FF2B5EF4-FFF2-40B4-BE49-F238E27FC236}">
                <a16:creationId xmlns:a16="http://schemas.microsoft.com/office/drawing/2014/main" id="{CFF1CEC0-04E0-4E15-A70C-AC7DAF1091EC}"/>
              </a:ext>
            </a:extLst>
          </p:cNvPr>
          <p:cNvSpPr/>
          <p:nvPr userDrawn="1"/>
        </p:nvSpPr>
        <p:spPr>
          <a:xfrm>
            <a:off x="483997" y="191506"/>
            <a:ext cx="254485" cy="218004"/>
          </a:xfrm>
          <a:custGeom>
            <a:avLst/>
            <a:gdLst>
              <a:gd name="connsiteX0" fmla="*/ 252608 w 254485"/>
              <a:gd name="connsiteY0" fmla="*/ 120151 h 218004"/>
              <a:gd name="connsiteX1" fmla="*/ 232097 w 254485"/>
              <a:gd name="connsiteY1" fmla="*/ 100022 h 218004"/>
              <a:gd name="connsiteX2" fmla="*/ 230510 w 254485"/>
              <a:gd name="connsiteY2" fmla="*/ 98434 h 218004"/>
              <a:gd name="connsiteX3" fmla="*/ 132021 w 254485"/>
              <a:gd name="connsiteY3" fmla="*/ 1787 h 218004"/>
              <a:gd name="connsiteX4" fmla="*/ 122496 w 254485"/>
              <a:gd name="connsiteY4" fmla="*/ 1787 h 218004"/>
              <a:gd name="connsiteX5" fmla="*/ 1846 w 254485"/>
              <a:gd name="connsiteY5" fmla="*/ 120151 h 218004"/>
              <a:gd name="connsiteX6" fmla="*/ 1846 w 254485"/>
              <a:gd name="connsiteY6" fmla="*/ 129105 h 218004"/>
              <a:gd name="connsiteX7" fmla="*/ 6355 w 254485"/>
              <a:gd name="connsiteY7" fmla="*/ 131010 h 218004"/>
              <a:gd name="connsiteX8" fmla="*/ 10800 w 254485"/>
              <a:gd name="connsiteY8" fmla="*/ 129232 h 218004"/>
              <a:gd name="connsiteX9" fmla="*/ 22611 w 254485"/>
              <a:gd name="connsiteY9" fmla="*/ 117611 h 218004"/>
              <a:gd name="connsiteX10" fmla="*/ 22611 w 254485"/>
              <a:gd name="connsiteY10" fmla="*/ 206511 h 218004"/>
              <a:gd name="connsiteX11" fmla="*/ 34104 w 254485"/>
              <a:gd name="connsiteY11" fmla="*/ 218005 h 218004"/>
              <a:gd name="connsiteX12" fmla="*/ 221874 w 254485"/>
              <a:gd name="connsiteY12" fmla="*/ 218005 h 218004"/>
              <a:gd name="connsiteX13" fmla="*/ 233367 w 254485"/>
              <a:gd name="connsiteY13" fmla="*/ 206511 h 218004"/>
              <a:gd name="connsiteX14" fmla="*/ 233367 w 254485"/>
              <a:gd name="connsiteY14" fmla="*/ 119072 h 218004"/>
              <a:gd name="connsiteX15" fmla="*/ 243718 w 254485"/>
              <a:gd name="connsiteY15" fmla="*/ 129232 h 218004"/>
              <a:gd name="connsiteX16" fmla="*/ 248163 w 254485"/>
              <a:gd name="connsiteY16" fmla="*/ 131010 h 218004"/>
              <a:gd name="connsiteX17" fmla="*/ 252671 w 254485"/>
              <a:gd name="connsiteY17" fmla="*/ 129105 h 218004"/>
              <a:gd name="connsiteX18" fmla="*/ 252608 w 254485"/>
              <a:gd name="connsiteY18" fmla="*/ 120151 h 218004"/>
              <a:gd name="connsiteX19" fmla="*/ 107764 w 254485"/>
              <a:gd name="connsiteY19" fmla="*/ 205368 h 218004"/>
              <a:gd name="connsiteX20" fmla="*/ 107764 w 254485"/>
              <a:gd name="connsiteY20" fmla="*/ 147774 h 218004"/>
              <a:gd name="connsiteX21" fmla="*/ 148214 w 254485"/>
              <a:gd name="connsiteY21" fmla="*/ 147774 h 218004"/>
              <a:gd name="connsiteX22" fmla="*/ 148214 w 254485"/>
              <a:gd name="connsiteY22" fmla="*/ 205368 h 218004"/>
              <a:gd name="connsiteX23" fmla="*/ 220667 w 254485"/>
              <a:gd name="connsiteY23" fmla="*/ 205368 h 218004"/>
              <a:gd name="connsiteX24" fmla="*/ 160914 w 254485"/>
              <a:gd name="connsiteY24" fmla="*/ 205368 h 218004"/>
              <a:gd name="connsiteX25" fmla="*/ 160914 w 254485"/>
              <a:gd name="connsiteY25" fmla="*/ 147774 h 218004"/>
              <a:gd name="connsiteX26" fmla="*/ 148214 w 254485"/>
              <a:gd name="connsiteY26" fmla="*/ 135074 h 218004"/>
              <a:gd name="connsiteX27" fmla="*/ 107764 w 254485"/>
              <a:gd name="connsiteY27" fmla="*/ 135074 h 218004"/>
              <a:gd name="connsiteX28" fmla="*/ 95064 w 254485"/>
              <a:gd name="connsiteY28" fmla="*/ 147774 h 218004"/>
              <a:gd name="connsiteX29" fmla="*/ 95064 w 254485"/>
              <a:gd name="connsiteY29" fmla="*/ 205368 h 218004"/>
              <a:gd name="connsiteX30" fmla="*/ 35311 w 254485"/>
              <a:gd name="connsiteY30" fmla="*/ 205368 h 218004"/>
              <a:gd name="connsiteX31" fmla="*/ 35311 w 254485"/>
              <a:gd name="connsiteY31" fmla="*/ 105165 h 218004"/>
              <a:gd name="connsiteX32" fmla="*/ 127259 w 254485"/>
              <a:gd name="connsiteY32" fmla="*/ 14868 h 218004"/>
              <a:gd name="connsiteX33" fmla="*/ 220667 w 254485"/>
              <a:gd name="connsiteY33" fmla="*/ 106562 h 21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4485" h="218004">
                <a:moveTo>
                  <a:pt x="252608" y="120151"/>
                </a:moveTo>
                <a:lnTo>
                  <a:pt x="232097" y="100022"/>
                </a:lnTo>
                <a:cubicBezTo>
                  <a:pt x="231666" y="99403"/>
                  <a:pt x="231132" y="98865"/>
                  <a:pt x="230510" y="98434"/>
                </a:cubicBezTo>
                <a:lnTo>
                  <a:pt x="132021" y="1787"/>
                </a:lnTo>
                <a:cubicBezTo>
                  <a:pt x="129293" y="-596"/>
                  <a:pt x="125224" y="-596"/>
                  <a:pt x="122496" y="1787"/>
                </a:cubicBezTo>
                <a:lnTo>
                  <a:pt x="1846" y="120151"/>
                </a:lnTo>
                <a:cubicBezTo>
                  <a:pt x="-615" y="122628"/>
                  <a:pt x="-615" y="126628"/>
                  <a:pt x="1846" y="129105"/>
                </a:cubicBezTo>
                <a:cubicBezTo>
                  <a:pt x="3034" y="130317"/>
                  <a:pt x="4658" y="131003"/>
                  <a:pt x="6355" y="131010"/>
                </a:cubicBezTo>
                <a:cubicBezTo>
                  <a:pt x="8012" y="131020"/>
                  <a:pt x="9607" y="130382"/>
                  <a:pt x="10800" y="129232"/>
                </a:cubicBezTo>
                <a:lnTo>
                  <a:pt x="22611" y="117611"/>
                </a:lnTo>
                <a:lnTo>
                  <a:pt x="22611" y="206511"/>
                </a:lnTo>
                <a:cubicBezTo>
                  <a:pt x="22611" y="212859"/>
                  <a:pt x="27757" y="218005"/>
                  <a:pt x="34104" y="218005"/>
                </a:cubicBezTo>
                <a:lnTo>
                  <a:pt x="221874" y="218005"/>
                </a:lnTo>
                <a:cubicBezTo>
                  <a:pt x="228224" y="218005"/>
                  <a:pt x="233367" y="212859"/>
                  <a:pt x="233367" y="206511"/>
                </a:cubicBezTo>
                <a:lnTo>
                  <a:pt x="233367" y="119072"/>
                </a:lnTo>
                <a:lnTo>
                  <a:pt x="243718" y="129232"/>
                </a:lnTo>
                <a:cubicBezTo>
                  <a:pt x="244912" y="130382"/>
                  <a:pt x="246506" y="131020"/>
                  <a:pt x="248163" y="131010"/>
                </a:cubicBezTo>
                <a:cubicBezTo>
                  <a:pt x="249871" y="131049"/>
                  <a:pt x="251509" y="130355"/>
                  <a:pt x="252671" y="129105"/>
                </a:cubicBezTo>
                <a:cubicBezTo>
                  <a:pt x="255116" y="126611"/>
                  <a:pt x="255084" y="122611"/>
                  <a:pt x="252608" y="120151"/>
                </a:cubicBezTo>
                <a:close/>
                <a:moveTo>
                  <a:pt x="107764" y="205368"/>
                </a:moveTo>
                <a:lnTo>
                  <a:pt x="107764" y="147774"/>
                </a:lnTo>
                <a:lnTo>
                  <a:pt x="148214" y="147774"/>
                </a:lnTo>
                <a:lnTo>
                  <a:pt x="148214" y="205368"/>
                </a:lnTo>
                <a:close/>
                <a:moveTo>
                  <a:pt x="220667" y="205368"/>
                </a:moveTo>
                <a:lnTo>
                  <a:pt x="160914" y="205368"/>
                </a:lnTo>
                <a:lnTo>
                  <a:pt x="160914" y="147774"/>
                </a:lnTo>
                <a:cubicBezTo>
                  <a:pt x="160914" y="140760"/>
                  <a:pt x="155228" y="135074"/>
                  <a:pt x="148214" y="135074"/>
                </a:cubicBezTo>
                <a:lnTo>
                  <a:pt x="107764" y="135074"/>
                </a:lnTo>
                <a:cubicBezTo>
                  <a:pt x="100750" y="135074"/>
                  <a:pt x="95064" y="140760"/>
                  <a:pt x="95064" y="147774"/>
                </a:cubicBezTo>
                <a:lnTo>
                  <a:pt x="95064" y="205368"/>
                </a:lnTo>
                <a:lnTo>
                  <a:pt x="35311" y="205368"/>
                </a:lnTo>
                <a:lnTo>
                  <a:pt x="35311" y="105165"/>
                </a:lnTo>
                <a:lnTo>
                  <a:pt x="127259" y="14868"/>
                </a:lnTo>
                <a:lnTo>
                  <a:pt x="220667" y="106562"/>
                </a:lnTo>
                <a:close/>
              </a:path>
            </a:pathLst>
          </a:custGeom>
          <a:solidFill>
            <a:schemeClr val="bg1"/>
          </a:solidFill>
          <a:ln w="6350" cap="flat">
            <a:noFill/>
            <a:prstDash val="solid"/>
            <a:miter/>
          </a:ln>
        </p:spPr>
        <p:txBody>
          <a:bodyPr rtlCol="0" anchor="ctr"/>
          <a:lstStyle/>
          <a:p>
            <a:endParaRPr lang="en-US"/>
          </a:p>
        </p:txBody>
      </p:sp>
      <p:sp>
        <p:nvSpPr>
          <p:cNvPr id="35" name="Rectangle 34">
            <a:hlinkClick r:id="" action="ppaction://noaction"/>
            <a:extLst>
              <a:ext uri="{FF2B5EF4-FFF2-40B4-BE49-F238E27FC236}">
                <a16:creationId xmlns:a16="http://schemas.microsoft.com/office/drawing/2014/main" id="{3F57B433-7BCB-40AF-9AD7-CCE086371615}"/>
              </a:ext>
            </a:extLst>
          </p:cNvPr>
          <p:cNvSpPr/>
          <p:nvPr userDrawn="1"/>
        </p:nvSpPr>
        <p:spPr>
          <a:xfrm>
            <a:off x="400424" y="99848"/>
            <a:ext cx="428103" cy="392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42" name="Rectangle 41">
            <a:hlinkClick r:id="" action="ppaction://noaction"/>
            <a:extLst>
              <a:ext uri="{FF2B5EF4-FFF2-40B4-BE49-F238E27FC236}">
                <a16:creationId xmlns:a16="http://schemas.microsoft.com/office/drawing/2014/main" id="{1CE56B44-F5C2-4418-980E-C42444E42454}"/>
              </a:ext>
            </a:extLst>
          </p:cNvPr>
          <p:cNvSpPr/>
          <p:nvPr userDrawn="1"/>
        </p:nvSpPr>
        <p:spPr>
          <a:xfrm>
            <a:off x="4198620" y="0"/>
            <a:ext cx="1546225" cy="630000"/>
          </a:xfrm>
          <a:prstGeom prst="rect">
            <a:avLst/>
          </a:prstGeom>
          <a:solidFill>
            <a:srgbClr val="000000">
              <a:alpha val="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a:solidFill>
                  <a:schemeClr val="bg1"/>
                </a:solidFill>
              </a:rPr>
              <a:t>Pathophysiology</a:t>
            </a:r>
          </a:p>
        </p:txBody>
      </p:sp>
      <p:sp>
        <p:nvSpPr>
          <p:cNvPr id="43" name="Rectangle 42">
            <a:hlinkClick r:id="" action="ppaction://noaction"/>
            <a:extLst>
              <a:ext uri="{FF2B5EF4-FFF2-40B4-BE49-F238E27FC236}">
                <a16:creationId xmlns:a16="http://schemas.microsoft.com/office/drawing/2014/main" id="{F0D5CE3F-80C7-4875-B1D4-5E4559A518AF}"/>
              </a:ext>
            </a:extLst>
          </p:cNvPr>
          <p:cNvSpPr/>
          <p:nvPr userDrawn="1"/>
        </p:nvSpPr>
        <p:spPr>
          <a:xfrm>
            <a:off x="6866626" y="0"/>
            <a:ext cx="1657994"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b="0">
                <a:solidFill>
                  <a:schemeClr val="bg1"/>
                </a:solidFill>
              </a:rPr>
              <a:t>Dupilumab mechanism of action</a:t>
            </a:r>
          </a:p>
        </p:txBody>
      </p:sp>
      <p:sp>
        <p:nvSpPr>
          <p:cNvPr id="44" name="Rectangle 43">
            <a:hlinkClick r:id="" action="ppaction://noaction"/>
            <a:extLst>
              <a:ext uri="{FF2B5EF4-FFF2-40B4-BE49-F238E27FC236}">
                <a16:creationId xmlns:a16="http://schemas.microsoft.com/office/drawing/2014/main" id="{AE841690-D41D-4610-AC6E-81EC1373C4A1}"/>
              </a:ext>
            </a:extLst>
          </p:cNvPr>
          <p:cNvSpPr/>
          <p:nvPr userDrawn="1"/>
        </p:nvSpPr>
        <p:spPr>
          <a:xfrm>
            <a:off x="8623841" y="0"/>
            <a:ext cx="1519244"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lvl="0" algn="ctr"/>
            <a:r>
              <a:rPr lang="en-US" sz="1200">
                <a:solidFill>
                  <a:schemeClr val="bg1"/>
                </a:solidFill>
              </a:rPr>
              <a:t>Dupilumab efficacy &amp; safety</a:t>
            </a:r>
          </a:p>
        </p:txBody>
      </p:sp>
      <p:sp>
        <p:nvSpPr>
          <p:cNvPr id="45" name="Rectangle 44">
            <a:extLst>
              <a:ext uri="{FF2B5EF4-FFF2-40B4-BE49-F238E27FC236}">
                <a16:creationId xmlns:a16="http://schemas.microsoft.com/office/drawing/2014/main" id="{786E1E6B-563F-463B-BEC8-5F445E7C6ED0}"/>
              </a:ext>
            </a:extLst>
          </p:cNvPr>
          <p:cNvSpPr/>
          <p:nvPr userDrawn="1"/>
        </p:nvSpPr>
        <p:spPr>
          <a:xfrm>
            <a:off x="5623644" y="0"/>
            <a:ext cx="1275310"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b="0" kern="1200">
                <a:solidFill>
                  <a:schemeClr val="bg1"/>
                </a:solidFill>
                <a:latin typeface="+mn-lt"/>
                <a:ea typeface="+mn-ea"/>
                <a:cs typeface="+mn-cs"/>
              </a:rPr>
              <a:t>Clinical aspects and current treatment</a:t>
            </a:r>
          </a:p>
        </p:txBody>
      </p:sp>
      <p:sp>
        <p:nvSpPr>
          <p:cNvPr id="37" name="Rectangle 36">
            <a:hlinkClick r:id="" action="ppaction://noaction"/>
            <a:extLst>
              <a:ext uri="{FF2B5EF4-FFF2-40B4-BE49-F238E27FC236}">
                <a16:creationId xmlns:a16="http://schemas.microsoft.com/office/drawing/2014/main" id="{CE15F4BE-1ED8-430B-9D4D-D468976E65B6}"/>
              </a:ext>
            </a:extLst>
          </p:cNvPr>
          <p:cNvSpPr/>
          <p:nvPr userDrawn="1"/>
        </p:nvSpPr>
        <p:spPr>
          <a:xfrm>
            <a:off x="4419468" y="81099"/>
            <a:ext cx="1046474" cy="517252"/>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8" name="Rectangle 37">
            <a:hlinkClick r:id="" action="ppaction://noaction"/>
            <a:extLst>
              <a:ext uri="{FF2B5EF4-FFF2-40B4-BE49-F238E27FC236}">
                <a16:creationId xmlns:a16="http://schemas.microsoft.com/office/drawing/2014/main" id="{6B7ED196-6B5E-4828-A2DC-937E292A6845}"/>
              </a:ext>
            </a:extLst>
          </p:cNvPr>
          <p:cNvSpPr/>
          <p:nvPr userDrawn="1"/>
        </p:nvSpPr>
        <p:spPr>
          <a:xfrm>
            <a:off x="5680689" y="0"/>
            <a:ext cx="1121781" cy="664137"/>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9" name="Rectangle 38">
            <a:hlinkClick r:id="" action="ppaction://noaction"/>
            <a:extLst>
              <a:ext uri="{FF2B5EF4-FFF2-40B4-BE49-F238E27FC236}">
                <a16:creationId xmlns:a16="http://schemas.microsoft.com/office/drawing/2014/main" id="{F091A5FA-79D0-4204-B659-A4CDCD3C68D4}"/>
              </a:ext>
            </a:extLst>
          </p:cNvPr>
          <p:cNvSpPr/>
          <p:nvPr userDrawn="1"/>
        </p:nvSpPr>
        <p:spPr>
          <a:xfrm>
            <a:off x="6922510" y="62096"/>
            <a:ext cx="1546225" cy="576887"/>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0" name="Rectangle 39">
            <a:hlinkClick r:id="" action="ppaction://noaction"/>
            <a:extLst>
              <a:ext uri="{FF2B5EF4-FFF2-40B4-BE49-F238E27FC236}">
                <a16:creationId xmlns:a16="http://schemas.microsoft.com/office/drawing/2014/main" id="{41BD85C7-C2D8-469E-981C-444B8B7494BF}"/>
              </a:ext>
            </a:extLst>
          </p:cNvPr>
          <p:cNvSpPr/>
          <p:nvPr userDrawn="1"/>
        </p:nvSpPr>
        <p:spPr>
          <a:xfrm>
            <a:off x="8623841" y="1456"/>
            <a:ext cx="1440000" cy="749459"/>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Segnaposto piè di pagina 4">
            <a:extLst>
              <a:ext uri="{FF2B5EF4-FFF2-40B4-BE49-F238E27FC236}">
                <a16:creationId xmlns:a16="http://schemas.microsoft.com/office/drawing/2014/main" id="{9395BE7C-97B2-B0F9-CB8E-3C95963B78F1}"/>
              </a:ext>
            </a:extLst>
          </p:cNvPr>
          <p:cNvSpPr>
            <a:spLocks noGrp="1"/>
          </p:cNvSpPr>
          <p:nvPr>
            <p:ph type="ftr" sz="quarter" idx="3"/>
          </p:nvPr>
        </p:nvSpPr>
        <p:spPr>
          <a:xfrm>
            <a:off x="6675663" y="6587898"/>
            <a:ext cx="565240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a:t>Dupilumab non è ancora rimborsato in Italia per il trattamento dell’esofagite eosinofila</a:t>
            </a:r>
          </a:p>
        </p:txBody>
      </p:sp>
    </p:spTree>
    <p:extLst>
      <p:ext uri="{BB962C8B-B14F-4D97-AF65-F5344CB8AC3E}">
        <p14:creationId xmlns:p14="http://schemas.microsoft.com/office/powerpoint/2010/main" val="1160614380"/>
      </p:ext>
    </p:extLst>
  </p:cSld>
  <p:clrMapOvr>
    <a:masterClrMapping/>
  </p:clrMapOvr>
  <p:extLst>
    <p:ext uri="{DCECCB84-F9BA-43D5-87BE-67443E8EF086}">
      <p15:sldGuideLst xmlns:p15="http://schemas.microsoft.com/office/powerpoint/2012/main">
        <p15:guide id="1" orient="horz" pos="573">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67A08-7A12-4F74-B2CA-06BFF494C00E}"/>
              </a:ext>
            </a:extLst>
          </p:cNvPr>
          <p:cNvSpPr>
            <a:spLocks noGrp="1"/>
          </p:cNvSpPr>
          <p:nvPr>
            <p:ph type="title"/>
          </p:nvPr>
        </p:nvSpPr>
        <p:spPr>
          <a:xfrm>
            <a:off x="381002" y="71717"/>
            <a:ext cx="11429999" cy="977153"/>
          </a:xfrm>
        </p:spPr>
        <p:txBody>
          <a:bodyPr/>
          <a:lstStyle/>
          <a:p>
            <a:r>
              <a:rPr lang="en-US"/>
              <a:t>Click to edit Master title style</a:t>
            </a:r>
          </a:p>
        </p:txBody>
      </p:sp>
      <p:sp>
        <p:nvSpPr>
          <p:cNvPr id="7" name="Text Placeholder 14">
            <a:extLst>
              <a:ext uri="{FF2B5EF4-FFF2-40B4-BE49-F238E27FC236}">
                <a16:creationId xmlns:a16="http://schemas.microsoft.com/office/drawing/2014/main" id="{B78681D6-B951-4863-8A11-8012C8C800BC}"/>
              </a:ext>
            </a:extLst>
          </p:cNvPr>
          <p:cNvSpPr>
            <a:spLocks noGrp="1"/>
          </p:cNvSpPr>
          <p:nvPr>
            <p:ph type="body" sz="quarter" idx="13" hasCustomPrompt="1"/>
          </p:nvPr>
        </p:nvSpPr>
        <p:spPr>
          <a:xfrm>
            <a:off x="381000" y="6532486"/>
            <a:ext cx="11430000" cy="311151"/>
          </a:xfrm>
        </p:spPr>
        <p:txBody>
          <a:bodyPr tIns="0" bIns="91440" anchor="b" anchorCtr="0">
            <a:noAutofit/>
          </a:bodyPr>
          <a:lstStyle>
            <a:lvl1pPr marL="0" indent="0">
              <a:spcBef>
                <a:spcPts val="0"/>
              </a:spcBef>
              <a:buNone/>
              <a:defRPr sz="900">
                <a:solidFill>
                  <a:schemeClr val="bg2"/>
                </a:solidFill>
                <a:latin typeface="+mn-lt"/>
              </a:defRPr>
            </a:lvl1pPr>
            <a:lvl2pPr marL="231769" indent="0">
              <a:buNone/>
              <a:defRPr sz="1000"/>
            </a:lvl2pPr>
            <a:lvl3pPr marL="461951" indent="0">
              <a:buNone/>
              <a:defRPr sz="1000"/>
            </a:lvl3pPr>
            <a:lvl4pPr marL="682608" indent="0">
              <a:buNone/>
              <a:defRPr sz="1000"/>
            </a:lvl4pPr>
            <a:lvl5pPr marL="858817" indent="0">
              <a:buNone/>
              <a:defRPr sz="1000"/>
            </a:lvl5pPr>
          </a:lstStyle>
          <a:p>
            <a:pPr lvl="0"/>
            <a:r>
              <a:rPr lang="en-US"/>
              <a:t>Edit Master text styles</a:t>
            </a:r>
          </a:p>
        </p:txBody>
      </p:sp>
      <p:sp>
        <p:nvSpPr>
          <p:cNvPr id="3" name="Slide Number Placeholder 4">
            <a:extLst>
              <a:ext uri="{FF2B5EF4-FFF2-40B4-BE49-F238E27FC236}">
                <a16:creationId xmlns:a16="http://schemas.microsoft.com/office/drawing/2014/main" id="{1075E6BE-C7A1-A92B-30D6-D83C3FF74651}"/>
              </a:ext>
            </a:extLst>
          </p:cNvPr>
          <p:cNvSpPr>
            <a:spLocks noGrp="1"/>
          </p:cNvSpPr>
          <p:nvPr>
            <p:ph type="sldNum" sz="quarter" idx="4"/>
          </p:nvPr>
        </p:nvSpPr>
        <p:spPr>
          <a:xfrm>
            <a:off x="11811000" y="6483349"/>
            <a:ext cx="381000" cy="374651"/>
          </a:xfrm>
          <a:prstGeom prst="rect">
            <a:avLst/>
          </a:prstGeom>
          <a:noFill/>
          <a:ln>
            <a:noFill/>
          </a:ln>
        </p:spPr>
        <p:txBody>
          <a:bodyPr lIns="0" tIns="0" rIns="0" bIns="0" anchor="ctr" anchorCtr="0"/>
          <a:lstStyle>
            <a:lvl1pPr algn="ctr">
              <a:defRPr sz="1000">
                <a:solidFill>
                  <a:schemeClr val="tx1"/>
                </a:solidFill>
                <a:latin typeface="+mj-lt"/>
              </a:defRPr>
            </a:lvl1pPr>
          </a:lstStyle>
          <a:p>
            <a:pPr defTabSz="609585"/>
            <a:fld id="{BACAABBA-E492-4C8B-ADA3-A3BB0AD10143}" type="slidenum">
              <a:rPr lang="en-US" smtClean="0">
                <a:solidFill>
                  <a:prstClr val="black"/>
                </a:solidFill>
              </a:rPr>
              <a:pPr defTabSz="609585"/>
              <a:t>‹N›</a:t>
            </a:fld>
            <a:endParaRPr lang="en-US">
              <a:solidFill>
                <a:prstClr val="black"/>
              </a:solidFill>
            </a:endParaRPr>
          </a:p>
        </p:txBody>
      </p:sp>
    </p:spTree>
    <p:extLst>
      <p:ext uri="{BB962C8B-B14F-4D97-AF65-F5344CB8AC3E}">
        <p14:creationId xmlns:p14="http://schemas.microsoft.com/office/powerpoint/2010/main" val="16926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Content_OPT 2">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F48D7C9-4B81-4A38-9976-14EBA78FF5D0}"/>
              </a:ext>
            </a:extLst>
          </p:cNvPr>
          <p:cNvSpPr>
            <a:spLocks noGrp="1"/>
          </p:cNvSpPr>
          <p:nvPr>
            <p:ph type="sldNum" sz="quarter" idx="11"/>
          </p:nvPr>
        </p:nvSpPr>
        <p:spPr>
          <a:xfrm>
            <a:off x="11811000" y="6483350"/>
            <a:ext cx="381000" cy="374650"/>
          </a:xfrm>
          <a:prstGeom prst="rect">
            <a:avLst/>
          </a:prstGeom>
          <a:noFill/>
        </p:spPr>
        <p:txBody>
          <a:bodyPr lIns="0" tIns="0" rIns="0" bIns="0" anchor="ctr" anchorCtr="0"/>
          <a:lstStyle>
            <a:lvl1pPr algn="ctr">
              <a:defRPr sz="1200"/>
            </a:lvl1pPr>
          </a:lstStyle>
          <a:p>
            <a:fld id="{BACAABBA-E492-4C8B-ADA3-A3BB0AD10143}" type="slidenum">
              <a:rPr lang="en-US" smtClean="0"/>
              <a:pPr/>
              <a:t>‹N›</a:t>
            </a:fld>
            <a:endParaRPr lang="en-US"/>
          </a:p>
        </p:txBody>
      </p:sp>
      <p:sp>
        <p:nvSpPr>
          <p:cNvPr id="8" name="Title 7">
            <a:extLst>
              <a:ext uri="{FF2B5EF4-FFF2-40B4-BE49-F238E27FC236}">
                <a16:creationId xmlns:a16="http://schemas.microsoft.com/office/drawing/2014/main" id="{010258A3-F885-4591-A6B3-8C8C644F2C7E}"/>
              </a:ext>
            </a:extLst>
          </p:cNvPr>
          <p:cNvSpPr>
            <a:spLocks noGrp="1"/>
          </p:cNvSpPr>
          <p:nvPr>
            <p:ph type="title" hasCustomPrompt="1"/>
          </p:nvPr>
        </p:nvSpPr>
        <p:spPr/>
        <p:txBody>
          <a:bodyPr/>
          <a:lstStyle>
            <a:lvl1pPr>
              <a:defRPr>
                <a:solidFill>
                  <a:schemeClr val="accent1"/>
                </a:solidFill>
              </a:defRPr>
            </a:lvl1pPr>
          </a:lstStyle>
          <a:p>
            <a:r>
              <a:rPr lang="en-US"/>
              <a:t>Bulleted Text Slide Sample</a:t>
            </a:r>
          </a:p>
        </p:txBody>
      </p:sp>
      <p:sp>
        <p:nvSpPr>
          <p:cNvPr id="13" name="Content Placeholder 12">
            <a:extLst>
              <a:ext uri="{FF2B5EF4-FFF2-40B4-BE49-F238E27FC236}">
                <a16:creationId xmlns:a16="http://schemas.microsoft.com/office/drawing/2014/main" id="{924A455A-9024-4482-81EE-C893318F0C2E}"/>
              </a:ext>
            </a:extLst>
          </p:cNvPr>
          <p:cNvSpPr>
            <a:spLocks noGrp="1"/>
          </p:cNvSpPr>
          <p:nvPr>
            <p:ph sz="quarter" idx="12"/>
          </p:nvPr>
        </p:nvSpPr>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14">
            <a:extLst>
              <a:ext uri="{FF2B5EF4-FFF2-40B4-BE49-F238E27FC236}">
                <a16:creationId xmlns:a16="http://schemas.microsoft.com/office/drawing/2014/main" id="{AC53BB7F-5509-B25F-831A-EA5BFB1A1076}"/>
              </a:ext>
            </a:extLst>
          </p:cNvPr>
          <p:cNvSpPr>
            <a:spLocks noGrp="1"/>
          </p:cNvSpPr>
          <p:nvPr>
            <p:ph type="body" sz="quarter" idx="13"/>
          </p:nvPr>
        </p:nvSpPr>
        <p:spPr>
          <a:xfrm>
            <a:off x="381000" y="6609120"/>
            <a:ext cx="11430000" cy="138499"/>
          </a:xfrm>
        </p:spPr>
        <p:txBody>
          <a:bodyPr wrap="square" tIns="0" bIns="0" anchor="b" anchorCtr="0">
            <a:spAutoFit/>
          </a:bodyPr>
          <a:lstStyle>
            <a:lvl1pPr marL="0" indent="0">
              <a:lnSpc>
                <a:spcPct val="90000"/>
              </a:lnSpc>
              <a:spcBef>
                <a:spcPts val="0"/>
              </a:spcBef>
              <a:buNone/>
              <a:defRPr sz="1000">
                <a:solidFill>
                  <a:schemeClr val="bg2"/>
                </a:solidFill>
              </a:defRPr>
            </a:lvl1pPr>
            <a:lvl2pPr marL="231775" indent="0">
              <a:buNone/>
              <a:defRPr sz="1000"/>
            </a:lvl2pPr>
            <a:lvl3pPr marL="461962" indent="0">
              <a:buNone/>
              <a:defRPr sz="1000"/>
            </a:lvl3pPr>
            <a:lvl4pPr marL="682625" indent="0">
              <a:buNone/>
              <a:defRPr sz="1000"/>
            </a:lvl4pPr>
            <a:lvl5pPr marL="858838" indent="0">
              <a:buNone/>
              <a:defRPr sz="1000"/>
            </a:lvl5pPr>
          </a:lstStyle>
          <a:p>
            <a:pPr lvl="0"/>
            <a:r>
              <a:rPr lang="en-US"/>
              <a:t>Edit Master text styles</a:t>
            </a:r>
          </a:p>
        </p:txBody>
      </p:sp>
    </p:spTree>
    <p:extLst>
      <p:ext uri="{BB962C8B-B14F-4D97-AF65-F5344CB8AC3E}">
        <p14:creationId xmlns:p14="http://schemas.microsoft.com/office/powerpoint/2010/main" val="10056091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Een kolom - patiëntenzor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841DAF-11CD-4D6E-A9E2-F440749B1112}"/>
              </a:ext>
            </a:extLst>
          </p:cNvPr>
          <p:cNvSpPr>
            <a:spLocks noGrp="1"/>
          </p:cNvSpPr>
          <p:nvPr>
            <p:ph type="title" hasCustomPrompt="1"/>
          </p:nvPr>
        </p:nvSpPr>
        <p:spPr>
          <a:xfrm>
            <a:off x="673100" y="1100092"/>
            <a:ext cx="10766044" cy="1325563"/>
          </a:xfrm>
        </p:spPr>
        <p:txBody>
          <a:bodyPr>
            <a:noAutofit/>
          </a:bodyPr>
          <a:lstStyle>
            <a:lvl1pPr>
              <a:defRPr/>
            </a:lvl1pPr>
          </a:lstStyle>
          <a:p>
            <a:r>
              <a:rPr lang="nl-NL" dirty="0"/>
              <a:t>Hier de titel</a:t>
            </a:r>
          </a:p>
        </p:txBody>
      </p:sp>
      <p:sp>
        <p:nvSpPr>
          <p:cNvPr id="4" name="Tijdelijke aanduiding voor inhoud 3">
            <a:extLst>
              <a:ext uri="{FF2B5EF4-FFF2-40B4-BE49-F238E27FC236}">
                <a16:creationId xmlns:a16="http://schemas.microsoft.com/office/drawing/2014/main" id="{3C723EE4-8616-4984-A1F0-0582DFEC5738}"/>
              </a:ext>
            </a:extLst>
          </p:cNvPr>
          <p:cNvSpPr>
            <a:spLocks noGrp="1"/>
          </p:cNvSpPr>
          <p:nvPr>
            <p:ph sz="half" idx="2" hasCustomPrompt="1"/>
          </p:nvPr>
        </p:nvSpPr>
        <p:spPr>
          <a:xfrm>
            <a:off x="694944" y="2425655"/>
            <a:ext cx="10744200" cy="3751308"/>
          </a:xfrm>
          <a:prstGeom prst="rect">
            <a:avLst/>
          </a:prstGeom>
        </p:spPr>
        <p:txBody>
          <a:bodyPr/>
          <a:lstStyle>
            <a:lvl1pPr>
              <a:lnSpc>
                <a:spcPct val="125000"/>
              </a:lnSpc>
              <a:spcBef>
                <a:spcPts val="0"/>
              </a:spcBef>
              <a:defRPr sz="2300"/>
            </a:lvl1pPr>
            <a:lvl2pPr>
              <a:defRPr sz="2300"/>
            </a:lvl2pPr>
            <a:lvl3pPr>
              <a:defRPr sz="2300"/>
            </a:lvl3pPr>
            <a:lvl4pPr>
              <a:defRPr sz="2300"/>
            </a:lvl4pPr>
            <a:lvl5pPr>
              <a:defRPr sz="2300"/>
            </a:lvl5pPr>
          </a:lstStyle>
          <a:p>
            <a:pPr lvl="0"/>
            <a:r>
              <a:rPr lang="nl-NL" dirty="0"/>
              <a:t>Hier een puntenlijst</a:t>
            </a:r>
          </a:p>
        </p:txBody>
      </p:sp>
      <p:sp>
        <p:nvSpPr>
          <p:cNvPr id="6" name="Tijdelijke aanduiding voor voettekst 5">
            <a:extLst>
              <a:ext uri="{FF2B5EF4-FFF2-40B4-BE49-F238E27FC236}">
                <a16:creationId xmlns:a16="http://schemas.microsoft.com/office/drawing/2014/main" id="{F493DA45-1050-4E5B-B003-C91658D346E8}"/>
              </a:ext>
            </a:extLst>
          </p:cNvPr>
          <p:cNvSpPr>
            <a:spLocks noGrp="1"/>
          </p:cNvSpPr>
          <p:nvPr>
            <p:ph type="ftr" sz="quarter" idx="11"/>
          </p:nvPr>
        </p:nvSpPr>
        <p:spPr/>
        <p:txBody>
          <a:bodyPr/>
          <a:lstStyle/>
          <a:p>
            <a:r>
              <a:rPr lang="nl-NL"/>
              <a:t>Voorbeeld voettekst | juli 2018</a:t>
            </a:r>
          </a:p>
        </p:txBody>
      </p:sp>
    </p:spTree>
    <p:extLst>
      <p:ext uri="{BB962C8B-B14F-4D97-AF65-F5344CB8AC3E}">
        <p14:creationId xmlns:p14="http://schemas.microsoft.com/office/powerpoint/2010/main" val="270044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21C23-1E09-12FB-BC1A-B4E1A24420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C7E6C7-4852-2C05-E0F0-4CA7F1A6DF0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913CE730-641E-0C70-FEC7-A8E68146B6FA}"/>
              </a:ext>
            </a:extLst>
          </p:cNvPr>
          <p:cNvSpPr>
            <a:spLocks noGrp="1"/>
          </p:cNvSpPr>
          <p:nvPr>
            <p:ph type="sldNum" sz="quarter" idx="12"/>
          </p:nvPr>
        </p:nvSpPr>
        <p:spPr/>
        <p:txBody>
          <a:bodyPr/>
          <a:lstStyle/>
          <a:p>
            <a:fld id="{B20EE0EA-DC66-42A6-A457-9161CC2783E9}" type="slidenum">
              <a:rPr lang="en-US" smtClean="0"/>
              <a:t>‹N›</a:t>
            </a:fld>
            <a:endParaRPr lang="en-US"/>
          </a:p>
        </p:txBody>
      </p:sp>
      <p:sp>
        <p:nvSpPr>
          <p:cNvPr id="7" name="Text Placeholder 52">
            <a:extLst>
              <a:ext uri="{FF2B5EF4-FFF2-40B4-BE49-F238E27FC236}">
                <a16:creationId xmlns:a16="http://schemas.microsoft.com/office/drawing/2014/main" id="{068F5397-62E0-1008-F0CD-1F006C3C9347}"/>
              </a:ext>
            </a:extLst>
          </p:cNvPr>
          <p:cNvSpPr>
            <a:spLocks noGrp="1"/>
          </p:cNvSpPr>
          <p:nvPr>
            <p:ph type="body" sz="quarter" idx="13" hasCustomPrompt="1"/>
          </p:nvPr>
        </p:nvSpPr>
        <p:spPr>
          <a:xfrm>
            <a:off x="381002" y="6612126"/>
            <a:ext cx="11430000" cy="131574"/>
          </a:xfrm>
          <a:prstGeom prst="rect">
            <a:avLst/>
          </a:prstGeom>
        </p:spPr>
        <p:txBody>
          <a:bodyPr wrap="square" anchor="b" anchorCtr="0">
            <a:spAutoFit/>
          </a:bodyPr>
          <a:lstStyle>
            <a:lvl1pPr marL="0" indent="0">
              <a:lnSpc>
                <a:spcPct val="95000"/>
              </a:lnSpc>
              <a:spcBef>
                <a:spcPts val="0"/>
              </a:spcBef>
              <a:buNone/>
              <a:defRPr sz="900">
                <a:latin typeface="+mn-lt"/>
                <a:cs typeface="+mn-cs"/>
              </a:defRPr>
            </a:lvl1pPr>
          </a:lstStyle>
          <a:p>
            <a:pPr lvl="0"/>
            <a:r>
              <a:rPr lang="en-US"/>
              <a:t>Click to edit footnotes/references</a:t>
            </a:r>
          </a:p>
        </p:txBody>
      </p:sp>
    </p:spTree>
    <p:extLst>
      <p:ext uri="{BB962C8B-B14F-4D97-AF65-F5344CB8AC3E}">
        <p14:creationId xmlns:p14="http://schemas.microsoft.com/office/powerpoint/2010/main" val="22228585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Cover Title with Image (Dark)">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E4174-1212-A5FD-D6D7-7B66CE6E137F}"/>
              </a:ext>
            </a:extLst>
          </p:cNvPr>
          <p:cNvSpPr>
            <a:spLocks noGrp="1"/>
          </p:cNvSpPr>
          <p:nvPr>
            <p:ph type="title"/>
          </p:nvPr>
        </p:nvSpPr>
        <p:spPr>
          <a:xfrm>
            <a:off x="6783432" y="1923688"/>
            <a:ext cx="4949741" cy="1685145"/>
          </a:xfrm>
        </p:spPr>
        <p:txBody>
          <a:bodyPr anchor="b"/>
          <a:lstStyle>
            <a:lvl1pPr algn="ctr">
              <a:defRPr sz="4000">
                <a:solidFill>
                  <a:schemeClr val="bg1"/>
                </a:solidFill>
              </a:defRPr>
            </a:lvl1pPr>
          </a:lstStyle>
          <a:p>
            <a:r>
              <a:rPr lang="it-IT"/>
              <a:t>Fare clic per modificare lo stile del titolo dello schema</a:t>
            </a:r>
            <a:endParaRPr lang="en-US"/>
          </a:p>
        </p:txBody>
      </p:sp>
      <p:sp>
        <p:nvSpPr>
          <p:cNvPr id="22" name="Text Placeholder 1">
            <a:extLst>
              <a:ext uri="{FF2B5EF4-FFF2-40B4-BE49-F238E27FC236}">
                <a16:creationId xmlns:a16="http://schemas.microsoft.com/office/drawing/2014/main" id="{C4763866-3F61-4A13-9CE8-9A542B41F4FC}"/>
              </a:ext>
            </a:extLst>
          </p:cNvPr>
          <p:cNvSpPr>
            <a:spLocks noGrp="1"/>
          </p:cNvSpPr>
          <p:nvPr>
            <p:ph type="body" sz="quarter" idx="22"/>
          </p:nvPr>
        </p:nvSpPr>
        <p:spPr>
          <a:xfrm>
            <a:off x="6783432" y="3758159"/>
            <a:ext cx="4949741" cy="537959"/>
          </a:xfrm>
        </p:spPr>
        <p:txBody>
          <a:bodyPr anchor="t">
            <a:noAutofit/>
          </a:bodyPr>
          <a:lstStyle>
            <a:lvl1pPr algn="ctr">
              <a:lnSpc>
                <a:spcPct val="96000"/>
              </a:lnSpc>
              <a:spcAft>
                <a:spcPts val="1333"/>
              </a:spcAft>
              <a:defRPr lang="en-US" sz="2667" b="0" i="1" kern="1200" dirty="0">
                <a:solidFill>
                  <a:schemeClr val="bg2"/>
                </a:solidFill>
                <a:latin typeface="Georgia" panose="02040502050405020303" pitchFamily="18" charset="0"/>
                <a:ea typeface="Verdana" panose="020B0604030504040204" pitchFamily="34" charset="0"/>
                <a:cs typeface="Verdana" panose="020B0604030504040204" pitchFamily="34" charset="0"/>
              </a:defRPr>
            </a:lvl1pPr>
            <a:lvl2pPr marL="371372" indent="0" algn="ctr">
              <a:lnSpc>
                <a:spcPct val="100000"/>
              </a:lnSpc>
              <a:buFont typeface="Arial" panose="020B0604020202020204" pitchFamily="34" charset="0"/>
              <a:buNone/>
              <a:defRPr sz="2667" b="0" i="1">
                <a:solidFill>
                  <a:schemeClr val="bg1"/>
                </a:solidFill>
                <a:latin typeface="Georgia" panose="02040502050405020303" pitchFamily="18" charset="0"/>
                <a:ea typeface="Verdana" panose="020B0604030504040204" pitchFamily="34" charset="0"/>
                <a:cs typeface="Verdana" panose="020B0604030504040204" pitchFamily="34" charset="0"/>
              </a:defRPr>
            </a:lvl2pPr>
            <a:lvl3pPr algn="ctr">
              <a:lnSpc>
                <a:spcPct val="100000"/>
              </a:lnSpc>
              <a:spcBef>
                <a:spcPts val="1333"/>
              </a:spcBef>
              <a:defRPr/>
            </a:lvl3pPr>
          </a:lstStyle>
          <a:p>
            <a:pPr lvl="0"/>
            <a:r>
              <a:rPr lang="it-IT"/>
              <a:t>Fare clic per modificare gli stili del testo dello schema</a:t>
            </a:r>
          </a:p>
        </p:txBody>
      </p:sp>
      <p:sp>
        <p:nvSpPr>
          <p:cNvPr id="23" name="Text Placeholder 2">
            <a:extLst>
              <a:ext uri="{FF2B5EF4-FFF2-40B4-BE49-F238E27FC236}">
                <a16:creationId xmlns:a16="http://schemas.microsoft.com/office/drawing/2014/main" id="{7A2D6EFB-94B5-487C-A9CF-03E9B187D679}"/>
              </a:ext>
            </a:extLst>
          </p:cNvPr>
          <p:cNvSpPr>
            <a:spLocks noGrp="1"/>
          </p:cNvSpPr>
          <p:nvPr>
            <p:ph type="body" sz="quarter" idx="23"/>
          </p:nvPr>
        </p:nvSpPr>
        <p:spPr>
          <a:xfrm>
            <a:off x="6783432" y="4320499"/>
            <a:ext cx="4949741" cy="770660"/>
          </a:xfrm>
        </p:spPr>
        <p:txBody>
          <a:bodyPr anchor="t">
            <a:noAutofit/>
          </a:bodyPr>
          <a:lstStyle>
            <a:lvl1pPr algn="ctr">
              <a:lnSpc>
                <a:spcPct val="96000"/>
              </a:lnSpc>
              <a:spcAft>
                <a:spcPts val="1333"/>
              </a:spcAft>
              <a:defRPr lang="en-US" sz="1867" b="0" i="0" kern="1200" dirty="0">
                <a:solidFill>
                  <a:schemeClr val="bg2"/>
                </a:solidFill>
                <a:latin typeface="+mj-lt"/>
                <a:ea typeface="Verdana" panose="020B0604030504040204" pitchFamily="34" charset="0"/>
                <a:cs typeface="Verdana" panose="020B0604030504040204" pitchFamily="34" charset="0"/>
              </a:defRPr>
            </a:lvl1pPr>
            <a:lvl2pPr algn="l">
              <a:lnSpc>
                <a:spcPct val="100000"/>
              </a:lnSpc>
              <a:defRPr lang="en-US" sz="1600" b="0" i="0" kern="1200" noProof="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algn="ctr">
              <a:lnSpc>
                <a:spcPct val="100000"/>
              </a:lnSpc>
              <a:spcBef>
                <a:spcPts val="1333"/>
              </a:spcBef>
              <a:defRPr/>
            </a:lvl3pPr>
          </a:lstStyle>
          <a:p>
            <a:pPr lvl="0"/>
            <a:r>
              <a:rPr lang="it-IT"/>
              <a:t>Fare clic per modificare gli stili del testo dello schema</a:t>
            </a:r>
          </a:p>
        </p:txBody>
      </p:sp>
      <p:sp>
        <p:nvSpPr>
          <p:cNvPr id="5" name="Date Placeholder 1">
            <a:extLst>
              <a:ext uri="{FF2B5EF4-FFF2-40B4-BE49-F238E27FC236}">
                <a16:creationId xmlns:a16="http://schemas.microsoft.com/office/drawing/2014/main" id="{EEE24E6D-4EF1-5A88-14F5-A64B56EAFFD0}"/>
              </a:ext>
            </a:extLst>
          </p:cNvPr>
          <p:cNvSpPr>
            <a:spLocks noGrp="1"/>
          </p:cNvSpPr>
          <p:nvPr>
            <p:ph type="dt" sz="half" idx="24"/>
          </p:nvPr>
        </p:nvSpPr>
        <p:spPr>
          <a:xfrm>
            <a:off x="8181299" y="6436447"/>
            <a:ext cx="2169224" cy="222172"/>
          </a:xfrm>
        </p:spPr>
        <p:txBody>
          <a:bodyPr/>
          <a:lstStyle>
            <a:lvl1pPr algn="ctr">
              <a:defRPr>
                <a:solidFill>
                  <a:schemeClr val="bg1"/>
                </a:solidFill>
              </a:defRPr>
            </a:lvl1pPr>
          </a:lstStyle>
          <a:p>
            <a:fld id="{E1DD0AA1-CE0F-427B-8E6C-5C5B541E4E27}" type="datetime1">
              <a:rPr lang="it-IT" smtClean="0"/>
              <a:t>18/04/2026</a:t>
            </a:fld>
            <a:endParaRPr lang="en-US"/>
          </a:p>
        </p:txBody>
      </p:sp>
      <p:pic>
        <p:nvPicPr>
          <p:cNvPr id="8" name="Picture 7">
            <a:extLst>
              <a:ext uri="{FF2B5EF4-FFF2-40B4-BE49-F238E27FC236}">
                <a16:creationId xmlns:a16="http://schemas.microsoft.com/office/drawing/2014/main" id="{026984F9-B184-339C-6165-DF2D8F7B153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892321" y="3353293"/>
            <a:ext cx="409448" cy="829395"/>
          </a:xfrm>
          <a:prstGeom prst="rect">
            <a:avLst/>
          </a:prstGeom>
        </p:spPr>
      </p:pic>
      <p:sp>
        <p:nvSpPr>
          <p:cNvPr id="16" name="Espace réservé du graphique SmartArt 18">
            <a:extLst>
              <a:ext uri="{FF2B5EF4-FFF2-40B4-BE49-F238E27FC236}">
                <a16:creationId xmlns:a16="http://schemas.microsoft.com/office/drawing/2014/main" id="{E04644FF-725F-4770-81BC-F016774228AE}"/>
              </a:ext>
              <a:ext uri="{C183D7F6-B498-43B3-948B-1728B52AA6E4}">
                <adec:decorative xmlns:adec="http://schemas.microsoft.com/office/drawing/2017/decorative" val="1"/>
              </a:ext>
            </a:extLst>
          </p:cNvPr>
          <p:cNvSpPr>
            <a:spLocks noGrp="1" noChangeAspect="1"/>
          </p:cNvSpPr>
          <p:nvPr>
            <p:ph type="dgm" sz="quarter" idx="19"/>
          </p:nvPr>
        </p:nvSpPr>
        <p:spPr>
          <a:xfrm>
            <a:off x="9190081" y="5169754"/>
            <a:ext cx="136443" cy="135473"/>
          </a:xfrm>
          <a:custGeom>
            <a:avLst/>
            <a:gdLst>
              <a:gd name="connsiteX0" fmla="*/ 122355 w 250013"/>
              <a:gd name="connsiteY0" fmla="*/ 0 h 248243"/>
              <a:gd name="connsiteX1" fmla="*/ 250013 w 250013"/>
              <a:gd name="connsiteY1" fmla="*/ 124134 h 248243"/>
              <a:gd name="connsiteX2" fmla="*/ 127674 w 250013"/>
              <a:gd name="connsiteY2" fmla="*/ 248243 h 248243"/>
              <a:gd name="connsiteX3" fmla="*/ 1 w 250013"/>
              <a:gd name="connsiteY3" fmla="*/ 124125 h 248243"/>
              <a:gd name="connsiteX4" fmla="*/ 122355 w 250013"/>
              <a:gd name="connsiteY4" fmla="*/ 0 h 248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13" h="248243">
                <a:moveTo>
                  <a:pt x="122355" y="0"/>
                </a:moveTo>
                <a:cubicBezTo>
                  <a:pt x="200363" y="0"/>
                  <a:pt x="250013" y="46111"/>
                  <a:pt x="250013" y="124134"/>
                </a:cubicBezTo>
                <a:cubicBezTo>
                  <a:pt x="250022" y="200379"/>
                  <a:pt x="200361" y="248234"/>
                  <a:pt x="127674" y="248243"/>
                </a:cubicBezTo>
                <a:cubicBezTo>
                  <a:pt x="47872" y="248236"/>
                  <a:pt x="-6" y="200370"/>
                  <a:pt x="1" y="124125"/>
                </a:cubicBezTo>
                <a:cubicBezTo>
                  <a:pt x="0" y="46103"/>
                  <a:pt x="47874" y="2"/>
                  <a:pt x="122355" y="0"/>
                </a:cubicBezTo>
                <a:close/>
              </a:path>
            </a:pathLst>
          </a:custGeom>
          <a:solidFill>
            <a:schemeClr val="bg1"/>
          </a:solidFill>
          <a:ln w="22225">
            <a:noFill/>
          </a:ln>
        </p:spPr>
        <p:txBody>
          <a:bodyPr wrap="square">
            <a:noAutofit/>
          </a:bodyPr>
          <a:lstStyle>
            <a:lvl1pPr>
              <a:defRPr>
                <a:noFill/>
              </a:defRPr>
            </a:lvl1pPr>
          </a:lstStyle>
          <a:p>
            <a:r>
              <a:rPr lang="it-IT" noProof="0"/>
              <a:t>Fare clic sull'icona per aggiungere un elemento grafico SmartArt</a:t>
            </a:r>
            <a:endParaRPr lang="en-US" noProof="0"/>
          </a:p>
        </p:txBody>
      </p:sp>
      <p:sp>
        <p:nvSpPr>
          <p:cNvPr id="37" name="Picture Placeholder 1">
            <a:extLst>
              <a:ext uri="{FF2B5EF4-FFF2-40B4-BE49-F238E27FC236}">
                <a16:creationId xmlns:a16="http://schemas.microsoft.com/office/drawing/2014/main" id="{B393D89D-0FFD-4664-8FAD-EE45D64CF7A7}"/>
              </a:ext>
            </a:extLst>
          </p:cNvPr>
          <p:cNvSpPr>
            <a:spLocks noGrp="1"/>
          </p:cNvSpPr>
          <p:nvPr>
            <p:ph type="pic" sz="quarter" idx="17"/>
          </p:nvPr>
        </p:nvSpPr>
        <p:spPr>
          <a:xfrm>
            <a:off x="5" y="0"/>
            <a:ext cx="6374847" cy="6858000"/>
          </a:xfrm>
          <a:custGeom>
            <a:avLst/>
            <a:gdLst>
              <a:gd name="connsiteX0" fmla="*/ 0 w 4781135"/>
              <a:gd name="connsiteY0" fmla="*/ 0 h 5143500"/>
              <a:gd name="connsiteX1" fmla="*/ 3673235 w 4781135"/>
              <a:gd name="connsiteY1" fmla="*/ 0 h 5143500"/>
              <a:gd name="connsiteX2" fmla="*/ 3843349 w 4781135"/>
              <a:gd name="connsiteY2" fmla="*/ 145970 h 5143500"/>
              <a:gd name="connsiteX3" fmla="*/ 4781135 w 4781135"/>
              <a:gd name="connsiteY3" fmla="*/ 2622891 h 5143500"/>
              <a:gd name="connsiteX4" fmla="*/ 3861453 w 4781135"/>
              <a:gd name="connsiteY4" fmla="*/ 5081299 h 5143500"/>
              <a:gd name="connsiteX5" fmla="*/ 3792118 w 4781135"/>
              <a:gd name="connsiteY5" fmla="*/ 5143500 h 5143500"/>
              <a:gd name="connsiteX6" fmla="*/ 0 w 4781135"/>
              <a:gd name="connsiteY6"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81135" h="5143500">
                <a:moveTo>
                  <a:pt x="0" y="0"/>
                </a:moveTo>
                <a:lnTo>
                  <a:pt x="3673235" y="0"/>
                </a:lnTo>
                <a:lnTo>
                  <a:pt x="3843349" y="145970"/>
                </a:lnTo>
                <a:cubicBezTo>
                  <a:pt x="4444478" y="723140"/>
                  <a:pt x="4781135" y="1564827"/>
                  <a:pt x="4781135" y="2622891"/>
                </a:cubicBezTo>
                <a:cubicBezTo>
                  <a:pt x="4781257" y="3656845"/>
                  <a:pt x="4444586" y="4498301"/>
                  <a:pt x="3861453" y="5081299"/>
                </a:cubicBezTo>
                <a:lnTo>
                  <a:pt x="3792118" y="5143500"/>
                </a:lnTo>
                <a:lnTo>
                  <a:pt x="0" y="5143500"/>
                </a:lnTo>
                <a:close/>
              </a:path>
            </a:pathLst>
          </a:custGeom>
        </p:spPr>
        <p:txBody>
          <a:bodyPr wrap="square">
            <a:noAutofit/>
          </a:bodyPr>
          <a:lstStyle>
            <a:lvl1pPr>
              <a:defRPr>
                <a:noFill/>
              </a:defRPr>
            </a:lvl1pPr>
          </a:lstStyle>
          <a:p>
            <a:r>
              <a:rPr lang="it-IT" noProof="0"/>
              <a:t>Fare clic sull'icona per inserire un'immagine</a:t>
            </a:r>
            <a:endParaRPr lang="en-US" noProof="0"/>
          </a:p>
        </p:txBody>
      </p:sp>
      <p:sp>
        <p:nvSpPr>
          <p:cNvPr id="11" name="Espace réservé du graphique SmartArt 19">
            <a:extLst>
              <a:ext uri="{FF2B5EF4-FFF2-40B4-BE49-F238E27FC236}">
                <a16:creationId xmlns:a16="http://schemas.microsoft.com/office/drawing/2014/main" id="{540F3744-EAB0-48D1-B7AE-720C8628C071}"/>
              </a:ext>
              <a:ext uri="{C183D7F6-B498-43B3-948B-1728B52AA6E4}">
                <adec:decorative xmlns:adec="http://schemas.microsoft.com/office/drawing/2017/decorative" val="1"/>
              </a:ext>
            </a:extLst>
          </p:cNvPr>
          <p:cNvSpPr>
            <a:spLocks noGrp="1" noChangeAspect="1"/>
          </p:cNvSpPr>
          <p:nvPr>
            <p:ph type="dgm" sz="quarter" idx="14"/>
          </p:nvPr>
        </p:nvSpPr>
        <p:spPr>
          <a:xfrm>
            <a:off x="9190081" y="1763756"/>
            <a:ext cx="136443" cy="135473"/>
          </a:xfrm>
          <a:custGeom>
            <a:avLst/>
            <a:gdLst>
              <a:gd name="connsiteX0" fmla="*/ 122355 w 250013"/>
              <a:gd name="connsiteY0" fmla="*/ 0 h 248243"/>
              <a:gd name="connsiteX1" fmla="*/ 250013 w 250013"/>
              <a:gd name="connsiteY1" fmla="*/ 124134 h 248243"/>
              <a:gd name="connsiteX2" fmla="*/ 127674 w 250013"/>
              <a:gd name="connsiteY2" fmla="*/ 248243 h 248243"/>
              <a:gd name="connsiteX3" fmla="*/ 1 w 250013"/>
              <a:gd name="connsiteY3" fmla="*/ 124125 h 248243"/>
              <a:gd name="connsiteX4" fmla="*/ 122355 w 250013"/>
              <a:gd name="connsiteY4" fmla="*/ 0 h 248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13" h="248243">
                <a:moveTo>
                  <a:pt x="122355" y="0"/>
                </a:moveTo>
                <a:cubicBezTo>
                  <a:pt x="200363" y="0"/>
                  <a:pt x="250013" y="46111"/>
                  <a:pt x="250013" y="124134"/>
                </a:cubicBezTo>
                <a:cubicBezTo>
                  <a:pt x="250022" y="200379"/>
                  <a:pt x="200361" y="248234"/>
                  <a:pt x="127674" y="248243"/>
                </a:cubicBezTo>
                <a:cubicBezTo>
                  <a:pt x="47872" y="248236"/>
                  <a:pt x="-6" y="200370"/>
                  <a:pt x="1" y="124125"/>
                </a:cubicBezTo>
                <a:cubicBezTo>
                  <a:pt x="0" y="46103"/>
                  <a:pt x="47874" y="2"/>
                  <a:pt x="122355" y="0"/>
                </a:cubicBezTo>
                <a:close/>
              </a:path>
            </a:pathLst>
          </a:custGeom>
          <a:solidFill>
            <a:schemeClr val="bg1"/>
          </a:solidFill>
          <a:ln w="22225">
            <a:noFill/>
          </a:ln>
        </p:spPr>
        <p:txBody>
          <a:bodyPr wrap="square">
            <a:noAutofit/>
          </a:bodyPr>
          <a:lstStyle>
            <a:lvl1pPr>
              <a:defRPr>
                <a:noFill/>
              </a:defRPr>
            </a:lvl1pPr>
          </a:lstStyle>
          <a:p>
            <a:r>
              <a:rPr lang="it-IT" noProof="0"/>
              <a:t>Fare clic sull'icona per aggiungere un elemento grafico SmartArt</a:t>
            </a:r>
            <a:endParaRPr lang="en-US" noProof="0"/>
          </a:p>
        </p:txBody>
      </p:sp>
      <p:cxnSp>
        <p:nvCxnSpPr>
          <p:cNvPr id="6" name="Straight Arrow Connector 1">
            <a:extLst>
              <a:ext uri="{FF2B5EF4-FFF2-40B4-BE49-F238E27FC236}">
                <a16:creationId xmlns:a16="http://schemas.microsoft.com/office/drawing/2014/main" id="{99D8AD53-2E55-0829-7091-418B802B405B}"/>
              </a:ext>
            </a:extLst>
          </p:cNvPr>
          <p:cNvCxnSpPr>
            <a:cxnSpLocks/>
          </p:cNvCxnSpPr>
          <p:nvPr userDrawn="1"/>
        </p:nvCxnSpPr>
        <p:spPr>
          <a:xfrm>
            <a:off x="-741680" y="213360"/>
            <a:ext cx="66534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5">
            <a:extLst>
              <a:ext uri="{FF2B5EF4-FFF2-40B4-BE49-F238E27FC236}">
                <a16:creationId xmlns:a16="http://schemas.microsoft.com/office/drawing/2014/main" id="{628EDFD9-5DD7-F7AA-09B4-BE8D34F712A6}"/>
              </a:ext>
            </a:extLst>
          </p:cNvPr>
          <p:cNvSpPr txBox="1"/>
          <p:nvPr userDrawn="1"/>
        </p:nvSpPr>
        <p:spPr>
          <a:xfrm>
            <a:off x="-3248927" y="60850"/>
            <a:ext cx="2381589" cy="5962273"/>
          </a:xfrm>
          <a:prstGeom prst="rect">
            <a:avLst/>
          </a:prstGeom>
          <a:solidFill>
            <a:srgbClr val="F4F2F6"/>
          </a:solidFill>
        </p:spPr>
        <p:txBody>
          <a:bodyPr wrap="square" rtlCol="0">
            <a:spAutoFit/>
          </a:bodyPr>
          <a:lstStyle/>
          <a:p>
            <a:r>
              <a:rPr lang="en-US" sz="1467" b="1"/>
              <a:t>How to add an image:</a:t>
            </a:r>
          </a:p>
          <a:p>
            <a:pPr marL="228584" indent="-228584">
              <a:buFontTx/>
              <a:buChar char="-"/>
            </a:pPr>
            <a:r>
              <a:rPr lang="en-US" sz="1467"/>
              <a:t>Click on the icon inside the image placeholder</a:t>
            </a:r>
          </a:p>
          <a:p>
            <a:pPr marL="228584" indent="-228584">
              <a:buFontTx/>
              <a:buChar char="-"/>
            </a:pPr>
            <a:r>
              <a:rPr lang="en-US" sz="1467"/>
              <a:t>Select the image you want to use from your computer</a:t>
            </a:r>
          </a:p>
          <a:p>
            <a:pPr marL="228584" indent="-228584">
              <a:buFontTx/>
              <a:buChar char="-"/>
            </a:pPr>
            <a:r>
              <a:rPr lang="en-US" sz="1467"/>
              <a:t>Click “Open”</a:t>
            </a:r>
          </a:p>
          <a:p>
            <a:pPr marL="228584" indent="-228584">
              <a:buFontTx/>
              <a:buChar char="-"/>
            </a:pPr>
            <a:r>
              <a:rPr lang="en-US" sz="1467"/>
              <a:t>Adjust or crop the image if necessary by using the button “Crop” in the top ribbon.</a:t>
            </a:r>
          </a:p>
          <a:p>
            <a:pPr marL="228584" indent="-228584">
              <a:buFontTx/>
              <a:buChar char="-"/>
            </a:pPr>
            <a:endParaRPr lang="en-US" sz="1467"/>
          </a:p>
          <a:p>
            <a:pPr marL="0" indent="0">
              <a:buFontTx/>
              <a:buNone/>
            </a:pPr>
            <a:endParaRPr lang="en-US" sz="1467"/>
          </a:p>
          <a:p>
            <a:endParaRPr lang="en-US" sz="1467"/>
          </a:p>
          <a:p>
            <a:endParaRPr lang="en-US" sz="1467"/>
          </a:p>
          <a:p>
            <a:r>
              <a:rPr lang="en-US" sz="1467" b="1"/>
              <a:t>Add Alt Text or mark as decorative:</a:t>
            </a:r>
          </a:p>
          <a:p>
            <a:pPr marL="228584" indent="-228584">
              <a:buFontTx/>
              <a:buChar char="-"/>
            </a:pPr>
            <a:r>
              <a:rPr lang="en-US" sz="1467"/>
              <a:t>Right click on the image and select “View Alt Text”.</a:t>
            </a:r>
          </a:p>
          <a:p>
            <a:pPr marL="228584" indent="-228584">
              <a:buFontTx/>
              <a:buChar char="-"/>
            </a:pPr>
            <a:r>
              <a:rPr lang="en-US" sz="1467"/>
              <a:t>Type in the blank field that appears on the right of the slide</a:t>
            </a:r>
          </a:p>
          <a:p>
            <a:pPr marL="228584" indent="-228584">
              <a:buFontTx/>
              <a:buChar char="-"/>
            </a:pPr>
            <a:r>
              <a:rPr lang="en-US" sz="1467"/>
              <a:t>If Alt Text isn’t relevant, tick the box to “Mark element as decorative”</a:t>
            </a:r>
          </a:p>
        </p:txBody>
      </p:sp>
      <p:sp>
        <p:nvSpPr>
          <p:cNvPr id="3" name="Footer Placeholder 6">
            <a:extLst>
              <a:ext uri="{FF2B5EF4-FFF2-40B4-BE49-F238E27FC236}">
                <a16:creationId xmlns:a16="http://schemas.microsoft.com/office/drawing/2014/main" id="{AC2E5082-385C-1F27-CD35-2D68D3BA75CB}"/>
              </a:ext>
            </a:extLst>
          </p:cNvPr>
          <p:cNvSpPr>
            <a:spLocks noGrp="1"/>
          </p:cNvSpPr>
          <p:nvPr>
            <p:ph type="ftr" sz="quarter" idx="11"/>
          </p:nvPr>
        </p:nvSpPr>
        <p:spPr>
          <a:xfrm>
            <a:off x="2229065" y="7200000"/>
            <a:ext cx="5974080" cy="222173"/>
          </a:xfrm>
        </p:spPr>
        <p:txBody>
          <a:bodyPr/>
          <a:lstStyle/>
          <a:p>
            <a:r>
              <a:rPr lang="en-US"/>
              <a:t>Confidential</a:t>
            </a:r>
          </a:p>
        </p:txBody>
      </p:sp>
      <p:sp>
        <p:nvSpPr>
          <p:cNvPr id="4" name="Slide Number Placeholder 7">
            <a:extLst>
              <a:ext uri="{FF2B5EF4-FFF2-40B4-BE49-F238E27FC236}">
                <a16:creationId xmlns:a16="http://schemas.microsoft.com/office/drawing/2014/main" id="{51F689D1-40FA-26C5-AC17-784ADFE50757}"/>
              </a:ext>
            </a:extLst>
          </p:cNvPr>
          <p:cNvSpPr>
            <a:spLocks noGrp="1"/>
          </p:cNvSpPr>
          <p:nvPr>
            <p:ph type="sldNum" sz="quarter" idx="12"/>
          </p:nvPr>
        </p:nvSpPr>
        <p:spPr>
          <a:xfrm>
            <a:off x="11114968" y="7200003"/>
            <a:ext cx="635000" cy="274324"/>
          </a:xfrm>
        </p:spPr>
        <p:txBody>
          <a:bodyPr/>
          <a:lstStyle/>
          <a:p>
            <a:fld id="{6B54B0F7-55DD-40D6-B7F4-70B586885C0B}" type="slidenum">
              <a:rPr lang="en-US" smtClean="0"/>
              <a:pPr/>
              <a:t>‹N›</a:t>
            </a:fld>
            <a:endParaRPr lang="en-US"/>
          </a:p>
        </p:txBody>
      </p:sp>
      <p:pic>
        <p:nvPicPr>
          <p:cNvPr id="9" name="Logo">
            <a:extLst>
              <a:ext uri="{FF2B5EF4-FFF2-40B4-BE49-F238E27FC236}">
                <a16:creationId xmlns:a16="http://schemas.microsoft.com/office/drawing/2014/main" id="{4091F670-0495-F0D2-4DDB-37FD853BCDE6}"/>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3099" y="6128453"/>
            <a:ext cx="1542935" cy="711616"/>
          </a:xfrm>
          <a:prstGeom prst="rect">
            <a:avLst/>
          </a:prstGeom>
          <a:ln>
            <a:noFill/>
          </a:ln>
        </p:spPr>
      </p:pic>
    </p:spTree>
    <p:extLst>
      <p:ext uri="{BB962C8B-B14F-4D97-AF65-F5344CB8AC3E}">
        <p14:creationId xmlns:p14="http://schemas.microsoft.com/office/powerpoint/2010/main" val="3286756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2A9C174B-F78B-4C9E-99AF-6876DC794367}" type="datetimeFigureOut">
              <a:rPr lang="it-IT" smtClean="0"/>
              <a:t>18/04/2026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14450791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Empty">
    <p:spTree>
      <p:nvGrpSpPr>
        <p:cNvPr id="1" name=""/>
        <p:cNvGrpSpPr/>
        <p:nvPr/>
      </p:nvGrpSpPr>
      <p:grpSpPr>
        <a:xfrm>
          <a:off x="0" y="0"/>
          <a:ext cx="0" cy="0"/>
          <a:chOff x="0" y="0"/>
          <a:chExt cx="0" cy="0"/>
        </a:xfrm>
      </p:grpSpPr>
      <p:sp>
        <p:nvSpPr>
          <p:cNvPr id="3" name="Footer Placeholder 6">
            <a:extLst>
              <a:ext uri="{FF2B5EF4-FFF2-40B4-BE49-F238E27FC236}">
                <a16:creationId xmlns:a16="http://schemas.microsoft.com/office/drawing/2014/main" id="{2646B4B8-2E2A-E2FD-F738-1F8F49455B19}"/>
              </a:ext>
            </a:extLst>
          </p:cNvPr>
          <p:cNvSpPr>
            <a:spLocks noGrp="1"/>
          </p:cNvSpPr>
          <p:nvPr>
            <p:ph type="ftr" sz="quarter" idx="11"/>
          </p:nvPr>
        </p:nvSpPr>
        <p:spPr>
          <a:xfrm>
            <a:off x="2229065" y="7200000"/>
            <a:ext cx="5974080" cy="222173"/>
          </a:xfrm>
        </p:spPr>
        <p:txBody>
          <a:bodyPr/>
          <a:lstStyle/>
          <a:p>
            <a:r>
              <a:rPr lang="en-US"/>
              <a:t>Confidential</a:t>
            </a:r>
          </a:p>
        </p:txBody>
      </p:sp>
      <p:sp>
        <p:nvSpPr>
          <p:cNvPr id="2" name="Date Placeholder 5">
            <a:extLst>
              <a:ext uri="{FF2B5EF4-FFF2-40B4-BE49-F238E27FC236}">
                <a16:creationId xmlns:a16="http://schemas.microsoft.com/office/drawing/2014/main" id="{32E8EE70-8056-81AA-ED06-5E890EA74B90}"/>
              </a:ext>
            </a:extLst>
          </p:cNvPr>
          <p:cNvSpPr>
            <a:spLocks noGrp="1"/>
          </p:cNvSpPr>
          <p:nvPr>
            <p:ph type="dt" sz="half" idx="10"/>
          </p:nvPr>
        </p:nvSpPr>
        <p:spPr>
          <a:xfrm>
            <a:off x="8731632" y="7200002"/>
            <a:ext cx="2169224" cy="222172"/>
          </a:xfrm>
        </p:spPr>
        <p:txBody>
          <a:bodyPr/>
          <a:lstStyle/>
          <a:p>
            <a:fld id="{47FCC7AB-BE28-4347-BD28-A2EAF79EB172}" type="datetime1">
              <a:rPr lang="it-IT" smtClean="0"/>
              <a:t>18/04/2026</a:t>
            </a:fld>
            <a:endParaRPr lang="en-US"/>
          </a:p>
        </p:txBody>
      </p:sp>
      <p:sp>
        <p:nvSpPr>
          <p:cNvPr id="4" name="Slide Number Placeholder 7">
            <a:extLst>
              <a:ext uri="{FF2B5EF4-FFF2-40B4-BE49-F238E27FC236}">
                <a16:creationId xmlns:a16="http://schemas.microsoft.com/office/drawing/2014/main" id="{39878004-B610-F414-165E-6BEDF8C31F72}"/>
              </a:ext>
            </a:extLst>
          </p:cNvPr>
          <p:cNvSpPr>
            <a:spLocks noGrp="1"/>
          </p:cNvSpPr>
          <p:nvPr>
            <p:ph type="sldNum" sz="quarter" idx="12"/>
          </p:nvPr>
        </p:nvSpPr>
        <p:spPr>
          <a:xfrm>
            <a:off x="11114968" y="7200002"/>
            <a:ext cx="635000" cy="274324"/>
          </a:xfrm>
        </p:spPr>
        <p:txBody>
          <a:bodyPr/>
          <a:lstStyle/>
          <a:p>
            <a:fld id="{6B54B0F7-55DD-40D6-B7F4-70B586885C0B}" type="slidenum">
              <a:rPr lang="en-US" smtClean="0"/>
              <a:pPr/>
              <a:t>‹N›</a:t>
            </a:fld>
            <a:endParaRPr lang="en-US"/>
          </a:p>
        </p:txBody>
      </p:sp>
    </p:spTree>
    <p:extLst>
      <p:ext uri="{BB962C8B-B14F-4D97-AF65-F5344CB8AC3E}">
        <p14:creationId xmlns:p14="http://schemas.microsoft.com/office/powerpoint/2010/main" val="316101264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lank slide with headlin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A8590D7-8091-3D66-D11F-A65961D0D8FC}"/>
              </a:ext>
            </a:extLst>
          </p:cNvPr>
          <p:cNvSpPr>
            <a:spLocks noGrp="1"/>
          </p:cNvSpPr>
          <p:nvPr>
            <p:ph type="dt" sz="half" idx="10"/>
          </p:nvPr>
        </p:nvSpPr>
        <p:spPr/>
        <p:txBody>
          <a:bodyPr/>
          <a:lstStyle/>
          <a:p>
            <a:fld id="{54161D29-870B-4022-B223-7171E668C673}" type="datetime1">
              <a:rPr lang="en-US" smtClean="0"/>
              <a:t>4/18/2026</a:t>
            </a:fld>
            <a:endParaRPr lang="en-US"/>
          </a:p>
        </p:txBody>
      </p:sp>
      <p:sp>
        <p:nvSpPr>
          <p:cNvPr id="4" name="Footer Placeholder 3">
            <a:extLst>
              <a:ext uri="{FF2B5EF4-FFF2-40B4-BE49-F238E27FC236}">
                <a16:creationId xmlns:a16="http://schemas.microsoft.com/office/drawing/2014/main" id="{7BF3C78D-3010-E75F-A1B3-6A863FC0F8D3}"/>
              </a:ext>
            </a:extLst>
          </p:cNvPr>
          <p:cNvSpPr>
            <a:spLocks noGrp="1"/>
          </p:cNvSpPr>
          <p:nvPr>
            <p:ph type="ftr" sz="quarter" idx="11"/>
          </p:nvPr>
        </p:nvSpPr>
        <p:spPr/>
        <p:txBody>
          <a:bodyPr/>
          <a:lstStyle/>
          <a:p>
            <a:r>
              <a:rPr lang="en-US"/>
              <a:t>Cencora PharmaLex | Confidential</a:t>
            </a:r>
          </a:p>
        </p:txBody>
      </p:sp>
      <p:sp>
        <p:nvSpPr>
          <p:cNvPr id="5" name="Slide Number Placeholder 4">
            <a:extLst>
              <a:ext uri="{FF2B5EF4-FFF2-40B4-BE49-F238E27FC236}">
                <a16:creationId xmlns:a16="http://schemas.microsoft.com/office/drawing/2014/main" id="{694F40EA-9EE7-9CA7-C42D-7E6C23ADC3E7}"/>
              </a:ext>
            </a:extLst>
          </p:cNvPr>
          <p:cNvSpPr>
            <a:spLocks noGrp="1"/>
          </p:cNvSpPr>
          <p:nvPr>
            <p:ph type="sldNum" sz="quarter" idx="12"/>
          </p:nvPr>
        </p:nvSpPr>
        <p:spPr/>
        <p:txBody>
          <a:bodyPr/>
          <a:lstStyle/>
          <a:p>
            <a:fld id="{7402B711-A71A-452E-950A-8AB93037233C}" type="slidenum">
              <a:rPr lang="en-US" smtClean="0"/>
              <a:pPr/>
              <a:t>‹N›</a:t>
            </a:fld>
            <a:endParaRPr lang="en-US"/>
          </a:p>
        </p:txBody>
      </p:sp>
      <p:sp>
        <p:nvSpPr>
          <p:cNvPr id="7" name="Title Placeholder 1">
            <a:extLst>
              <a:ext uri="{FF2B5EF4-FFF2-40B4-BE49-F238E27FC236}">
                <a16:creationId xmlns:a16="http://schemas.microsoft.com/office/drawing/2014/main" id="{71BB8AE4-5398-B4FE-8931-C8BD51FEEE7A}"/>
              </a:ext>
            </a:extLst>
          </p:cNvPr>
          <p:cNvSpPr>
            <a:spLocks noGrp="1"/>
          </p:cNvSpPr>
          <p:nvPr>
            <p:ph type="title"/>
          </p:nvPr>
        </p:nvSpPr>
        <p:spPr>
          <a:xfrm>
            <a:off x="835200" y="384000"/>
            <a:ext cx="11001600" cy="960000"/>
          </a:xfrm>
          <a:prstGeom prst="rect">
            <a:avLst/>
          </a:prstGeom>
        </p:spPr>
        <p:txBody>
          <a:bodyPr vert="horz" lIns="0" tIns="0" rIns="0" bIns="0" rtlCol="0" anchor="t" anchorCtr="0">
            <a:noAutofit/>
          </a:bodyPr>
          <a:lstStyle/>
          <a:p>
            <a:r>
              <a:rPr lang="en-US" noProof="0"/>
              <a:t>Click to edit Master title style</a:t>
            </a:r>
          </a:p>
        </p:txBody>
      </p:sp>
    </p:spTree>
    <p:extLst>
      <p:ext uri="{BB962C8B-B14F-4D97-AF65-F5344CB8AC3E}">
        <p14:creationId xmlns:p14="http://schemas.microsoft.com/office/powerpoint/2010/main" val="30179206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185"/>
        <p:cNvGrpSpPr/>
        <p:nvPr/>
      </p:nvGrpSpPr>
      <p:grpSpPr>
        <a:xfrm>
          <a:off x="0" y="0"/>
          <a:ext cx="0" cy="0"/>
          <a:chOff x="0" y="0"/>
          <a:chExt cx="0" cy="0"/>
        </a:xfrm>
      </p:grpSpPr>
      <p:sp>
        <p:nvSpPr>
          <p:cNvPr id="186" name="Google Shape;186;p216"/>
          <p:cNvSpPr txBox="1">
            <a:spLocks noGrp="1"/>
          </p:cNvSpPr>
          <p:nvPr>
            <p:ph type="title"/>
          </p:nvPr>
        </p:nvSpPr>
        <p:spPr>
          <a:xfrm>
            <a:off x="335936" y="1014739"/>
            <a:ext cx="10800000" cy="332399"/>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7" name="Google Shape;187;p216"/>
          <p:cNvSpPr txBox="1">
            <a:spLocks noGrp="1"/>
          </p:cNvSpPr>
          <p:nvPr>
            <p:ph type="sldNum" idx="12"/>
          </p:nvPr>
        </p:nvSpPr>
        <p:spPr>
          <a:xfrm>
            <a:off x="11673322" y="6473218"/>
            <a:ext cx="182742" cy="184666"/>
          </a:xfrm>
          <a:prstGeom prst="rect">
            <a:avLst/>
          </a:prstGeom>
          <a:noFill/>
          <a:ln>
            <a:noFill/>
          </a:ln>
        </p:spPr>
        <p:txBody>
          <a:bodyPr spcFirstLastPara="1" wrap="square" lIns="0" tIns="0" rIns="0" bIns="0" anchor="t" anchorCtr="0">
            <a:sp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
        <p:nvSpPr>
          <p:cNvPr id="188" name="Google Shape;188;p216"/>
          <p:cNvSpPr txBox="1">
            <a:spLocks noGrp="1"/>
          </p:cNvSpPr>
          <p:nvPr>
            <p:ph type="body" idx="1"/>
          </p:nvPr>
        </p:nvSpPr>
        <p:spPr>
          <a:xfrm>
            <a:off x="381002" y="6612126"/>
            <a:ext cx="11430000" cy="131574"/>
          </a:xfrm>
          <a:prstGeom prst="rect">
            <a:avLst/>
          </a:prstGeom>
          <a:noFill/>
          <a:ln>
            <a:noFill/>
          </a:ln>
        </p:spPr>
        <p:txBody>
          <a:bodyPr spcFirstLastPara="1" wrap="square" lIns="0" tIns="0" rIns="0" bIns="0" anchor="b" anchorCtr="0">
            <a:spAutoFit/>
          </a:bodyPr>
          <a:lstStyle>
            <a:lvl1pPr marL="457200" lvl="0" indent="-228600" algn="l">
              <a:lnSpc>
                <a:spcPct val="95000"/>
              </a:lnSpc>
              <a:spcBef>
                <a:spcPts val="0"/>
              </a:spcBef>
              <a:spcAft>
                <a:spcPts val="0"/>
              </a:spcAft>
              <a:buClr>
                <a:srgbClr val="3C3C3C"/>
              </a:buClr>
              <a:buSzPts val="900"/>
              <a:buNone/>
              <a:defRPr sz="900">
                <a:latin typeface="Calibri"/>
                <a:ea typeface="Calibri"/>
                <a:cs typeface="Calibri"/>
                <a:sym typeface="Calibri"/>
              </a:defRPr>
            </a:lvl1pPr>
            <a:lvl2pPr marL="914400" lvl="1" indent="-342900" algn="l">
              <a:lnSpc>
                <a:spcPct val="90000"/>
              </a:lnSpc>
              <a:spcBef>
                <a:spcPts val="1000"/>
              </a:spcBef>
              <a:spcAft>
                <a:spcPts val="0"/>
              </a:spcAft>
              <a:buSzPts val="1800"/>
              <a:buAutoNum type="arabicPeriod"/>
              <a:defRPr/>
            </a:lvl2pPr>
            <a:lvl3pPr marL="1371600" lvl="2" indent="-342900" algn="l">
              <a:lnSpc>
                <a:spcPct val="90000"/>
              </a:lnSpc>
              <a:spcBef>
                <a:spcPts val="1000"/>
              </a:spcBef>
              <a:spcAft>
                <a:spcPts val="0"/>
              </a:spcAft>
              <a:buSzPts val="1800"/>
              <a:buChar char="•"/>
              <a:defRPr/>
            </a:lvl3pPr>
            <a:lvl4pPr marL="1828800" lvl="3" indent="-342900" algn="l">
              <a:lnSpc>
                <a:spcPct val="90000"/>
              </a:lnSpc>
              <a:spcBef>
                <a:spcPts val="1000"/>
              </a:spcBef>
              <a:spcAft>
                <a:spcPts val="0"/>
              </a:spcAft>
              <a:buClr>
                <a:srgbClr val="3C3C3C"/>
              </a:buClr>
              <a:buSzPts val="1800"/>
              <a:buChar char="•"/>
              <a:defRPr/>
            </a:lvl4pPr>
            <a:lvl5pPr marL="2286000" lvl="4" indent="-342900" algn="l">
              <a:lnSpc>
                <a:spcPct val="90000"/>
              </a:lnSpc>
              <a:spcBef>
                <a:spcPts val="1000"/>
              </a:spcBef>
              <a:spcAft>
                <a:spcPts val="0"/>
              </a:spcAft>
              <a:buClr>
                <a:srgbClr val="3C3C3C"/>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9456697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F70AE3B-D87C-4547-85DC-AC2917C9AE24}"/>
              </a:ext>
            </a:extLst>
          </p:cNvPr>
          <p:cNvSpPr>
            <a:spLocks noGrp="1"/>
          </p:cNvSpPr>
          <p:nvPr>
            <p:ph type="title" hasCustomPrompt="1"/>
          </p:nvPr>
        </p:nvSpPr>
        <p:spPr>
          <a:xfrm>
            <a:off x="1104900" y="145893"/>
            <a:ext cx="10706099" cy="741347"/>
          </a:xfrm>
          <a:prstGeom prst="rect">
            <a:avLst/>
          </a:prstGeom>
        </p:spPr>
        <p:txBody>
          <a:bodyPr/>
          <a:lstStyle>
            <a:lvl1pPr>
              <a:defRPr/>
            </a:lvl1pPr>
          </a:lstStyle>
          <a:p>
            <a:r>
              <a:rPr lang="en-US"/>
              <a:t>Click To Edit Master Title Style</a:t>
            </a:r>
          </a:p>
        </p:txBody>
      </p:sp>
      <p:sp>
        <p:nvSpPr>
          <p:cNvPr id="6" name="Text Placeholder 5">
            <a:extLst>
              <a:ext uri="{FF2B5EF4-FFF2-40B4-BE49-F238E27FC236}">
                <a16:creationId xmlns:a16="http://schemas.microsoft.com/office/drawing/2014/main" id="{D941E0EE-57C9-44A4-AED5-456674DAD6B3}"/>
              </a:ext>
            </a:extLst>
          </p:cNvPr>
          <p:cNvSpPr>
            <a:spLocks noGrp="1"/>
          </p:cNvSpPr>
          <p:nvPr>
            <p:ph type="body" sz="quarter" idx="12" hasCustomPrompt="1"/>
          </p:nvPr>
        </p:nvSpPr>
        <p:spPr>
          <a:xfrm>
            <a:off x="381000" y="6595505"/>
            <a:ext cx="10858500" cy="148195"/>
          </a:xfrm>
          <a:prstGeom prst="rect">
            <a:avLst/>
          </a:prstGeom>
        </p:spPr>
        <p:txBody>
          <a:bodyPr wrap="square" anchor="b">
            <a:noAutofit/>
          </a:bodyPr>
          <a:lstStyle>
            <a:lvl1pPr>
              <a:spcBef>
                <a:spcPts val="0"/>
              </a:spcBef>
              <a:defRPr sz="1000">
                <a:solidFill>
                  <a:schemeClr val="bg1">
                    <a:lumMod val="75000"/>
                  </a:schemeClr>
                </a:solidFill>
              </a:defRPr>
            </a:lvl1pPr>
          </a:lstStyle>
          <a:p>
            <a:pPr lvl="0"/>
            <a:r>
              <a:rPr lang="en-US"/>
              <a:t>Edit master text styles</a:t>
            </a:r>
          </a:p>
        </p:txBody>
      </p:sp>
      <p:sp>
        <p:nvSpPr>
          <p:cNvPr id="2" name="Segnaposto numero diapositiva 4">
            <a:extLst>
              <a:ext uri="{FF2B5EF4-FFF2-40B4-BE49-F238E27FC236}">
                <a16:creationId xmlns:a16="http://schemas.microsoft.com/office/drawing/2014/main" id="{10506FA0-B814-6D6B-6D26-617FA25E862C}"/>
              </a:ext>
            </a:extLst>
          </p:cNvPr>
          <p:cNvSpPr>
            <a:spLocks noGrp="1"/>
          </p:cNvSpPr>
          <p:nvPr>
            <p:ph type="sldNum" sz="quarter" idx="4"/>
          </p:nvPr>
        </p:nvSpPr>
        <p:spPr>
          <a:xfrm>
            <a:off x="11947710" y="6587624"/>
            <a:ext cx="166712" cy="169277"/>
          </a:xfrm>
          <a:prstGeom prst="rect">
            <a:avLst/>
          </a:prstGeom>
        </p:spPr>
        <p:txBody>
          <a:bodyPr vert="horz" wrap="none" lIns="0" tIns="0" rIns="0" bIns="0" anchor="ctr" anchorCtr="0">
            <a:spAutoFit/>
          </a:bodyPr>
          <a:lstStyle>
            <a:lvl1pPr algn="r" eaLnBrk="1" latinLnBrk="0" hangingPunct="1">
              <a:defRPr kumimoji="0" sz="1100">
                <a:solidFill>
                  <a:srgbClr val="FFFFFF"/>
                </a:solidFill>
              </a:defRPr>
            </a:lvl1pPr>
            <a:extLst/>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91974DF9-AD47-4691-BA21-BBFCE3637A9A}" type="slidenum">
              <a:rPr kumimoji="0" lang="en-US" sz="1100" b="0" i="0" u="none" strike="noStrike" kern="0" cap="none" spc="0" normalizeH="0" baseline="0" noProof="0" smtClean="0">
                <a:ln>
                  <a:noFill/>
                </a:ln>
                <a:solidFill>
                  <a:srgbClr val="FFFFFF"/>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‹N›</a:t>
            </a:fld>
            <a:endParaRPr kumimoji="0" lang="en-US" sz="1100" b="0" i="0" u="none" strike="noStrike" kern="0" cap="none" spc="0" normalizeH="0" baseline="0" noProof="0">
              <a:ln>
                <a:noFill/>
              </a:ln>
              <a:solidFill>
                <a:srgbClr val="FFFFFF"/>
              </a:solidFill>
              <a:effectLst/>
              <a:uLnTx/>
              <a:uFillTx/>
              <a:latin typeface="Arial"/>
              <a:cs typeface="Arial"/>
              <a:sym typeface="Arial"/>
            </a:endParaRPr>
          </a:p>
        </p:txBody>
      </p:sp>
      <p:sp>
        <p:nvSpPr>
          <p:cNvPr id="3" name="CasellaDiTesto 2">
            <a:extLst>
              <a:ext uri="{FF2B5EF4-FFF2-40B4-BE49-F238E27FC236}">
                <a16:creationId xmlns:a16="http://schemas.microsoft.com/office/drawing/2014/main" id="{7F13942D-54B5-F65E-FD9D-3A6FE3E7507D}"/>
              </a:ext>
            </a:extLst>
          </p:cNvPr>
          <p:cNvSpPr txBox="1"/>
          <p:nvPr userDrawn="1"/>
        </p:nvSpPr>
        <p:spPr>
          <a:xfrm>
            <a:off x="11194626" y="6219825"/>
            <a:ext cx="6093822" cy="2308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900" b="0" i="0" u="none" strike="noStrike" kern="0" cap="none" spc="0" normalizeH="0" baseline="0" noProof="0">
                <a:ln>
                  <a:noFill/>
                </a:ln>
                <a:solidFill>
                  <a:srgbClr val="FFFFFF"/>
                </a:solidFill>
                <a:effectLst/>
                <a:uLnTx/>
                <a:uFillTx/>
                <a:latin typeface="Arial" panose="020B0604020202020204" pitchFamily="34" charset="0"/>
                <a:cs typeface="Arial"/>
                <a:sym typeface="Arial"/>
              </a:rPr>
              <a:t>MAT-IT-2402370</a:t>
            </a:r>
          </a:p>
        </p:txBody>
      </p:sp>
    </p:spTree>
    <p:extLst>
      <p:ext uri="{BB962C8B-B14F-4D97-AF65-F5344CB8AC3E}">
        <p14:creationId xmlns:p14="http://schemas.microsoft.com/office/powerpoint/2010/main" val="33696974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EC06A7-17DF-4949-A43D-8E4837CBAB10}" type="datetimeFigureOut">
              <a:rPr lang="en-US" smtClean="0"/>
              <a:t>4/18/2026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1D30D7-B4BC-4AE0-A8EE-172BDC5E68C0}" type="slidenum">
              <a:rPr lang="en-US" smtClean="0"/>
              <a:t>‹N›</a:t>
            </a:fld>
            <a:endParaRPr lang="en-US"/>
          </a:p>
        </p:txBody>
      </p:sp>
    </p:spTree>
    <p:extLst>
      <p:ext uri="{BB962C8B-B14F-4D97-AF65-F5344CB8AC3E}">
        <p14:creationId xmlns:p14="http://schemas.microsoft.com/office/powerpoint/2010/main" val="35942535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2A9C174B-F78B-4C9E-99AF-6876DC794367}" type="datetimeFigureOut">
              <a:rPr lang="it-IT" smtClean="0"/>
              <a:t>18/04/2026</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37595736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75537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E7C04A-EA99-C74C-A534-BB20106ED9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t-IT"/>
          </a:p>
        </p:txBody>
      </p:sp>
      <p:sp>
        <p:nvSpPr>
          <p:cNvPr id="3" name="Subtitle 2">
            <a:extLst>
              <a:ext uri="{FF2B5EF4-FFF2-40B4-BE49-F238E27FC236}">
                <a16:creationId xmlns:a16="http://schemas.microsoft.com/office/drawing/2014/main" id="{F643E678-5AB4-FB47-BC43-A2BCECCB46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t-IT"/>
          </a:p>
        </p:txBody>
      </p:sp>
      <p:sp>
        <p:nvSpPr>
          <p:cNvPr id="4" name="Date Placeholder 3">
            <a:extLst>
              <a:ext uri="{FF2B5EF4-FFF2-40B4-BE49-F238E27FC236}">
                <a16:creationId xmlns:a16="http://schemas.microsoft.com/office/drawing/2014/main" id="{EA488FDC-6225-D64A-9D71-1CD6CDD622C2}"/>
              </a:ext>
            </a:extLst>
          </p:cNvPr>
          <p:cNvSpPr>
            <a:spLocks noGrp="1"/>
          </p:cNvSpPr>
          <p:nvPr>
            <p:ph type="dt" sz="half" idx="10"/>
          </p:nvPr>
        </p:nvSpPr>
        <p:spPr/>
        <p:txBody>
          <a:bodyPr/>
          <a:lstStyle/>
          <a:p>
            <a:fld id="{376803BD-7B63-634E-A740-5BC77BBF19F3}" type="datetimeFigureOut">
              <a:rPr lang="it-IT" smtClean="0"/>
              <a:t>18/04/2026</a:t>
            </a:fld>
            <a:endParaRPr lang="it-IT"/>
          </a:p>
        </p:txBody>
      </p:sp>
      <p:sp>
        <p:nvSpPr>
          <p:cNvPr id="5" name="Footer Placeholder 4">
            <a:extLst>
              <a:ext uri="{FF2B5EF4-FFF2-40B4-BE49-F238E27FC236}">
                <a16:creationId xmlns:a16="http://schemas.microsoft.com/office/drawing/2014/main" id="{03AF0F8E-166D-3740-A35D-35170F7E89C3}"/>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8F5A713F-3B68-FE4D-A489-72E8EDB329A5}"/>
              </a:ext>
            </a:extLst>
          </p:cNvPr>
          <p:cNvSpPr>
            <a:spLocks noGrp="1"/>
          </p:cNvSpPr>
          <p:nvPr>
            <p:ph type="sldNum" sz="quarter" idx="12"/>
          </p:nvPr>
        </p:nvSpPr>
        <p:spPr/>
        <p:txBody>
          <a:bodyPr/>
          <a:lstStyle/>
          <a:p>
            <a:fld id="{E895F403-7248-0649-B23C-59C2C2A58C81}" type="slidenum">
              <a:rPr lang="it-IT" smtClean="0"/>
              <a:t>‹N›</a:t>
            </a:fld>
            <a:endParaRPr lang="it-IT"/>
          </a:p>
        </p:txBody>
      </p:sp>
    </p:spTree>
    <p:extLst>
      <p:ext uri="{BB962C8B-B14F-4D97-AF65-F5344CB8AC3E}">
        <p14:creationId xmlns:p14="http://schemas.microsoft.com/office/powerpoint/2010/main" val="20634835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2F1F5-DD48-FD4C-8958-13070C3669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F85EC1E-C312-9640-BECC-7BD4D2272E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065A5F8-6B4F-D041-A7B8-2BEFA45D7B1C}"/>
              </a:ext>
            </a:extLst>
          </p:cNvPr>
          <p:cNvSpPr>
            <a:spLocks noGrp="1"/>
          </p:cNvSpPr>
          <p:nvPr>
            <p:ph type="dt" sz="half" idx="10"/>
          </p:nvPr>
        </p:nvSpPr>
        <p:spPr/>
        <p:txBody>
          <a:bodyPr/>
          <a:lstStyle/>
          <a:p>
            <a:fld id="{38A47282-4EF5-4BA6-B194-FA0F300E3F83}" type="datetimeFigureOut">
              <a:rPr lang="en-US" smtClean="0"/>
              <a:t>4/18/2026</a:t>
            </a:fld>
            <a:endParaRPr lang="en-US"/>
          </a:p>
        </p:txBody>
      </p:sp>
      <p:sp>
        <p:nvSpPr>
          <p:cNvPr id="5" name="Footer Placeholder 4">
            <a:extLst>
              <a:ext uri="{FF2B5EF4-FFF2-40B4-BE49-F238E27FC236}">
                <a16:creationId xmlns:a16="http://schemas.microsoft.com/office/drawing/2014/main" id="{CBAD7295-976E-2541-A034-A968FA2D19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A4312A-ECA8-1B4D-82FF-A5903CF58CAB}"/>
              </a:ext>
            </a:extLst>
          </p:cNvPr>
          <p:cNvSpPr>
            <a:spLocks noGrp="1"/>
          </p:cNvSpPr>
          <p:nvPr>
            <p:ph type="sldNum" sz="quarter" idx="12"/>
          </p:nvPr>
        </p:nvSpPr>
        <p:spPr/>
        <p:txBody>
          <a:bodyPr/>
          <a:lstStyle/>
          <a:p>
            <a:fld id="{A0AEBD69-6CCC-4358-9AD4-907B1ABD2710}" type="slidenum">
              <a:rPr lang="en-US" smtClean="0"/>
              <a:t>‹N›</a:t>
            </a:fld>
            <a:endParaRPr lang="en-US"/>
          </a:p>
        </p:txBody>
      </p:sp>
    </p:spTree>
    <p:extLst>
      <p:ext uri="{BB962C8B-B14F-4D97-AF65-F5344CB8AC3E}">
        <p14:creationId xmlns:p14="http://schemas.microsoft.com/office/powerpoint/2010/main" val="30736713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07A60-86DA-C24E-B3CA-B816168DF59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CE105E6-8C1D-8941-BCFE-FEF88B13C8C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F35CA79-B357-0149-A225-200FCF5A0380}"/>
              </a:ext>
            </a:extLst>
          </p:cNvPr>
          <p:cNvSpPr>
            <a:spLocks noGrp="1"/>
          </p:cNvSpPr>
          <p:nvPr>
            <p:ph type="dt" sz="half" idx="10"/>
          </p:nvPr>
        </p:nvSpPr>
        <p:spPr/>
        <p:txBody>
          <a:bodyPr/>
          <a:lstStyle/>
          <a:p>
            <a:endParaRPr lang="it-IT"/>
          </a:p>
        </p:txBody>
      </p:sp>
      <p:sp>
        <p:nvSpPr>
          <p:cNvPr id="5" name="Footer Placeholder 4">
            <a:extLst>
              <a:ext uri="{FF2B5EF4-FFF2-40B4-BE49-F238E27FC236}">
                <a16:creationId xmlns:a16="http://schemas.microsoft.com/office/drawing/2014/main" id="{F32B0E72-968D-794C-85E1-F88ED777BB75}"/>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C23AFC1A-2870-8E48-89F4-F4BD878545B8}"/>
              </a:ext>
            </a:extLst>
          </p:cNvPr>
          <p:cNvSpPr>
            <a:spLocks noGrp="1"/>
          </p:cNvSpPr>
          <p:nvPr>
            <p:ph type="sldNum" sz="quarter" idx="12"/>
          </p:nvPr>
        </p:nvSpPr>
        <p:spPr/>
        <p:txBody>
          <a:bodyPr/>
          <a:lstStyle/>
          <a:p>
            <a:pPr marL="38100" lvl="0" indent="0" algn="r" rtl="0">
              <a:spcBef>
                <a:spcPts val="0"/>
              </a:spcBef>
              <a:spcAft>
                <a:spcPts val="0"/>
              </a:spcAft>
              <a:buNone/>
            </a:pPr>
            <a:fld id="{00000000-1234-1234-1234-123412341234}" type="slidenum">
              <a:rPr lang="en-US" smtClean="0"/>
              <a:t>‹N›</a:t>
            </a:fld>
            <a:endParaRPr lang="en-US"/>
          </a:p>
        </p:txBody>
      </p:sp>
    </p:spTree>
    <p:extLst>
      <p:ext uri="{BB962C8B-B14F-4D97-AF65-F5344CB8AC3E}">
        <p14:creationId xmlns:p14="http://schemas.microsoft.com/office/powerpoint/2010/main" val="1878637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6901"/>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2A9C174B-F78B-4C9E-99AF-6876DC794367}" type="datetimeFigureOut">
              <a:rPr lang="it-IT" smtClean="0"/>
              <a:t>18/04/2026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21863399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EAAB0-FCDA-CB4F-927A-92D51082FC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6E6C3FD-AFE3-864F-B617-3D9E606864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ACAA7DA-34F3-5543-9D05-F7AE5BD2D942}"/>
              </a:ext>
            </a:extLst>
          </p:cNvPr>
          <p:cNvSpPr>
            <a:spLocks noGrp="1"/>
          </p:cNvSpPr>
          <p:nvPr>
            <p:ph type="dt" sz="half" idx="10"/>
          </p:nvPr>
        </p:nvSpPr>
        <p:spPr/>
        <p:txBody>
          <a:bodyPr/>
          <a:lstStyle/>
          <a:p>
            <a:fld id="{48A87A34-81AB-432B-8DAE-1953F412C126}" type="datetimeFigureOut">
              <a:rPr lang="en-US" smtClean="0"/>
              <a:t>4/18/2026</a:t>
            </a:fld>
            <a:endParaRPr lang="en-US" dirty="0"/>
          </a:p>
        </p:txBody>
      </p:sp>
      <p:sp>
        <p:nvSpPr>
          <p:cNvPr id="5" name="Footer Placeholder 4">
            <a:extLst>
              <a:ext uri="{FF2B5EF4-FFF2-40B4-BE49-F238E27FC236}">
                <a16:creationId xmlns:a16="http://schemas.microsoft.com/office/drawing/2014/main" id="{A0C47394-B45D-BB48-AF2D-10F9025E1B3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3FD9BCA-F9E9-0343-857E-9BDE91AF2E8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a:t>
            </a:fld>
            <a:endParaRPr lang="en-US"/>
          </a:p>
        </p:txBody>
      </p:sp>
    </p:spTree>
    <p:extLst>
      <p:ext uri="{BB962C8B-B14F-4D97-AF65-F5344CB8AC3E}">
        <p14:creationId xmlns:p14="http://schemas.microsoft.com/office/powerpoint/2010/main" val="3455791972"/>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1A3EC-C424-1241-8747-CCC881BF22E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B16FA1B-7B9E-3745-8405-4314939EFCA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122D271-7F60-184C-A21C-4395321B81A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48995CC-B6BA-AD43-A97D-E08240A3207C}"/>
              </a:ext>
            </a:extLst>
          </p:cNvPr>
          <p:cNvSpPr>
            <a:spLocks noGrp="1"/>
          </p:cNvSpPr>
          <p:nvPr>
            <p:ph type="dt" sz="half" idx="10"/>
          </p:nvPr>
        </p:nvSpPr>
        <p:spPr/>
        <p:txBody>
          <a:bodyPr/>
          <a:lstStyle/>
          <a:p>
            <a:fld id="{48A87A34-81AB-432B-8DAE-1953F412C126}" type="datetimeFigureOut">
              <a:rPr lang="en-US" smtClean="0"/>
              <a:t>4/18/2026</a:t>
            </a:fld>
            <a:endParaRPr lang="en-US" dirty="0"/>
          </a:p>
        </p:txBody>
      </p:sp>
      <p:sp>
        <p:nvSpPr>
          <p:cNvPr id="6" name="Footer Placeholder 5">
            <a:extLst>
              <a:ext uri="{FF2B5EF4-FFF2-40B4-BE49-F238E27FC236}">
                <a16:creationId xmlns:a16="http://schemas.microsoft.com/office/drawing/2014/main" id="{F497D0A8-F26F-5C4B-8147-7606B1B6D85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DB772D5-C200-FF41-B15F-B8636574020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a:t>
            </a:fld>
            <a:endParaRPr lang="en-US"/>
          </a:p>
        </p:txBody>
      </p:sp>
    </p:spTree>
    <p:extLst>
      <p:ext uri="{BB962C8B-B14F-4D97-AF65-F5344CB8AC3E}">
        <p14:creationId xmlns:p14="http://schemas.microsoft.com/office/powerpoint/2010/main" val="2568364972"/>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9AF9F-2B3A-BE4F-A771-9BD728D04B5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EEED27B-95A1-9942-BE1E-17FD88A31E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07A6420-ED17-7A4E-A8BD-294E510E70C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13D6530-FB10-3241-A026-BE85198EFA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6611C3F-8EE5-8F47-8845-7250D867352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B9D14AE-410B-D14C-9E67-D31E8FCC5BA7}"/>
              </a:ext>
            </a:extLst>
          </p:cNvPr>
          <p:cNvSpPr>
            <a:spLocks noGrp="1"/>
          </p:cNvSpPr>
          <p:nvPr>
            <p:ph type="dt" sz="half" idx="10"/>
          </p:nvPr>
        </p:nvSpPr>
        <p:spPr/>
        <p:txBody>
          <a:bodyPr/>
          <a:lstStyle/>
          <a:p>
            <a:fld id="{48A87A34-81AB-432B-8DAE-1953F412C126}" type="datetimeFigureOut">
              <a:rPr lang="en-US" smtClean="0"/>
              <a:t>4/18/2026</a:t>
            </a:fld>
            <a:endParaRPr lang="en-US" dirty="0"/>
          </a:p>
        </p:txBody>
      </p:sp>
      <p:sp>
        <p:nvSpPr>
          <p:cNvPr id="8" name="Footer Placeholder 7">
            <a:extLst>
              <a:ext uri="{FF2B5EF4-FFF2-40B4-BE49-F238E27FC236}">
                <a16:creationId xmlns:a16="http://schemas.microsoft.com/office/drawing/2014/main" id="{E0F74F47-789B-D04D-90F7-2813A91A016C}"/>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25DDF86D-60C7-954F-9ABB-20A3396600D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a:t>
            </a:fld>
            <a:endParaRPr lang="en-US"/>
          </a:p>
        </p:txBody>
      </p:sp>
    </p:spTree>
    <p:extLst>
      <p:ext uri="{BB962C8B-B14F-4D97-AF65-F5344CB8AC3E}">
        <p14:creationId xmlns:p14="http://schemas.microsoft.com/office/powerpoint/2010/main" val="3434176892"/>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B264B-9CF7-D94D-8875-C889486A862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469E1F2-69EA-EB40-A51E-35DFD97D3DE8}"/>
              </a:ext>
            </a:extLst>
          </p:cNvPr>
          <p:cNvSpPr>
            <a:spLocks noGrp="1"/>
          </p:cNvSpPr>
          <p:nvPr>
            <p:ph type="dt" sz="half" idx="10"/>
          </p:nvPr>
        </p:nvSpPr>
        <p:spPr/>
        <p:txBody>
          <a:bodyPr/>
          <a:lstStyle/>
          <a:p>
            <a:fld id="{48A87A34-81AB-432B-8DAE-1953F412C126}" type="datetimeFigureOut">
              <a:rPr lang="en-US" smtClean="0"/>
              <a:t>4/18/2026</a:t>
            </a:fld>
            <a:endParaRPr lang="en-US" dirty="0"/>
          </a:p>
        </p:txBody>
      </p:sp>
      <p:sp>
        <p:nvSpPr>
          <p:cNvPr id="4" name="Footer Placeholder 3">
            <a:extLst>
              <a:ext uri="{FF2B5EF4-FFF2-40B4-BE49-F238E27FC236}">
                <a16:creationId xmlns:a16="http://schemas.microsoft.com/office/drawing/2014/main" id="{D4AC8DA0-E903-B14C-96E8-9B8D638CB9A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8B7339-D674-4B4F-AA07-43A07372148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a:t>
            </a:fld>
            <a:endParaRPr lang="en-US"/>
          </a:p>
        </p:txBody>
      </p:sp>
    </p:spTree>
    <p:extLst>
      <p:ext uri="{BB962C8B-B14F-4D97-AF65-F5344CB8AC3E}">
        <p14:creationId xmlns:p14="http://schemas.microsoft.com/office/powerpoint/2010/main" val="1538811173"/>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336F01-F4F9-754B-804A-80F8F1B17E66}"/>
              </a:ext>
            </a:extLst>
          </p:cNvPr>
          <p:cNvSpPr>
            <a:spLocks noGrp="1"/>
          </p:cNvSpPr>
          <p:nvPr>
            <p:ph type="dt" sz="half" idx="10"/>
          </p:nvPr>
        </p:nvSpPr>
        <p:spPr/>
        <p:txBody>
          <a:bodyPr/>
          <a:lstStyle/>
          <a:p>
            <a:fld id="{48A87A34-81AB-432B-8DAE-1953F412C126}" type="datetimeFigureOut">
              <a:rPr lang="en-US" smtClean="0"/>
              <a:t>4/18/2026</a:t>
            </a:fld>
            <a:endParaRPr lang="en-US" dirty="0"/>
          </a:p>
        </p:txBody>
      </p:sp>
      <p:sp>
        <p:nvSpPr>
          <p:cNvPr id="3" name="Footer Placeholder 2">
            <a:extLst>
              <a:ext uri="{FF2B5EF4-FFF2-40B4-BE49-F238E27FC236}">
                <a16:creationId xmlns:a16="http://schemas.microsoft.com/office/drawing/2014/main" id="{4293B94F-A340-6746-80AC-A8974A03EEA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739AAB7-387B-C740-A308-785B103E111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a:t>
            </a:fld>
            <a:endParaRPr lang="en-US"/>
          </a:p>
        </p:txBody>
      </p:sp>
    </p:spTree>
    <p:extLst>
      <p:ext uri="{BB962C8B-B14F-4D97-AF65-F5344CB8AC3E}">
        <p14:creationId xmlns:p14="http://schemas.microsoft.com/office/powerpoint/2010/main" val="4283695820"/>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BA9B8-8F8E-C74F-874E-4C98F59FF8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D9B045D-1C40-AA48-8ACE-F52A59C7CF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F2D00C3-1887-E449-9DFB-FE183D87B4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1459E7A-31FD-9446-9D3C-C351E3668AB2}"/>
              </a:ext>
            </a:extLst>
          </p:cNvPr>
          <p:cNvSpPr>
            <a:spLocks noGrp="1"/>
          </p:cNvSpPr>
          <p:nvPr>
            <p:ph type="dt" sz="half" idx="10"/>
          </p:nvPr>
        </p:nvSpPr>
        <p:spPr/>
        <p:txBody>
          <a:bodyPr/>
          <a:lstStyle/>
          <a:p>
            <a:fld id="{48A87A34-81AB-432B-8DAE-1953F412C126}" type="datetimeFigureOut">
              <a:rPr lang="en-US" smtClean="0"/>
              <a:t>4/18/2026</a:t>
            </a:fld>
            <a:endParaRPr lang="en-US" dirty="0"/>
          </a:p>
        </p:txBody>
      </p:sp>
      <p:sp>
        <p:nvSpPr>
          <p:cNvPr id="6" name="Footer Placeholder 5">
            <a:extLst>
              <a:ext uri="{FF2B5EF4-FFF2-40B4-BE49-F238E27FC236}">
                <a16:creationId xmlns:a16="http://schemas.microsoft.com/office/drawing/2014/main" id="{F44239AE-4741-E349-A08E-5310E8314AB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A8E249D-7371-6E4B-B12F-1AF6F13DC94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a:t>
            </a:fld>
            <a:endParaRPr lang="en-US"/>
          </a:p>
        </p:txBody>
      </p:sp>
    </p:spTree>
    <p:extLst>
      <p:ext uri="{BB962C8B-B14F-4D97-AF65-F5344CB8AC3E}">
        <p14:creationId xmlns:p14="http://schemas.microsoft.com/office/powerpoint/2010/main" val="46831387"/>
      </p:ext>
    </p:extLst>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A816B-C1A7-374A-AC00-DBC05DE012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E4CBE7C-62A6-B047-85DE-C6C5C3072D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64E361A-8814-894C-8DBC-EA3C043493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CCEBCE6-44FA-6748-916E-54F64EC93F16}"/>
              </a:ext>
            </a:extLst>
          </p:cNvPr>
          <p:cNvSpPr>
            <a:spLocks noGrp="1"/>
          </p:cNvSpPr>
          <p:nvPr>
            <p:ph type="dt" sz="half" idx="10"/>
          </p:nvPr>
        </p:nvSpPr>
        <p:spPr/>
        <p:txBody>
          <a:bodyPr/>
          <a:lstStyle/>
          <a:p>
            <a:fld id="{48A87A34-81AB-432B-8DAE-1953F412C126}" type="datetimeFigureOut">
              <a:rPr lang="en-US" smtClean="0"/>
              <a:pPr/>
              <a:t>4/18/2026</a:t>
            </a:fld>
            <a:endParaRPr lang="en-US" dirty="0"/>
          </a:p>
        </p:txBody>
      </p:sp>
      <p:sp>
        <p:nvSpPr>
          <p:cNvPr id="6" name="Footer Placeholder 5">
            <a:extLst>
              <a:ext uri="{FF2B5EF4-FFF2-40B4-BE49-F238E27FC236}">
                <a16:creationId xmlns:a16="http://schemas.microsoft.com/office/drawing/2014/main" id="{D144656F-9AD9-FA4E-8075-2A39EC7DDC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378BA84-5F18-744E-9CF3-DC43358EB88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a:t>
            </a:fld>
            <a:endParaRPr lang="en-US"/>
          </a:p>
        </p:txBody>
      </p:sp>
    </p:spTree>
    <p:extLst>
      <p:ext uri="{BB962C8B-B14F-4D97-AF65-F5344CB8AC3E}">
        <p14:creationId xmlns:p14="http://schemas.microsoft.com/office/powerpoint/2010/main" val="952812996"/>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EC97D-F606-F149-9CCE-C56123116E0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A8170BF-A568-6543-A9E1-A77178D531C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1EDDEEC-7D0D-2245-BA92-0556384BEF29}"/>
              </a:ext>
            </a:extLst>
          </p:cNvPr>
          <p:cNvSpPr>
            <a:spLocks noGrp="1"/>
          </p:cNvSpPr>
          <p:nvPr>
            <p:ph type="dt" sz="half" idx="10"/>
          </p:nvPr>
        </p:nvSpPr>
        <p:spPr/>
        <p:txBody>
          <a:bodyPr/>
          <a:lstStyle/>
          <a:p>
            <a:fld id="{48A87A34-81AB-432B-8DAE-1953F412C126}" type="datetimeFigureOut">
              <a:rPr lang="en-US" smtClean="0"/>
              <a:t>4/18/2026</a:t>
            </a:fld>
            <a:endParaRPr lang="en-US" dirty="0"/>
          </a:p>
        </p:txBody>
      </p:sp>
      <p:sp>
        <p:nvSpPr>
          <p:cNvPr id="5" name="Footer Placeholder 4">
            <a:extLst>
              <a:ext uri="{FF2B5EF4-FFF2-40B4-BE49-F238E27FC236}">
                <a16:creationId xmlns:a16="http://schemas.microsoft.com/office/drawing/2014/main" id="{A15A1B5F-681F-5A45-AB22-35530B7533C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CAD72DA-99F9-764D-BE13-C6C015B5F3A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a:t>
            </a:fld>
            <a:endParaRPr lang="en-US"/>
          </a:p>
        </p:txBody>
      </p:sp>
    </p:spTree>
    <p:extLst>
      <p:ext uri="{BB962C8B-B14F-4D97-AF65-F5344CB8AC3E}">
        <p14:creationId xmlns:p14="http://schemas.microsoft.com/office/powerpoint/2010/main" val="495792472"/>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6FBDC18-E2DE-E84B-91D4-AF9D7634575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25B066A-172E-714A-AEAA-78A62AC8398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AA7C5D1-474F-A54C-AF03-79828A205A89}"/>
              </a:ext>
            </a:extLst>
          </p:cNvPr>
          <p:cNvSpPr>
            <a:spLocks noGrp="1"/>
          </p:cNvSpPr>
          <p:nvPr>
            <p:ph type="dt" sz="half" idx="10"/>
          </p:nvPr>
        </p:nvSpPr>
        <p:spPr/>
        <p:txBody>
          <a:bodyPr/>
          <a:lstStyle/>
          <a:p>
            <a:fld id="{48A87A34-81AB-432B-8DAE-1953F412C126}" type="datetimeFigureOut">
              <a:rPr lang="en-US" smtClean="0"/>
              <a:t>4/18/2026</a:t>
            </a:fld>
            <a:endParaRPr lang="en-US" dirty="0"/>
          </a:p>
        </p:txBody>
      </p:sp>
      <p:sp>
        <p:nvSpPr>
          <p:cNvPr id="5" name="Footer Placeholder 4">
            <a:extLst>
              <a:ext uri="{FF2B5EF4-FFF2-40B4-BE49-F238E27FC236}">
                <a16:creationId xmlns:a16="http://schemas.microsoft.com/office/drawing/2014/main" id="{BFD77AB1-FE44-5F4C-A942-791282D2BC2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2328E8B-BF81-F348-B409-5FC044AEC18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‹N›</a:t>
            </a:fld>
            <a:endParaRPr lang="en-US"/>
          </a:p>
        </p:txBody>
      </p:sp>
    </p:spTree>
    <p:extLst>
      <p:ext uri="{BB962C8B-B14F-4D97-AF65-F5344CB8AC3E}">
        <p14:creationId xmlns:p14="http://schemas.microsoft.com/office/powerpoint/2010/main" val="1235344842"/>
      </p:ext>
    </p:extLst>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8_EoE - Single Column">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5ABDB1-24B0-4E73-AE71-062EEFCF60CD}"/>
              </a:ext>
            </a:extLst>
          </p:cNvPr>
          <p:cNvSpPr>
            <a:spLocks noGrp="1"/>
          </p:cNvSpPr>
          <p:nvPr>
            <p:ph type="title" hasCustomPrompt="1"/>
          </p:nvPr>
        </p:nvSpPr>
        <p:spPr/>
        <p:txBody>
          <a:bodyPr/>
          <a:lstStyle>
            <a:lvl1pPr>
              <a:defRPr/>
            </a:lvl1pPr>
          </a:lstStyle>
          <a:p>
            <a:r>
              <a:rPr lang="en-US" dirty="0"/>
              <a:t>Page title</a:t>
            </a:r>
            <a:endParaRPr lang="en-GB" dirty="0"/>
          </a:p>
        </p:txBody>
      </p:sp>
      <p:sp>
        <p:nvSpPr>
          <p:cNvPr id="5" name="Text Placeholder 4">
            <a:extLst>
              <a:ext uri="{FF2B5EF4-FFF2-40B4-BE49-F238E27FC236}">
                <a16:creationId xmlns:a16="http://schemas.microsoft.com/office/drawing/2014/main" id="{1F6B8C15-3675-4C33-9703-923EE9B5D7A4}"/>
              </a:ext>
            </a:extLst>
          </p:cNvPr>
          <p:cNvSpPr>
            <a:spLocks noGrp="1"/>
          </p:cNvSpPr>
          <p:nvPr>
            <p:ph type="body" sz="quarter" idx="17" hasCustomPrompt="1"/>
          </p:nvPr>
        </p:nvSpPr>
        <p:spPr>
          <a:xfrm>
            <a:off x="336550" y="1767600"/>
            <a:ext cx="11519386" cy="4183200"/>
          </a:xfrm>
        </p:spPr>
        <p:txBody>
          <a:bodyPr/>
          <a:lstStyle>
            <a:lvl1pPr>
              <a:defRPr>
                <a:solidFill>
                  <a:srgbClr val="3C3C3C"/>
                </a:solidFill>
              </a:defRPr>
            </a:lvl1pPr>
            <a:lvl2pPr>
              <a:defRPr>
                <a:solidFill>
                  <a:srgbClr val="3C3C3C"/>
                </a:solidFill>
              </a:defRPr>
            </a:lvl2pPr>
            <a:lvl3pPr>
              <a:defRPr>
                <a:solidFill>
                  <a:srgbClr val="3C3C3C"/>
                </a:solidFill>
              </a:defRPr>
            </a:lvl3pPr>
            <a:lvl4pPr>
              <a:defRPr>
                <a:solidFill>
                  <a:srgbClr val="3C3C3C"/>
                </a:solidFill>
              </a:defRPr>
            </a:lvl4pPr>
            <a:lvl5pPr>
              <a:defRPr>
                <a:solidFill>
                  <a:srgbClr val="3C3C3C"/>
                </a:solidFill>
              </a:defRPr>
            </a:lvl5pPr>
          </a:lstStyle>
          <a:p>
            <a:pPr lvl="0"/>
            <a:r>
              <a:rPr lang="en-US" dirty="0"/>
              <a:t>Body text</a:t>
            </a:r>
          </a:p>
          <a:p>
            <a:pPr lvl="1"/>
            <a:r>
              <a:rPr lang="en-US" dirty="0"/>
              <a:t>Numbered list</a:t>
            </a:r>
          </a:p>
          <a:p>
            <a:pPr lvl="2"/>
            <a:r>
              <a:rPr lang="en-US" dirty="0"/>
              <a:t>Secondary bullet</a:t>
            </a:r>
          </a:p>
          <a:p>
            <a:pPr lvl="3"/>
            <a:r>
              <a:rPr lang="en-US" dirty="0"/>
              <a:t>Sub bullet</a:t>
            </a:r>
          </a:p>
          <a:p>
            <a:pPr lvl="4"/>
            <a:r>
              <a:rPr lang="en-US" dirty="0"/>
              <a:t>Mini bullet</a:t>
            </a:r>
            <a:endParaRPr lang="en-GB" dirty="0"/>
          </a:p>
        </p:txBody>
      </p:sp>
      <p:sp>
        <p:nvSpPr>
          <p:cNvPr id="21" name="Content Placeholder 3">
            <a:extLst>
              <a:ext uri="{FF2B5EF4-FFF2-40B4-BE49-F238E27FC236}">
                <a16:creationId xmlns:a16="http://schemas.microsoft.com/office/drawing/2014/main" id="{E9C7E2E2-8E32-4E60-BC37-96DF8C9F7B7A}"/>
              </a:ext>
            </a:extLst>
          </p:cNvPr>
          <p:cNvSpPr>
            <a:spLocks noGrp="1"/>
          </p:cNvSpPr>
          <p:nvPr>
            <p:ph sz="quarter" idx="16" hasCustomPrompt="1"/>
          </p:nvPr>
        </p:nvSpPr>
        <p:spPr>
          <a:xfrm>
            <a:off x="335936" y="5984774"/>
            <a:ext cx="11520000" cy="540000"/>
          </a:xfrm>
          <a:prstGeom prst="rect">
            <a:avLst/>
          </a:prstGeom>
        </p:spPr>
        <p:txBody>
          <a:bodyPr lIns="0" tIns="0" rIns="0" bIns="0" anchor="b"/>
          <a:lstStyle>
            <a:lvl1pPr marL="0" indent="0">
              <a:lnSpc>
                <a:spcPct val="100000"/>
              </a:lnSpc>
              <a:spcBef>
                <a:spcPts val="0"/>
              </a:spcBef>
              <a:buNone/>
              <a:defRPr sz="1000"/>
            </a:lvl1pPr>
            <a:lvl2pPr marL="457200" indent="0">
              <a:buNone/>
              <a:defRPr sz="1000"/>
            </a:lvl2pPr>
          </a:lstStyle>
          <a:p>
            <a:pPr lvl="0"/>
            <a:r>
              <a:rPr lang="en-US" dirty="0"/>
              <a:t>Insert References &amp; Abbreviations</a:t>
            </a:r>
            <a:endParaRPr lang="en-GB" dirty="0"/>
          </a:p>
        </p:txBody>
      </p:sp>
      <p:sp>
        <p:nvSpPr>
          <p:cNvPr id="7" name="Text Placeholder 6">
            <a:extLst>
              <a:ext uri="{FF2B5EF4-FFF2-40B4-BE49-F238E27FC236}">
                <a16:creationId xmlns:a16="http://schemas.microsoft.com/office/drawing/2014/main" id="{A9F489A7-B5CC-4D3E-B83E-FCBBF77948EF}"/>
              </a:ext>
            </a:extLst>
          </p:cNvPr>
          <p:cNvSpPr>
            <a:spLocks noGrp="1"/>
          </p:cNvSpPr>
          <p:nvPr>
            <p:ph type="body" sz="quarter" idx="18" hasCustomPrompt="1"/>
          </p:nvPr>
        </p:nvSpPr>
        <p:spPr>
          <a:xfrm>
            <a:off x="335936" y="770400"/>
            <a:ext cx="10800000" cy="184666"/>
          </a:xfrm>
        </p:spPr>
        <p:txBody>
          <a:bodyPr>
            <a:spAutoFit/>
          </a:bodyPr>
          <a:lstStyle>
            <a:lvl1pPr marL="0" indent="0">
              <a:tabLst/>
              <a:defRPr sz="1200" b="1">
                <a:solidFill>
                  <a:srgbClr val="AE2C82"/>
                </a:solidFill>
              </a:defRPr>
            </a:lvl1pPr>
            <a:lvl2pPr marL="0" indent="0">
              <a:tabLst/>
              <a:defRPr sz="1200" b="1"/>
            </a:lvl2pPr>
            <a:lvl3pPr marL="0" indent="0">
              <a:tabLst/>
              <a:defRPr sz="1200" b="1"/>
            </a:lvl3pPr>
            <a:lvl4pPr marL="0" indent="0">
              <a:tabLst/>
              <a:defRPr sz="1200" b="1"/>
            </a:lvl4pPr>
            <a:lvl5pPr marL="0" indent="0">
              <a:tabLst/>
              <a:defRPr sz="1200" b="1"/>
            </a:lvl5pPr>
          </a:lstStyle>
          <a:p>
            <a:pPr lvl="0"/>
            <a:r>
              <a:rPr lang="en-US" dirty="0"/>
              <a:t>PAGE HEADING</a:t>
            </a:r>
            <a:endParaRPr lang="en-GB" dirty="0"/>
          </a:p>
        </p:txBody>
      </p:sp>
      <p:sp>
        <p:nvSpPr>
          <p:cNvPr id="2" name="Slide Number Placeholder 1">
            <a:extLst>
              <a:ext uri="{FF2B5EF4-FFF2-40B4-BE49-F238E27FC236}">
                <a16:creationId xmlns:a16="http://schemas.microsoft.com/office/drawing/2014/main" id="{72B3ECB4-B073-487C-A454-D71B6F15D2ED}"/>
              </a:ext>
            </a:extLst>
          </p:cNvPr>
          <p:cNvSpPr>
            <a:spLocks noGrp="1"/>
          </p:cNvSpPr>
          <p:nvPr>
            <p:ph type="sldNum" sz="quarter" idx="19"/>
          </p:nvPr>
        </p:nvSpPr>
        <p:spPr/>
        <p:txBody>
          <a:bodyPr/>
          <a:lstStyle/>
          <a:p>
            <a:fld id="{C76B5FCD-3849-42BD-B56B-22E62382A2C3}" type="slidenum">
              <a:rPr lang="en-GB" smtClean="0"/>
              <a:pPr/>
              <a:t>‹N›</a:t>
            </a:fld>
            <a:endParaRPr lang="en-GB" dirty="0"/>
          </a:p>
        </p:txBody>
      </p:sp>
      <p:sp>
        <p:nvSpPr>
          <p:cNvPr id="34" name="Freeform 16">
            <a:extLst>
              <a:ext uri="{FF2B5EF4-FFF2-40B4-BE49-F238E27FC236}">
                <a16:creationId xmlns:a16="http://schemas.microsoft.com/office/drawing/2014/main" id="{CFF1CEC0-04E0-4E15-A70C-AC7DAF1091EC}"/>
              </a:ext>
            </a:extLst>
          </p:cNvPr>
          <p:cNvSpPr/>
          <p:nvPr userDrawn="1"/>
        </p:nvSpPr>
        <p:spPr>
          <a:xfrm>
            <a:off x="483997" y="191506"/>
            <a:ext cx="254485" cy="218004"/>
          </a:xfrm>
          <a:custGeom>
            <a:avLst/>
            <a:gdLst>
              <a:gd name="connsiteX0" fmla="*/ 252608 w 254485"/>
              <a:gd name="connsiteY0" fmla="*/ 120151 h 218004"/>
              <a:gd name="connsiteX1" fmla="*/ 232097 w 254485"/>
              <a:gd name="connsiteY1" fmla="*/ 100022 h 218004"/>
              <a:gd name="connsiteX2" fmla="*/ 230510 w 254485"/>
              <a:gd name="connsiteY2" fmla="*/ 98434 h 218004"/>
              <a:gd name="connsiteX3" fmla="*/ 132021 w 254485"/>
              <a:gd name="connsiteY3" fmla="*/ 1787 h 218004"/>
              <a:gd name="connsiteX4" fmla="*/ 122496 w 254485"/>
              <a:gd name="connsiteY4" fmla="*/ 1787 h 218004"/>
              <a:gd name="connsiteX5" fmla="*/ 1846 w 254485"/>
              <a:gd name="connsiteY5" fmla="*/ 120151 h 218004"/>
              <a:gd name="connsiteX6" fmla="*/ 1846 w 254485"/>
              <a:gd name="connsiteY6" fmla="*/ 129105 h 218004"/>
              <a:gd name="connsiteX7" fmla="*/ 6355 w 254485"/>
              <a:gd name="connsiteY7" fmla="*/ 131010 h 218004"/>
              <a:gd name="connsiteX8" fmla="*/ 10800 w 254485"/>
              <a:gd name="connsiteY8" fmla="*/ 129232 h 218004"/>
              <a:gd name="connsiteX9" fmla="*/ 22611 w 254485"/>
              <a:gd name="connsiteY9" fmla="*/ 117611 h 218004"/>
              <a:gd name="connsiteX10" fmla="*/ 22611 w 254485"/>
              <a:gd name="connsiteY10" fmla="*/ 206511 h 218004"/>
              <a:gd name="connsiteX11" fmla="*/ 34104 w 254485"/>
              <a:gd name="connsiteY11" fmla="*/ 218005 h 218004"/>
              <a:gd name="connsiteX12" fmla="*/ 221874 w 254485"/>
              <a:gd name="connsiteY12" fmla="*/ 218005 h 218004"/>
              <a:gd name="connsiteX13" fmla="*/ 233367 w 254485"/>
              <a:gd name="connsiteY13" fmla="*/ 206511 h 218004"/>
              <a:gd name="connsiteX14" fmla="*/ 233367 w 254485"/>
              <a:gd name="connsiteY14" fmla="*/ 119072 h 218004"/>
              <a:gd name="connsiteX15" fmla="*/ 243718 w 254485"/>
              <a:gd name="connsiteY15" fmla="*/ 129232 h 218004"/>
              <a:gd name="connsiteX16" fmla="*/ 248163 w 254485"/>
              <a:gd name="connsiteY16" fmla="*/ 131010 h 218004"/>
              <a:gd name="connsiteX17" fmla="*/ 252671 w 254485"/>
              <a:gd name="connsiteY17" fmla="*/ 129105 h 218004"/>
              <a:gd name="connsiteX18" fmla="*/ 252608 w 254485"/>
              <a:gd name="connsiteY18" fmla="*/ 120151 h 218004"/>
              <a:gd name="connsiteX19" fmla="*/ 107764 w 254485"/>
              <a:gd name="connsiteY19" fmla="*/ 205368 h 218004"/>
              <a:gd name="connsiteX20" fmla="*/ 107764 w 254485"/>
              <a:gd name="connsiteY20" fmla="*/ 147774 h 218004"/>
              <a:gd name="connsiteX21" fmla="*/ 148214 w 254485"/>
              <a:gd name="connsiteY21" fmla="*/ 147774 h 218004"/>
              <a:gd name="connsiteX22" fmla="*/ 148214 w 254485"/>
              <a:gd name="connsiteY22" fmla="*/ 205368 h 218004"/>
              <a:gd name="connsiteX23" fmla="*/ 220667 w 254485"/>
              <a:gd name="connsiteY23" fmla="*/ 205368 h 218004"/>
              <a:gd name="connsiteX24" fmla="*/ 160914 w 254485"/>
              <a:gd name="connsiteY24" fmla="*/ 205368 h 218004"/>
              <a:gd name="connsiteX25" fmla="*/ 160914 w 254485"/>
              <a:gd name="connsiteY25" fmla="*/ 147774 h 218004"/>
              <a:gd name="connsiteX26" fmla="*/ 148214 w 254485"/>
              <a:gd name="connsiteY26" fmla="*/ 135074 h 218004"/>
              <a:gd name="connsiteX27" fmla="*/ 107764 w 254485"/>
              <a:gd name="connsiteY27" fmla="*/ 135074 h 218004"/>
              <a:gd name="connsiteX28" fmla="*/ 95064 w 254485"/>
              <a:gd name="connsiteY28" fmla="*/ 147774 h 218004"/>
              <a:gd name="connsiteX29" fmla="*/ 95064 w 254485"/>
              <a:gd name="connsiteY29" fmla="*/ 205368 h 218004"/>
              <a:gd name="connsiteX30" fmla="*/ 35311 w 254485"/>
              <a:gd name="connsiteY30" fmla="*/ 205368 h 218004"/>
              <a:gd name="connsiteX31" fmla="*/ 35311 w 254485"/>
              <a:gd name="connsiteY31" fmla="*/ 105165 h 218004"/>
              <a:gd name="connsiteX32" fmla="*/ 127259 w 254485"/>
              <a:gd name="connsiteY32" fmla="*/ 14868 h 218004"/>
              <a:gd name="connsiteX33" fmla="*/ 220667 w 254485"/>
              <a:gd name="connsiteY33" fmla="*/ 106562 h 21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4485" h="218004">
                <a:moveTo>
                  <a:pt x="252608" y="120151"/>
                </a:moveTo>
                <a:lnTo>
                  <a:pt x="232097" y="100022"/>
                </a:lnTo>
                <a:cubicBezTo>
                  <a:pt x="231666" y="99403"/>
                  <a:pt x="231132" y="98865"/>
                  <a:pt x="230510" y="98434"/>
                </a:cubicBezTo>
                <a:lnTo>
                  <a:pt x="132021" y="1787"/>
                </a:lnTo>
                <a:cubicBezTo>
                  <a:pt x="129293" y="-596"/>
                  <a:pt x="125224" y="-596"/>
                  <a:pt x="122496" y="1787"/>
                </a:cubicBezTo>
                <a:lnTo>
                  <a:pt x="1846" y="120151"/>
                </a:lnTo>
                <a:cubicBezTo>
                  <a:pt x="-615" y="122628"/>
                  <a:pt x="-615" y="126628"/>
                  <a:pt x="1846" y="129105"/>
                </a:cubicBezTo>
                <a:cubicBezTo>
                  <a:pt x="3034" y="130317"/>
                  <a:pt x="4658" y="131003"/>
                  <a:pt x="6355" y="131010"/>
                </a:cubicBezTo>
                <a:cubicBezTo>
                  <a:pt x="8012" y="131020"/>
                  <a:pt x="9607" y="130382"/>
                  <a:pt x="10800" y="129232"/>
                </a:cubicBezTo>
                <a:lnTo>
                  <a:pt x="22611" y="117611"/>
                </a:lnTo>
                <a:lnTo>
                  <a:pt x="22611" y="206511"/>
                </a:lnTo>
                <a:cubicBezTo>
                  <a:pt x="22611" y="212859"/>
                  <a:pt x="27757" y="218005"/>
                  <a:pt x="34104" y="218005"/>
                </a:cubicBezTo>
                <a:lnTo>
                  <a:pt x="221874" y="218005"/>
                </a:lnTo>
                <a:cubicBezTo>
                  <a:pt x="228224" y="218005"/>
                  <a:pt x="233367" y="212859"/>
                  <a:pt x="233367" y="206511"/>
                </a:cubicBezTo>
                <a:lnTo>
                  <a:pt x="233367" y="119072"/>
                </a:lnTo>
                <a:lnTo>
                  <a:pt x="243718" y="129232"/>
                </a:lnTo>
                <a:cubicBezTo>
                  <a:pt x="244912" y="130382"/>
                  <a:pt x="246506" y="131020"/>
                  <a:pt x="248163" y="131010"/>
                </a:cubicBezTo>
                <a:cubicBezTo>
                  <a:pt x="249871" y="131049"/>
                  <a:pt x="251509" y="130355"/>
                  <a:pt x="252671" y="129105"/>
                </a:cubicBezTo>
                <a:cubicBezTo>
                  <a:pt x="255116" y="126611"/>
                  <a:pt x="255084" y="122611"/>
                  <a:pt x="252608" y="120151"/>
                </a:cubicBezTo>
                <a:close/>
                <a:moveTo>
                  <a:pt x="107764" y="205368"/>
                </a:moveTo>
                <a:lnTo>
                  <a:pt x="107764" y="147774"/>
                </a:lnTo>
                <a:lnTo>
                  <a:pt x="148214" y="147774"/>
                </a:lnTo>
                <a:lnTo>
                  <a:pt x="148214" y="205368"/>
                </a:lnTo>
                <a:close/>
                <a:moveTo>
                  <a:pt x="220667" y="205368"/>
                </a:moveTo>
                <a:lnTo>
                  <a:pt x="160914" y="205368"/>
                </a:lnTo>
                <a:lnTo>
                  <a:pt x="160914" y="147774"/>
                </a:lnTo>
                <a:cubicBezTo>
                  <a:pt x="160914" y="140760"/>
                  <a:pt x="155228" y="135074"/>
                  <a:pt x="148214" y="135074"/>
                </a:cubicBezTo>
                <a:lnTo>
                  <a:pt x="107764" y="135074"/>
                </a:lnTo>
                <a:cubicBezTo>
                  <a:pt x="100750" y="135074"/>
                  <a:pt x="95064" y="140760"/>
                  <a:pt x="95064" y="147774"/>
                </a:cubicBezTo>
                <a:lnTo>
                  <a:pt x="95064" y="205368"/>
                </a:lnTo>
                <a:lnTo>
                  <a:pt x="35311" y="205368"/>
                </a:lnTo>
                <a:lnTo>
                  <a:pt x="35311" y="105165"/>
                </a:lnTo>
                <a:lnTo>
                  <a:pt x="127259" y="14868"/>
                </a:lnTo>
                <a:lnTo>
                  <a:pt x="220667" y="106562"/>
                </a:lnTo>
                <a:close/>
              </a:path>
            </a:pathLst>
          </a:custGeom>
          <a:solidFill>
            <a:schemeClr val="bg1"/>
          </a:solidFill>
          <a:ln w="6350" cap="flat">
            <a:noFill/>
            <a:prstDash val="solid"/>
            <a:miter/>
          </a:ln>
        </p:spPr>
        <p:txBody>
          <a:bodyPr rtlCol="0" anchor="ctr"/>
          <a:lstStyle/>
          <a:p>
            <a:endParaRPr lang="en-US"/>
          </a:p>
        </p:txBody>
      </p:sp>
      <p:sp>
        <p:nvSpPr>
          <p:cNvPr id="6" name="Segnaposto piè di pagina 4">
            <a:extLst>
              <a:ext uri="{FF2B5EF4-FFF2-40B4-BE49-F238E27FC236}">
                <a16:creationId xmlns:a16="http://schemas.microsoft.com/office/drawing/2014/main" id="{197C46A9-3FC8-AB7E-FD9C-0D321F44E370}"/>
              </a:ext>
            </a:extLst>
          </p:cNvPr>
          <p:cNvSpPr>
            <a:spLocks noGrp="1"/>
          </p:cNvSpPr>
          <p:nvPr>
            <p:ph type="ftr" sz="quarter" idx="3"/>
          </p:nvPr>
        </p:nvSpPr>
        <p:spPr>
          <a:xfrm>
            <a:off x="6675663" y="6596062"/>
            <a:ext cx="565240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dirty="0"/>
              <a:t>Dupilumab non è ancora rimborsato in Italia per il trattamento dell’esofagite eosinofila</a:t>
            </a:r>
          </a:p>
        </p:txBody>
      </p:sp>
    </p:spTree>
    <p:extLst>
      <p:ext uri="{BB962C8B-B14F-4D97-AF65-F5344CB8AC3E}">
        <p14:creationId xmlns:p14="http://schemas.microsoft.com/office/powerpoint/2010/main" val="2895478888"/>
      </p:ext>
    </p:extLst>
  </p:cSld>
  <p:clrMapOvr>
    <a:masterClrMapping/>
  </p:clrMapOvr>
  <p:extLst>
    <p:ext uri="{DCECCB84-F9BA-43D5-87BE-67443E8EF086}">
      <p15:sldGuideLst xmlns:p15="http://schemas.microsoft.com/office/powerpoint/2012/main">
        <p15:guide id="1" orient="horz" pos="573">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2A9C174B-F78B-4C9E-99AF-6876DC794367}" type="datetimeFigureOut">
              <a:rPr lang="it-IT" smtClean="0"/>
              <a:t>18/04/2026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122865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5987"/>
        <p:cNvGrpSpPr/>
        <p:nvPr/>
      </p:nvGrpSpPr>
      <p:grpSpPr>
        <a:xfrm>
          <a:off x="0" y="0"/>
          <a:ext cx="0" cy="0"/>
          <a:chOff x="0" y="0"/>
          <a:chExt cx="0" cy="0"/>
        </a:xfrm>
      </p:grpSpPr>
      <p:sp>
        <p:nvSpPr>
          <p:cNvPr id="5988" name="Google Shape;5988;p421"/>
          <p:cNvSpPr txBox="1">
            <a:spLocks noGrp="1"/>
          </p:cNvSpPr>
          <p:nvPr>
            <p:ph type="title"/>
          </p:nvPr>
        </p:nvSpPr>
        <p:spPr>
          <a:xfrm>
            <a:off x="381000" y="71716"/>
            <a:ext cx="11429999" cy="977153"/>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89" name="Google Shape;5989;p421"/>
          <p:cNvSpPr txBox="1">
            <a:spLocks noGrp="1"/>
          </p:cNvSpPr>
          <p:nvPr>
            <p:ph type="body" idx="1"/>
          </p:nvPr>
        </p:nvSpPr>
        <p:spPr>
          <a:xfrm>
            <a:off x="381000" y="6532485"/>
            <a:ext cx="11430000" cy="311150"/>
          </a:xfrm>
          <a:prstGeom prst="rect">
            <a:avLst/>
          </a:prstGeom>
          <a:noFill/>
          <a:ln>
            <a:noFill/>
          </a:ln>
        </p:spPr>
        <p:txBody>
          <a:bodyPr spcFirstLastPara="1" wrap="square" lIns="0" tIns="0" rIns="0" bIns="91425" anchor="b" anchorCtr="0">
            <a:noAutofit/>
          </a:bodyPr>
          <a:lstStyle>
            <a:lvl1pPr marL="457200" lvl="0" indent="-228600" algn="l">
              <a:lnSpc>
                <a:spcPct val="100000"/>
              </a:lnSpc>
              <a:spcBef>
                <a:spcPts val="0"/>
              </a:spcBef>
              <a:spcAft>
                <a:spcPts val="0"/>
              </a:spcAft>
              <a:buClr>
                <a:schemeClr val="lt2"/>
              </a:buClr>
              <a:buSzPts val="900"/>
              <a:buNone/>
              <a:defRPr sz="900">
                <a:solidFill>
                  <a:schemeClr val="lt2"/>
                </a:solidFill>
                <a:latin typeface="Calibri"/>
                <a:ea typeface="Calibri"/>
                <a:cs typeface="Calibri"/>
                <a:sym typeface="Calibri"/>
              </a:defRPr>
            </a:lvl1pPr>
            <a:lvl2pPr marL="914400" lvl="1" indent="-228600" algn="l">
              <a:lnSpc>
                <a:spcPct val="90000"/>
              </a:lnSpc>
              <a:spcBef>
                <a:spcPts val="1000"/>
              </a:spcBef>
              <a:spcAft>
                <a:spcPts val="0"/>
              </a:spcAft>
              <a:buSzPts val="1000"/>
              <a:buNone/>
              <a:defRPr sz="1000"/>
            </a:lvl2pPr>
            <a:lvl3pPr marL="1371600" lvl="2" indent="-228600" algn="l">
              <a:lnSpc>
                <a:spcPct val="90000"/>
              </a:lnSpc>
              <a:spcBef>
                <a:spcPts val="1000"/>
              </a:spcBef>
              <a:spcAft>
                <a:spcPts val="0"/>
              </a:spcAft>
              <a:buSzPts val="1000"/>
              <a:buNone/>
              <a:defRPr sz="1000"/>
            </a:lvl3pPr>
            <a:lvl4pPr marL="1828800" lvl="3" indent="-228600" algn="l">
              <a:lnSpc>
                <a:spcPct val="90000"/>
              </a:lnSpc>
              <a:spcBef>
                <a:spcPts val="1000"/>
              </a:spcBef>
              <a:spcAft>
                <a:spcPts val="0"/>
              </a:spcAft>
              <a:buClr>
                <a:srgbClr val="3C3C3C"/>
              </a:buClr>
              <a:buSzPts val="1000"/>
              <a:buNone/>
              <a:defRPr sz="1000"/>
            </a:lvl4pPr>
            <a:lvl5pPr marL="2286000" lvl="4" indent="-228600" algn="l">
              <a:lnSpc>
                <a:spcPct val="90000"/>
              </a:lnSpc>
              <a:spcBef>
                <a:spcPts val="1000"/>
              </a:spcBef>
              <a:spcAft>
                <a:spcPts val="0"/>
              </a:spcAft>
              <a:buClr>
                <a:srgbClr val="3C3C3C"/>
              </a:buClr>
              <a:buSzPts val="1000"/>
              <a:buNone/>
              <a:defRPr sz="10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90" name="Google Shape;5990;p421"/>
          <p:cNvSpPr txBox="1">
            <a:spLocks noGrp="1"/>
          </p:cNvSpPr>
          <p:nvPr>
            <p:ph type="sldNum" idx="12"/>
          </p:nvPr>
        </p:nvSpPr>
        <p:spPr>
          <a:xfrm>
            <a:off x="11811000" y="6483350"/>
            <a:ext cx="381000" cy="374650"/>
          </a:xfrm>
          <a:prstGeom prst="rect">
            <a:avLst/>
          </a:prstGeom>
          <a:noFill/>
          <a:ln>
            <a:noFill/>
          </a:ln>
        </p:spPr>
        <p:txBody>
          <a:bodyPr spcFirstLastPara="1" wrap="square" lIns="0" tIns="0" rIns="0" bIns="0" anchor="ctr" anchorCtr="0">
            <a:spAutoFit/>
          </a:bodyPr>
          <a:lstStyle>
            <a:lvl1pPr marL="0" lvl="0" indent="0" algn="ctr">
              <a:spcBef>
                <a:spcPts val="0"/>
              </a:spcBef>
              <a:buNone/>
              <a:defRPr sz="1000">
                <a:solidFill>
                  <a:schemeClr val="dk1"/>
                </a:solidFill>
                <a:latin typeface="Calibri"/>
                <a:ea typeface="Calibri"/>
                <a:cs typeface="Calibri"/>
                <a:sym typeface="Calibri"/>
              </a:defRPr>
            </a:lvl1pPr>
            <a:lvl2pPr marL="0" lvl="1" indent="0" algn="ctr">
              <a:spcBef>
                <a:spcPts val="0"/>
              </a:spcBef>
              <a:buNone/>
              <a:defRPr sz="1000">
                <a:solidFill>
                  <a:schemeClr val="dk1"/>
                </a:solidFill>
                <a:latin typeface="Calibri"/>
                <a:ea typeface="Calibri"/>
                <a:cs typeface="Calibri"/>
                <a:sym typeface="Calibri"/>
              </a:defRPr>
            </a:lvl2pPr>
            <a:lvl3pPr marL="0" lvl="2" indent="0" algn="ctr">
              <a:spcBef>
                <a:spcPts val="0"/>
              </a:spcBef>
              <a:buNone/>
              <a:defRPr sz="1000">
                <a:solidFill>
                  <a:schemeClr val="dk1"/>
                </a:solidFill>
                <a:latin typeface="Calibri"/>
                <a:ea typeface="Calibri"/>
                <a:cs typeface="Calibri"/>
                <a:sym typeface="Calibri"/>
              </a:defRPr>
            </a:lvl3pPr>
            <a:lvl4pPr marL="0" lvl="3" indent="0" algn="ctr">
              <a:spcBef>
                <a:spcPts val="0"/>
              </a:spcBef>
              <a:buNone/>
              <a:defRPr sz="1000">
                <a:solidFill>
                  <a:schemeClr val="dk1"/>
                </a:solidFill>
                <a:latin typeface="Calibri"/>
                <a:ea typeface="Calibri"/>
                <a:cs typeface="Calibri"/>
                <a:sym typeface="Calibri"/>
              </a:defRPr>
            </a:lvl4pPr>
            <a:lvl5pPr marL="0" lvl="4" indent="0" algn="ctr">
              <a:spcBef>
                <a:spcPts val="0"/>
              </a:spcBef>
              <a:buNone/>
              <a:defRPr sz="1000">
                <a:solidFill>
                  <a:schemeClr val="dk1"/>
                </a:solidFill>
                <a:latin typeface="Calibri"/>
                <a:ea typeface="Calibri"/>
                <a:cs typeface="Calibri"/>
                <a:sym typeface="Calibri"/>
              </a:defRPr>
            </a:lvl5pPr>
            <a:lvl6pPr marL="0" lvl="5" indent="0" algn="ctr">
              <a:spcBef>
                <a:spcPts val="0"/>
              </a:spcBef>
              <a:buNone/>
              <a:defRPr sz="1000">
                <a:solidFill>
                  <a:schemeClr val="dk1"/>
                </a:solidFill>
                <a:latin typeface="Calibri"/>
                <a:ea typeface="Calibri"/>
                <a:cs typeface="Calibri"/>
                <a:sym typeface="Calibri"/>
              </a:defRPr>
            </a:lvl6pPr>
            <a:lvl7pPr marL="0" lvl="6" indent="0" algn="ctr">
              <a:spcBef>
                <a:spcPts val="0"/>
              </a:spcBef>
              <a:buNone/>
              <a:defRPr sz="1000">
                <a:solidFill>
                  <a:schemeClr val="dk1"/>
                </a:solidFill>
                <a:latin typeface="Calibri"/>
                <a:ea typeface="Calibri"/>
                <a:cs typeface="Calibri"/>
                <a:sym typeface="Calibri"/>
              </a:defRPr>
            </a:lvl7pPr>
            <a:lvl8pPr marL="0" lvl="7" indent="0" algn="ctr">
              <a:spcBef>
                <a:spcPts val="0"/>
              </a:spcBef>
              <a:buNone/>
              <a:defRPr sz="1000">
                <a:solidFill>
                  <a:schemeClr val="dk1"/>
                </a:solidFill>
                <a:latin typeface="Calibri"/>
                <a:ea typeface="Calibri"/>
                <a:cs typeface="Calibri"/>
                <a:sym typeface="Calibri"/>
              </a:defRPr>
            </a:lvl8pPr>
            <a:lvl9pPr marL="0" lvl="8" indent="0" algn="ctr">
              <a:spcBef>
                <a:spcPts val="0"/>
              </a:spcBef>
              <a:buNone/>
              <a:defRPr sz="1000">
                <a:solidFill>
                  <a:schemeClr val="dk1"/>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1281522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5_Title Only">
  <p:cSld name="5_Title Only">
    <p:spTree>
      <p:nvGrpSpPr>
        <p:cNvPr id="1" name="Shape 246"/>
        <p:cNvGrpSpPr/>
        <p:nvPr/>
      </p:nvGrpSpPr>
      <p:grpSpPr>
        <a:xfrm>
          <a:off x="0" y="0"/>
          <a:ext cx="0" cy="0"/>
          <a:chOff x="0" y="0"/>
          <a:chExt cx="0" cy="0"/>
        </a:xfrm>
      </p:grpSpPr>
      <p:sp>
        <p:nvSpPr>
          <p:cNvPr id="247" name="Google Shape;247;p238"/>
          <p:cNvSpPr txBox="1">
            <a:spLocks noGrp="1"/>
          </p:cNvSpPr>
          <p:nvPr>
            <p:ph type="title"/>
          </p:nvPr>
        </p:nvSpPr>
        <p:spPr>
          <a:xfrm>
            <a:off x="381000" y="71716"/>
            <a:ext cx="11429999" cy="977153"/>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8" name="Google Shape;248;p238"/>
          <p:cNvSpPr txBox="1">
            <a:spLocks noGrp="1"/>
          </p:cNvSpPr>
          <p:nvPr>
            <p:ph type="body" idx="1"/>
          </p:nvPr>
        </p:nvSpPr>
        <p:spPr>
          <a:xfrm>
            <a:off x="571500" y="6158497"/>
            <a:ext cx="11430000" cy="311150"/>
          </a:xfrm>
          <a:prstGeom prst="rect">
            <a:avLst/>
          </a:prstGeom>
          <a:noFill/>
          <a:ln>
            <a:noFill/>
          </a:ln>
        </p:spPr>
        <p:txBody>
          <a:bodyPr spcFirstLastPara="1" wrap="square" lIns="0" tIns="0" rIns="0" bIns="91425" anchor="b" anchorCtr="0">
            <a:noAutofit/>
          </a:bodyPr>
          <a:lstStyle>
            <a:lvl1pPr marL="457200" lvl="0" indent="-228600" algn="l">
              <a:lnSpc>
                <a:spcPct val="100000"/>
              </a:lnSpc>
              <a:spcBef>
                <a:spcPts val="0"/>
              </a:spcBef>
              <a:spcAft>
                <a:spcPts val="0"/>
              </a:spcAft>
              <a:buClr>
                <a:schemeClr val="lt2"/>
              </a:buClr>
              <a:buSzPts val="900"/>
              <a:buNone/>
              <a:defRPr sz="900">
                <a:solidFill>
                  <a:schemeClr val="lt2"/>
                </a:solidFill>
                <a:latin typeface="Calibri"/>
                <a:ea typeface="Calibri"/>
                <a:cs typeface="Calibri"/>
                <a:sym typeface="Calibri"/>
              </a:defRPr>
            </a:lvl1pPr>
            <a:lvl2pPr marL="914400" lvl="1" indent="-228600" algn="l">
              <a:lnSpc>
                <a:spcPct val="90000"/>
              </a:lnSpc>
              <a:spcBef>
                <a:spcPts val="1000"/>
              </a:spcBef>
              <a:spcAft>
                <a:spcPts val="0"/>
              </a:spcAft>
              <a:buSzPts val="1000"/>
              <a:buNone/>
              <a:defRPr sz="1000"/>
            </a:lvl2pPr>
            <a:lvl3pPr marL="1371600" lvl="2" indent="-228600" algn="l">
              <a:lnSpc>
                <a:spcPct val="90000"/>
              </a:lnSpc>
              <a:spcBef>
                <a:spcPts val="1000"/>
              </a:spcBef>
              <a:spcAft>
                <a:spcPts val="0"/>
              </a:spcAft>
              <a:buSzPts val="1000"/>
              <a:buNone/>
              <a:defRPr sz="1000"/>
            </a:lvl3pPr>
            <a:lvl4pPr marL="1828800" lvl="3" indent="-228600" algn="l">
              <a:lnSpc>
                <a:spcPct val="90000"/>
              </a:lnSpc>
              <a:spcBef>
                <a:spcPts val="1000"/>
              </a:spcBef>
              <a:spcAft>
                <a:spcPts val="0"/>
              </a:spcAft>
              <a:buClr>
                <a:srgbClr val="3C3C3C"/>
              </a:buClr>
              <a:buSzPts val="1000"/>
              <a:buNone/>
              <a:defRPr sz="1000"/>
            </a:lvl4pPr>
            <a:lvl5pPr marL="2286000" lvl="4" indent="-228600" algn="l">
              <a:lnSpc>
                <a:spcPct val="90000"/>
              </a:lnSpc>
              <a:spcBef>
                <a:spcPts val="1000"/>
              </a:spcBef>
              <a:spcAft>
                <a:spcPts val="0"/>
              </a:spcAft>
              <a:buClr>
                <a:srgbClr val="3C3C3C"/>
              </a:buClr>
              <a:buSzPts val="1000"/>
              <a:buNone/>
              <a:defRPr sz="10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9" name="Google Shape;249;p238"/>
          <p:cNvSpPr txBox="1">
            <a:spLocks noGrp="1"/>
          </p:cNvSpPr>
          <p:nvPr>
            <p:ph type="sldNum" idx="12"/>
          </p:nvPr>
        </p:nvSpPr>
        <p:spPr>
          <a:xfrm>
            <a:off x="11811000" y="6483350"/>
            <a:ext cx="381000" cy="374650"/>
          </a:xfrm>
          <a:prstGeom prst="rect">
            <a:avLst/>
          </a:prstGeom>
          <a:noFill/>
          <a:ln>
            <a:noFill/>
          </a:ln>
        </p:spPr>
        <p:txBody>
          <a:bodyPr spcFirstLastPara="1" wrap="square" lIns="0" tIns="0" rIns="0" bIns="0" anchor="ctr" anchorCtr="0">
            <a:spAutoFit/>
          </a:bodyPr>
          <a:lstStyle>
            <a:lvl1pPr marL="0" lvl="0" indent="0" algn="ctr">
              <a:spcBef>
                <a:spcPts val="0"/>
              </a:spcBef>
              <a:buNone/>
              <a:defRPr sz="1000">
                <a:solidFill>
                  <a:schemeClr val="dk1"/>
                </a:solidFill>
                <a:latin typeface="Calibri"/>
                <a:ea typeface="Calibri"/>
                <a:cs typeface="Calibri"/>
                <a:sym typeface="Calibri"/>
              </a:defRPr>
            </a:lvl1pPr>
            <a:lvl2pPr marL="0" lvl="1" indent="0" algn="ctr">
              <a:spcBef>
                <a:spcPts val="0"/>
              </a:spcBef>
              <a:buNone/>
              <a:defRPr sz="1000">
                <a:solidFill>
                  <a:schemeClr val="dk1"/>
                </a:solidFill>
                <a:latin typeface="Calibri"/>
                <a:ea typeface="Calibri"/>
                <a:cs typeface="Calibri"/>
                <a:sym typeface="Calibri"/>
              </a:defRPr>
            </a:lvl2pPr>
            <a:lvl3pPr marL="0" lvl="2" indent="0" algn="ctr">
              <a:spcBef>
                <a:spcPts val="0"/>
              </a:spcBef>
              <a:buNone/>
              <a:defRPr sz="1000">
                <a:solidFill>
                  <a:schemeClr val="dk1"/>
                </a:solidFill>
                <a:latin typeface="Calibri"/>
                <a:ea typeface="Calibri"/>
                <a:cs typeface="Calibri"/>
                <a:sym typeface="Calibri"/>
              </a:defRPr>
            </a:lvl3pPr>
            <a:lvl4pPr marL="0" lvl="3" indent="0" algn="ctr">
              <a:spcBef>
                <a:spcPts val="0"/>
              </a:spcBef>
              <a:buNone/>
              <a:defRPr sz="1000">
                <a:solidFill>
                  <a:schemeClr val="dk1"/>
                </a:solidFill>
                <a:latin typeface="Calibri"/>
                <a:ea typeface="Calibri"/>
                <a:cs typeface="Calibri"/>
                <a:sym typeface="Calibri"/>
              </a:defRPr>
            </a:lvl4pPr>
            <a:lvl5pPr marL="0" lvl="4" indent="0" algn="ctr">
              <a:spcBef>
                <a:spcPts val="0"/>
              </a:spcBef>
              <a:buNone/>
              <a:defRPr sz="1000">
                <a:solidFill>
                  <a:schemeClr val="dk1"/>
                </a:solidFill>
                <a:latin typeface="Calibri"/>
                <a:ea typeface="Calibri"/>
                <a:cs typeface="Calibri"/>
                <a:sym typeface="Calibri"/>
              </a:defRPr>
            </a:lvl5pPr>
            <a:lvl6pPr marL="0" lvl="5" indent="0" algn="ctr">
              <a:spcBef>
                <a:spcPts val="0"/>
              </a:spcBef>
              <a:buNone/>
              <a:defRPr sz="1000">
                <a:solidFill>
                  <a:schemeClr val="dk1"/>
                </a:solidFill>
                <a:latin typeface="Calibri"/>
                <a:ea typeface="Calibri"/>
                <a:cs typeface="Calibri"/>
                <a:sym typeface="Calibri"/>
              </a:defRPr>
            </a:lvl6pPr>
            <a:lvl7pPr marL="0" lvl="6" indent="0" algn="ctr">
              <a:spcBef>
                <a:spcPts val="0"/>
              </a:spcBef>
              <a:buNone/>
              <a:defRPr sz="1000">
                <a:solidFill>
                  <a:schemeClr val="dk1"/>
                </a:solidFill>
                <a:latin typeface="Calibri"/>
                <a:ea typeface="Calibri"/>
                <a:cs typeface="Calibri"/>
                <a:sym typeface="Calibri"/>
              </a:defRPr>
            </a:lvl7pPr>
            <a:lvl8pPr marL="0" lvl="7" indent="0" algn="ctr">
              <a:spcBef>
                <a:spcPts val="0"/>
              </a:spcBef>
              <a:buNone/>
              <a:defRPr sz="1000">
                <a:solidFill>
                  <a:schemeClr val="dk1"/>
                </a:solidFill>
                <a:latin typeface="Calibri"/>
                <a:ea typeface="Calibri"/>
                <a:cs typeface="Calibri"/>
                <a:sym typeface="Calibri"/>
              </a:defRPr>
            </a:lvl8pPr>
            <a:lvl9pPr marL="0" lvl="8" indent="0" algn="ctr">
              <a:spcBef>
                <a:spcPts val="0"/>
              </a:spcBef>
              <a:buNone/>
              <a:defRPr sz="1000">
                <a:solidFill>
                  <a:schemeClr val="dk1"/>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56966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EoE - Single Column">
  <p:cSld name="EoE - Single Column">
    <p:bg>
      <p:bgPr>
        <a:solidFill>
          <a:schemeClr val="lt1"/>
        </a:solidFill>
        <a:effectLst/>
      </p:bgPr>
    </p:bg>
    <p:spTree>
      <p:nvGrpSpPr>
        <p:cNvPr id="1" name="Shape 5867"/>
        <p:cNvGrpSpPr/>
        <p:nvPr/>
      </p:nvGrpSpPr>
      <p:grpSpPr>
        <a:xfrm>
          <a:off x="0" y="0"/>
          <a:ext cx="0" cy="0"/>
          <a:chOff x="0" y="0"/>
          <a:chExt cx="0" cy="0"/>
        </a:xfrm>
      </p:grpSpPr>
      <p:sp>
        <p:nvSpPr>
          <p:cNvPr id="5868" name="Google Shape;5868;p409"/>
          <p:cNvSpPr txBox="1">
            <a:spLocks noGrp="1"/>
          </p:cNvSpPr>
          <p:nvPr>
            <p:ph type="title"/>
          </p:nvPr>
        </p:nvSpPr>
        <p:spPr>
          <a:xfrm>
            <a:off x="335936" y="1014739"/>
            <a:ext cx="10800000" cy="332399"/>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chemeClr val="dk1"/>
              </a:buClr>
              <a:buSzPts val="2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69" name="Google Shape;5869;p409"/>
          <p:cNvSpPr txBox="1">
            <a:spLocks noGrp="1"/>
          </p:cNvSpPr>
          <p:nvPr>
            <p:ph type="body" idx="1"/>
          </p:nvPr>
        </p:nvSpPr>
        <p:spPr>
          <a:xfrm>
            <a:off x="336550" y="1767600"/>
            <a:ext cx="11519386" cy="41832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000"/>
              </a:spcBef>
              <a:spcAft>
                <a:spcPts val="0"/>
              </a:spcAft>
              <a:buClr>
                <a:srgbClr val="3C3C3C"/>
              </a:buClr>
              <a:buSzPts val="1400"/>
              <a:buNone/>
              <a:defRPr sz="1400">
                <a:solidFill>
                  <a:srgbClr val="3C3C3C"/>
                </a:solidFill>
              </a:defRPr>
            </a:lvl1pPr>
            <a:lvl2pPr marL="914400" lvl="1" indent="-317500" algn="l">
              <a:lnSpc>
                <a:spcPct val="90000"/>
              </a:lnSpc>
              <a:spcBef>
                <a:spcPts val="1000"/>
              </a:spcBef>
              <a:spcAft>
                <a:spcPts val="0"/>
              </a:spcAft>
              <a:buSzPts val="1400"/>
              <a:buAutoNum type="arabicPeriod"/>
              <a:defRPr sz="1400">
                <a:solidFill>
                  <a:srgbClr val="3C3C3C"/>
                </a:solidFill>
              </a:defRPr>
            </a:lvl2pPr>
            <a:lvl3pPr marL="1371600" lvl="2" indent="-317500" algn="l">
              <a:lnSpc>
                <a:spcPct val="90000"/>
              </a:lnSpc>
              <a:spcBef>
                <a:spcPts val="1000"/>
              </a:spcBef>
              <a:spcAft>
                <a:spcPts val="0"/>
              </a:spcAft>
              <a:buSzPts val="1400"/>
              <a:buChar char="–"/>
              <a:defRPr sz="1400">
                <a:solidFill>
                  <a:srgbClr val="3C3C3C"/>
                </a:solidFill>
              </a:defRPr>
            </a:lvl3pPr>
            <a:lvl4pPr marL="1828800" lvl="3" indent="-317500" algn="l">
              <a:lnSpc>
                <a:spcPct val="90000"/>
              </a:lnSpc>
              <a:spcBef>
                <a:spcPts val="1000"/>
              </a:spcBef>
              <a:spcAft>
                <a:spcPts val="0"/>
              </a:spcAft>
              <a:buClr>
                <a:srgbClr val="3C3C3C"/>
              </a:buClr>
              <a:buSzPts val="1400"/>
              <a:buChar char="o"/>
              <a:defRPr sz="1400">
                <a:solidFill>
                  <a:srgbClr val="3C3C3C"/>
                </a:solidFill>
              </a:defRPr>
            </a:lvl4pPr>
            <a:lvl5pPr marL="2286000" lvl="4" indent="-304800" algn="l">
              <a:lnSpc>
                <a:spcPct val="90000"/>
              </a:lnSpc>
              <a:spcBef>
                <a:spcPts val="1000"/>
              </a:spcBef>
              <a:spcAft>
                <a:spcPts val="0"/>
              </a:spcAft>
              <a:buClr>
                <a:srgbClr val="3C3C3C"/>
              </a:buClr>
              <a:buSzPts val="1200"/>
              <a:buChar char="–"/>
              <a:defRPr sz="1200">
                <a:solidFill>
                  <a:srgbClr val="3C3C3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70" name="Google Shape;5870;p409"/>
          <p:cNvSpPr txBox="1">
            <a:spLocks noGrp="1"/>
          </p:cNvSpPr>
          <p:nvPr>
            <p:ph type="body" idx="2"/>
          </p:nvPr>
        </p:nvSpPr>
        <p:spPr>
          <a:xfrm>
            <a:off x="335936" y="5984774"/>
            <a:ext cx="11520000" cy="540000"/>
          </a:xfrm>
          <a:prstGeom prst="rect">
            <a:avLst/>
          </a:prstGeom>
          <a:noFill/>
          <a:ln>
            <a:noFill/>
          </a:ln>
        </p:spPr>
        <p:txBody>
          <a:bodyPr spcFirstLastPara="1" wrap="square" lIns="0" tIns="0" rIns="0" bIns="0" anchor="b" anchorCtr="0">
            <a:noAutofit/>
          </a:bodyPr>
          <a:lstStyle>
            <a:lvl1pPr marL="457200" lvl="0" indent="-228600" algn="l">
              <a:lnSpc>
                <a:spcPct val="100000"/>
              </a:lnSpc>
              <a:spcBef>
                <a:spcPts val="0"/>
              </a:spcBef>
              <a:spcAft>
                <a:spcPts val="0"/>
              </a:spcAft>
              <a:buClr>
                <a:srgbClr val="3C3C3C"/>
              </a:buClr>
              <a:buSzPts val="1000"/>
              <a:buNone/>
              <a:defRPr sz="1000"/>
            </a:lvl1pPr>
            <a:lvl2pPr marL="914400" lvl="1" indent="-228600" algn="l">
              <a:lnSpc>
                <a:spcPct val="90000"/>
              </a:lnSpc>
              <a:spcBef>
                <a:spcPts val="1000"/>
              </a:spcBef>
              <a:spcAft>
                <a:spcPts val="0"/>
              </a:spcAft>
              <a:buSzPts val="1000"/>
              <a:buNone/>
              <a:defRPr sz="1000"/>
            </a:lvl2pPr>
            <a:lvl3pPr marL="1371600" lvl="2" indent="-342900" algn="l">
              <a:lnSpc>
                <a:spcPct val="90000"/>
              </a:lnSpc>
              <a:spcBef>
                <a:spcPts val="1000"/>
              </a:spcBef>
              <a:spcAft>
                <a:spcPts val="0"/>
              </a:spcAft>
              <a:buSzPts val="1800"/>
              <a:buChar char="–"/>
              <a:defRPr/>
            </a:lvl3pPr>
            <a:lvl4pPr marL="1828800" lvl="3" indent="-342900" algn="l">
              <a:lnSpc>
                <a:spcPct val="90000"/>
              </a:lnSpc>
              <a:spcBef>
                <a:spcPts val="1000"/>
              </a:spcBef>
              <a:spcAft>
                <a:spcPts val="0"/>
              </a:spcAft>
              <a:buClr>
                <a:srgbClr val="3C3C3C"/>
              </a:buClr>
              <a:buSzPts val="1800"/>
              <a:buChar char="o"/>
              <a:defRPr/>
            </a:lvl4pPr>
            <a:lvl5pPr marL="2286000" lvl="4" indent="-342900" algn="l">
              <a:lnSpc>
                <a:spcPct val="90000"/>
              </a:lnSpc>
              <a:spcBef>
                <a:spcPts val="1000"/>
              </a:spcBef>
              <a:spcAft>
                <a:spcPts val="0"/>
              </a:spcAft>
              <a:buClr>
                <a:srgbClr val="3C3C3C"/>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71" name="Google Shape;5871;p409"/>
          <p:cNvSpPr txBox="1">
            <a:spLocks noGrp="1"/>
          </p:cNvSpPr>
          <p:nvPr>
            <p:ph type="body" idx="3"/>
          </p:nvPr>
        </p:nvSpPr>
        <p:spPr>
          <a:xfrm>
            <a:off x="335936" y="770400"/>
            <a:ext cx="10800000" cy="184666"/>
          </a:xfrm>
          <a:prstGeom prst="rect">
            <a:avLst/>
          </a:prstGeom>
          <a:noFill/>
          <a:ln>
            <a:noFill/>
          </a:ln>
        </p:spPr>
        <p:txBody>
          <a:bodyPr spcFirstLastPara="1" wrap="square" lIns="0" tIns="0" rIns="0" bIns="0" anchor="t" anchorCtr="0">
            <a:spAutoFit/>
          </a:bodyPr>
          <a:lstStyle>
            <a:lvl1pPr marL="457200" lvl="0" indent="-228600" algn="l">
              <a:lnSpc>
                <a:spcPct val="100000"/>
              </a:lnSpc>
              <a:spcBef>
                <a:spcPts val="1000"/>
              </a:spcBef>
              <a:spcAft>
                <a:spcPts val="0"/>
              </a:spcAft>
              <a:buClr>
                <a:srgbClr val="AE2C82"/>
              </a:buClr>
              <a:buSzPts val="1200"/>
              <a:buNone/>
              <a:defRPr sz="1200" b="1">
                <a:solidFill>
                  <a:srgbClr val="AE2C82"/>
                </a:solidFill>
              </a:defRPr>
            </a:lvl1pPr>
            <a:lvl2pPr marL="914400" lvl="1" indent="-304800" algn="l">
              <a:lnSpc>
                <a:spcPct val="90000"/>
              </a:lnSpc>
              <a:spcBef>
                <a:spcPts val="1000"/>
              </a:spcBef>
              <a:spcAft>
                <a:spcPts val="0"/>
              </a:spcAft>
              <a:buSzPts val="1200"/>
              <a:buAutoNum type="arabicPeriod"/>
              <a:defRPr sz="1200" b="1"/>
            </a:lvl2pPr>
            <a:lvl3pPr marL="1371600" lvl="2" indent="-304800" algn="l">
              <a:lnSpc>
                <a:spcPct val="90000"/>
              </a:lnSpc>
              <a:spcBef>
                <a:spcPts val="1000"/>
              </a:spcBef>
              <a:spcAft>
                <a:spcPts val="0"/>
              </a:spcAft>
              <a:buSzPts val="1200"/>
              <a:buChar char="–"/>
              <a:defRPr sz="1200" b="1"/>
            </a:lvl3pPr>
            <a:lvl4pPr marL="1828800" lvl="3" indent="-304800" algn="l">
              <a:lnSpc>
                <a:spcPct val="90000"/>
              </a:lnSpc>
              <a:spcBef>
                <a:spcPts val="1000"/>
              </a:spcBef>
              <a:spcAft>
                <a:spcPts val="0"/>
              </a:spcAft>
              <a:buClr>
                <a:srgbClr val="3C3C3C"/>
              </a:buClr>
              <a:buSzPts val="1200"/>
              <a:buChar char="o"/>
              <a:defRPr sz="1200" b="1"/>
            </a:lvl4pPr>
            <a:lvl5pPr marL="2286000" lvl="4" indent="-304800" algn="l">
              <a:lnSpc>
                <a:spcPct val="90000"/>
              </a:lnSpc>
              <a:spcBef>
                <a:spcPts val="1000"/>
              </a:spcBef>
              <a:spcAft>
                <a:spcPts val="0"/>
              </a:spcAft>
              <a:buClr>
                <a:srgbClr val="3C3C3C"/>
              </a:buClr>
              <a:buSzPts val="1200"/>
              <a:buChar char="–"/>
              <a:defRPr sz="1200"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72" name="Google Shape;5872;p409"/>
          <p:cNvSpPr txBox="1">
            <a:spLocks noGrp="1"/>
          </p:cNvSpPr>
          <p:nvPr>
            <p:ph type="sldNum" idx="12"/>
          </p:nvPr>
        </p:nvSpPr>
        <p:spPr>
          <a:xfrm>
            <a:off x="11673322" y="6546697"/>
            <a:ext cx="182742" cy="184666"/>
          </a:xfrm>
          <a:prstGeom prst="rect">
            <a:avLst/>
          </a:prstGeom>
          <a:noFill/>
          <a:ln>
            <a:noFill/>
          </a:ln>
        </p:spPr>
        <p:txBody>
          <a:bodyPr spcFirstLastPara="1" wrap="square" lIns="0" tIns="0" rIns="0" bIns="0" anchor="t" anchorCtr="0">
            <a:sp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2209774070"/>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1"/>
          </a:xfrm>
        </p:spPr>
        <p:txBody>
          <a:bodyPr anchor="b"/>
          <a:lstStyle>
            <a:lvl1pPr algn="ctr">
              <a:defRPr sz="4267"/>
            </a:lvl1pPr>
          </a:lstStyle>
          <a:p>
            <a:r>
              <a:rPr lang="en-US"/>
              <a:t>Click to edit Master title style</a:t>
            </a:r>
            <a:endParaRPr lang="en-US" dirty="0"/>
          </a:p>
        </p:txBody>
      </p:sp>
      <p:sp>
        <p:nvSpPr>
          <p:cNvPr id="3" name="Subtitle 2"/>
          <p:cNvSpPr>
            <a:spLocks noGrp="1"/>
          </p:cNvSpPr>
          <p:nvPr>
            <p:ph type="subTitle" idx="1"/>
          </p:nvPr>
        </p:nvSpPr>
        <p:spPr>
          <a:xfrm>
            <a:off x="1524000" y="3602039"/>
            <a:ext cx="9144000" cy="1655762"/>
          </a:xfrm>
        </p:spPr>
        <p:txBody>
          <a:bodyPr/>
          <a:lstStyle>
            <a:lvl1pPr marL="0" indent="0" algn="ctr">
              <a:buNone/>
              <a:defRPr sz="1707"/>
            </a:lvl1pPr>
            <a:lvl2pPr marL="325092" indent="0" algn="ctr">
              <a:buNone/>
              <a:defRPr sz="1423"/>
            </a:lvl2pPr>
            <a:lvl3pPr marL="650184" indent="0" algn="ctr">
              <a:buNone/>
              <a:defRPr sz="1280"/>
            </a:lvl3pPr>
            <a:lvl4pPr marL="975274" indent="0" algn="ctr">
              <a:buNone/>
              <a:defRPr sz="1137"/>
            </a:lvl4pPr>
            <a:lvl5pPr marL="1300366" indent="0" algn="ctr">
              <a:buNone/>
              <a:defRPr sz="1137"/>
            </a:lvl5pPr>
            <a:lvl6pPr marL="1625458" indent="0" algn="ctr">
              <a:buNone/>
              <a:defRPr sz="1137"/>
            </a:lvl6pPr>
            <a:lvl7pPr marL="1950550" indent="0" algn="ctr">
              <a:buNone/>
              <a:defRPr sz="1137"/>
            </a:lvl7pPr>
            <a:lvl8pPr marL="2275640" indent="0" algn="ctr">
              <a:buNone/>
              <a:defRPr sz="1137"/>
            </a:lvl8pPr>
            <a:lvl9pPr marL="2600732" indent="0" algn="ctr">
              <a:buNone/>
              <a:defRPr sz="1137"/>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8A47282-4EF5-4BA6-B194-FA0F300E3F83}" type="datetimeFigureOut">
              <a:rPr lang="en-US" smtClean="0"/>
              <a:t>4/18/2026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AEBD69-6CCC-4358-9AD4-907B1ABD2710}" type="slidenum">
              <a:rPr lang="en-US" smtClean="0"/>
              <a:t>‹N›</a:t>
            </a:fld>
            <a:endParaRPr lang="en-US"/>
          </a:p>
        </p:txBody>
      </p:sp>
    </p:spTree>
    <p:extLst>
      <p:ext uri="{BB962C8B-B14F-4D97-AF65-F5344CB8AC3E}">
        <p14:creationId xmlns:p14="http://schemas.microsoft.com/office/powerpoint/2010/main" val="10572819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7_EoE - Single Column">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5ABDB1-24B0-4E73-AE71-062EEFCF60CD}"/>
              </a:ext>
            </a:extLst>
          </p:cNvPr>
          <p:cNvSpPr>
            <a:spLocks noGrp="1"/>
          </p:cNvSpPr>
          <p:nvPr>
            <p:ph type="title" hasCustomPrompt="1"/>
          </p:nvPr>
        </p:nvSpPr>
        <p:spPr/>
        <p:txBody>
          <a:bodyPr/>
          <a:lstStyle>
            <a:lvl1pPr>
              <a:defRPr/>
            </a:lvl1pPr>
          </a:lstStyle>
          <a:p>
            <a:r>
              <a:rPr lang="en-US" dirty="0"/>
              <a:t>Page title</a:t>
            </a:r>
            <a:endParaRPr lang="en-GB" dirty="0"/>
          </a:p>
        </p:txBody>
      </p:sp>
      <p:sp>
        <p:nvSpPr>
          <p:cNvPr id="5" name="Text Placeholder 4">
            <a:extLst>
              <a:ext uri="{FF2B5EF4-FFF2-40B4-BE49-F238E27FC236}">
                <a16:creationId xmlns:a16="http://schemas.microsoft.com/office/drawing/2014/main" id="{1F6B8C15-3675-4C33-9703-923EE9B5D7A4}"/>
              </a:ext>
            </a:extLst>
          </p:cNvPr>
          <p:cNvSpPr>
            <a:spLocks noGrp="1"/>
          </p:cNvSpPr>
          <p:nvPr>
            <p:ph type="body" sz="quarter" idx="17" hasCustomPrompt="1"/>
          </p:nvPr>
        </p:nvSpPr>
        <p:spPr>
          <a:xfrm>
            <a:off x="336550" y="1767600"/>
            <a:ext cx="11519386" cy="4183200"/>
          </a:xfrm>
        </p:spPr>
        <p:txBody>
          <a:bodyPr/>
          <a:lstStyle>
            <a:lvl1pPr>
              <a:defRPr>
                <a:solidFill>
                  <a:srgbClr val="3C3C3C"/>
                </a:solidFill>
              </a:defRPr>
            </a:lvl1pPr>
            <a:lvl2pPr>
              <a:defRPr>
                <a:solidFill>
                  <a:srgbClr val="3C3C3C"/>
                </a:solidFill>
              </a:defRPr>
            </a:lvl2pPr>
            <a:lvl3pPr>
              <a:defRPr>
                <a:solidFill>
                  <a:srgbClr val="3C3C3C"/>
                </a:solidFill>
              </a:defRPr>
            </a:lvl3pPr>
            <a:lvl4pPr>
              <a:defRPr>
                <a:solidFill>
                  <a:srgbClr val="3C3C3C"/>
                </a:solidFill>
              </a:defRPr>
            </a:lvl4pPr>
            <a:lvl5pPr>
              <a:defRPr>
                <a:solidFill>
                  <a:srgbClr val="3C3C3C"/>
                </a:solidFill>
              </a:defRPr>
            </a:lvl5pPr>
          </a:lstStyle>
          <a:p>
            <a:pPr lvl="0"/>
            <a:r>
              <a:rPr lang="en-US" dirty="0"/>
              <a:t>Body text</a:t>
            </a:r>
          </a:p>
          <a:p>
            <a:pPr lvl="1"/>
            <a:r>
              <a:rPr lang="en-US" dirty="0"/>
              <a:t>Numbered list</a:t>
            </a:r>
          </a:p>
          <a:p>
            <a:pPr lvl="2"/>
            <a:r>
              <a:rPr lang="en-US" dirty="0"/>
              <a:t>Secondary bullet</a:t>
            </a:r>
          </a:p>
          <a:p>
            <a:pPr lvl="3"/>
            <a:r>
              <a:rPr lang="en-US" dirty="0"/>
              <a:t>Sub bullet</a:t>
            </a:r>
          </a:p>
          <a:p>
            <a:pPr lvl="4"/>
            <a:r>
              <a:rPr lang="en-US" dirty="0"/>
              <a:t>Mini bullet</a:t>
            </a:r>
            <a:endParaRPr lang="en-GB" dirty="0"/>
          </a:p>
        </p:txBody>
      </p:sp>
      <p:sp>
        <p:nvSpPr>
          <p:cNvPr id="21" name="Content Placeholder 3">
            <a:extLst>
              <a:ext uri="{FF2B5EF4-FFF2-40B4-BE49-F238E27FC236}">
                <a16:creationId xmlns:a16="http://schemas.microsoft.com/office/drawing/2014/main" id="{E9C7E2E2-8E32-4E60-BC37-96DF8C9F7B7A}"/>
              </a:ext>
            </a:extLst>
          </p:cNvPr>
          <p:cNvSpPr>
            <a:spLocks noGrp="1"/>
          </p:cNvSpPr>
          <p:nvPr>
            <p:ph sz="quarter" idx="16" hasCustomPrompt="1"/>
          </p:nvPr>
        </p:nvSpPr>
        <p:spPr>
          <a:xfrm>
            <a:off x="335936" y="5984774"/>
            <a:ext cx="11520000" cy="540000"/>
          </a:xfrm>
          <a:prstGeom prst="rect">
            <a:avLst/>
          </a:prstGeom>
        </p:spPr>
        <p:txBody>
          <a:bodyPr lIns="0" tIns="0" rIns="0" bIns="0" anchor="b"/>
          <a:lstStyle>
            <a:lvl1pPr marL="0" indent="0">
              <a:lnSpc>
                <a:spcPct val="100000"/>
              </a:lnSpc>
              <a:spcBef>
                <a:spcPts val="0"/>
              </a:spcBef>
              <a:buNone/>
              <a:defRPr sz="1000"/>
            </a:lvl1pPr>
            <a:lvl2pPr marL="457200" indent="0">
              <a:buNone/>
              <a:defRPr sz="1000"/>
            </a:lvl2pPr>
          </a:lstStyle>
          <a:p>
            <a:pPr lvl="0"/>
            <a:r>
              <a:rPr lang="en-US" dirty="0"/>
              <a:t>Insert References &amp; Abbreviations</a:t>
            </a:r>
            <a:endParaRPr lang="en-GB" dirty="0"/>
          </a:p>
        </p:txBody>
      </p:sp>
      <p:sp>
        <p:nvSpPr>
          <p:cNvPr id="7" name="Text Placeholder 6">
            <a:extLst>
              <a:ext uri="{FF2B5EF4-FFF2-40B4-BE49-F238E27FC236}">
                <a16:creationId xmlns:a16="http://schemas.microsoft.com/office/drawing/2014/main" id="{A9F489A7-B5CC-4D3E-B83E-FCBBF77948EF}"/>
              </a:ext>
            </a:extLst>
          </p:cNvPr>
          <p:cNvSpPr>
            <a:spLocks noGrp="1"/>
          </p:cNvSpPr>
          <p:nvPr>
            <p:ph type="body" sz="quarter" idx="18" hasCustomPrompt="1"/>
          </p:nvPr>
        </p:nvSpPr>
        <p:spPr>
          <a:xfrm>
            <a:off x="335936" y="770400"/>
            <a:ext cx="10800000" cy="184666"/>
          </a:xfrm>
        </p:spPr>
        <p:txBody>
          <a:bodyPr>
            <a:spAutoFit/>
          </a:bodyPr>
          <a:lstStyle>
            <a:lvl1pPr marL="0" indent="0">
              <a:tabLst/>
              <a:defRPr sz="1200" b="1">
                <a:solidFill>
                  <a:srgbClr val="AE2C82"/>
                </a:solidFill>
              </a:defRPr>
            </a:lvl1pPr>
            <a:lvl2pPr marL="0" indent="0">
              <a:tabLst/>
              <a:defRPr sz="1200" b="1"/>
            </a:lvl2pPr>
            <a:lvl3pPr marL="0" indent="0">
              <a:tabLst/>
              <a:defRPr sz="1200" b="1"/>
            </a:lvl3pPr>
            <a:lvl4pPr marL="0" indent="0">
              <a:tabLst/>
              <a:defRPr sz="1200" b="1"/>
            </a:lvl4pPr>
            <a:lvl5pPr marL="0" indent="0">
              <a:tabLst/>
              <a:defRPr sz="1200" b="1"/>
            </a:lvl5pPr>
          </a:lstStyle>
          <a:p>
            <a:pPr lvl="0"/>
            <a:r>
              <a:rPr lang="en-US" dirty="0"/>
              <a:t>PAGE HEADING</a:t>
            </a:r>
            <a:endParaRPr lang="en-GB" dirty="0"/>
          </a:p>
        </p:txBody>
      </p:sp>
      <p:sp>
        <p:nvSpPr>
          <p:cNvPr id="2" name="Slide Number Placeholder 1">
            <a:extLst>
              <a:ext uri="{FF2B5EF4-FFF2-40B4-BE49-F238E27FC236}">
                <a16:creationId xmlns:a16="http://schemas.microsoft.com/office/drawing/2014/main" id="{72B3ECB4-B073-487C-A454-D71B6F15D2ED}"/>
              </a:ext>
            </a:extLst>
          </p:cNvPr>
          <p:cNvSpPr>
            <a:spLocks noGrp="1"/>
          </p:cNvSpPr>
          <p:nvPr>
            <p:ph type="sldNum" sz="quarter" idx="19"/>
          </p:nvPr>
        </p:nvSpPr>
        <p:spPr/>
        <p:txBody>
          <a:bodyPr/>
          <a:lstStyle/>
          <a:p>
            <a:fld id="{C76B5FCD-3849-42BD-B56B-22E62382A2C3}" type="slidenum">
              <a:rPr lang="en-GB" smtClean="0"/>
              <a:pPr/>
              <a:t>‹N›</a:t>
            </a:fld>
            <a:endParaRPr lang="en-GB" dirty="0"/>
          </a:p>
        </p:txBody>
      </p:sp>
      <p:sp>
        <p:nvSpPr>
          <p:cNvPr id="34" name="Freeform 16">
            <a:extLst>
              <a:ext uri="{FF2B5EF4-FFF2-40B4-BE49-F238E27FC236}">
                <a16:creationId xmlns:a16="http://schemas.microsoft.com/office/drawing/2014/main" id="{CFF1CEC0-04E0-4E15-A70C-AC7DAF1091EC}"/>
              </a:ext>
            </a:extLst>
          </p:cNvPr>
          <p:cNvSpPr/>
          <p:nvPr userDrawn="1"/>
        </p:nvSpPr>
        <p:spPr>
          <a:xfrm>
            <a:off x="483997" y="191506"/>
            <a:ext cx="254485" cy="218004"/>
          </a:xfrm>
          <a:custGeom>
            <a:avLst/>
            <a:gdLst>
              <a:gd name="connsiteX0" fmla="*/ 252608 w 254485"/>
              <a:gd name="connsiteY0" fmla="*/ 120151 h 218004"/>
              <a:gd name="connsiteX1" fmla="*/ 232097 w 254485"/>
              <a:gd name="connsiteY1" fmla="*/ 100022 h 218004"/>
              <a:gd name="connsiteX2" fmla="*/ 230510 w 254485"/>
              <a:gd name="connsiteY2" fmla="*/ 98434 h 218004"/>
              <a:gd name="connsiteX3" fmla="*/ 132021 w 254485"/>
              <a:gd name="connsiteY3" fmla="*/ 1787 h 218004"/>
              <a:gd name="connsiteX4" fmla="*/ 122496 w 254485"/>
              <a:gd name="connsiteY4" fmla="*/ 1787 h 218004"/>
              <a:gd name="connsiteX5" fmla="*/ 1846 w 254485"/>
              <a:gd name="connsiteY5" fmla="*/ 120151 h 218004"/>
              <a:gd name="connsiteX6" fmla="*/ 1846 w 254485"/>
              <a:gd name="connsiteY6" fmla="*/ 129105 h 218004"/>
              <a:gd name="connsiteX7" fmla="*/ 6355 w 254485"/>
              <a:gd name="connsiteY7" fmla="*/ 131010 h 218004"/>
              <a:gd name="connsiteX8" fmla="*/ 10800 w 254485"/>
              <a:gd name="connsiteY8" fmla="*/ 129232 h 218004"/>
              <a:gd name="connsiteX9" fmla="*/ 22611 w 254485"/>
              <a:gd name="connsiteY9" fmla="*/ 117611 h 218004"/>
              <a:gd name="connsiteX10" fmla="*/ 22611 w 254485"/>
              <a:gd name="connsiteY10" fmla="*/ 206511 h 218004"/>
              <a:gd name="connsiteX11" fmla="*/ 34104 w 254485"/>
              <a:gd name="connsiteY11" fmla="*/ 218005 h 218004"/>
              <a:gd name="connsiteX12" fmla="*/ 221874 w 254485"/>
              <a:gd name="connsiteY12" fmla="*/ 218005 h 218004"/>
              <a:gd name="connsiteX13" fmla="*/ 233367 w 254485"/>
              <a:gd name="connsiteY13" fmla="*/ 206511 h 218004"/>
              <a:gd name="connsiteX14" fmla="*/ 233367 w 254485"/>
              <a:gd name="connsiteY14" fmla="*/ 119072 h 218004"/>
              <a:gd name="connsiteX15" fmla="*/ 243718 w 254485"/>
              <a:gd name="connsiteY15" fmla="*/ 129232 h 218004"/>
              <a:gd name="connsiteX16" fmla="*/ 248163 w 254485"/>
              <a:gd name="connsiteY16" fmla="*/ 131010 h 218004"/>
              <a:gd name="connsiteX17" fmla="*/ 252671 w 254485"/>
              <a:gd name="connsiteY17" fmla="*/ 129105 h 218004"/>
              <a:gd name="connsiteX18" fmla="*/ 252608 w 254485"/>
              <a:gd name="connsiteY18" fmla="*/ 120151 h 218004"/>
              <a:gd name="connsiteX19" fmla="*/ 107764 w 254485"/>
              <a:gd name="connsiteY19" fmla="*/ 205368 h 218004"/>
              <a:gd name="connsiteX20" fmla="*/ 107764 w 254485"/>
              <a:gd name="connsiteY20" fmla="*/ 147774 h 218004"/>
              <a:gd name="connsiteX21" fmla="*/ 148214 w 254485"/>
              <a:gd name="connsiteY21" fmla="*/ 147774 h 218004"/>
              <a:gd name="connsiteX22" fmla="*/ 148214 w 254485"/>
              <a:gd name="connsiteY22" fmla="*/ 205368 h 218004"/>
              <a:gd name="connsiteX23" fmla="*/ 220667 w 254485"/>
              <a:gd name="connsiteY23" fmla="*/ 205368 h 218004"/>
              <a:gd name="connsiteX24" fmla="*/ 160914 w 254485"/>
              <a:gd name="connsiteY24" fmla="*/ 205368 h 218004"/>
              <a:gd name="connsiteX25" fmla="*/ 160914 w 254485"/>
              <a:gd name="connsiteY25" fmla="*/ 147774 h 218004"/>
              <a:gd name="connsiteX26" fmla="*/ 148214 w 254485"/>
              <a:gd name="connsiteY26" fmla="*/ 135074 h 218004"/>
              <a:gd name="connsiteX27" fmla="*/ 107764 w 254485"/>
              <a:gd name="connsiteY27" fmla="*/ 135074 h 218004"/>
              <a:gd name="connsiteX28" fmla="*/ 95064 w 254485"/>
              <a:gd name="connsiteY28" fmla="*/ 147774 h 218004"/>
              <a:gd name="connsiteX29" fmla="*/ 95064 w 254485"/>
              <a:gd name="connsiteY29" fmla="*/ 205368 h 218004"/>
              <a:gd name="connsiteX30" fmla="*/ 35311 w 254485"/>
              <a:gd name="connsiteY30" fmla="*/ 205368 h 218004"/>
              <a:gd name="connsiteX31" fmla="*/ 35311 w 254485"/>
              <a:gd name="connsiteY31" fmla="*/ 105165 h 218004"/>
              <a:gd name="connsiteX32" fmla="*/ 127259 w 254485"/>
              <a:gd name="connsiteY32" fmla="*/ 14868 h 218004"/>
              <a:gd name="connsiteX33" fmla="*/ 220667 w 254485"/>
              <a:gd name="connsiteY33" fmla="*/ 106562 h 21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4485" h="218004">
                <a:moveTo>
                  <a:pt x="252608" y="120151"/>
                </a:moveTo>
                <a:lnTo>
                  <a:pt x="232097" y="100022"/>
                </a:lnTo>
                <a:cubicBezTo>
                  <a:pt x="231666" y="99403"/>
                  <a:pt x="231132" y="98865"/>
                  <a:pt x="230510" y="98434"/>
                </a:cubicBezTo>
                <a:lnTo>
                  <a:pt x="132021" y="1787"/>
                </a:lnTo>
                <a:cubicBezTo>
                  <a:pt x="129293" y="-596"/>
                  <a:pt x="125224" y="-596"/>
                  <a:pt x="122496" y="1787"/>
                </a:cubicBezTo>
                <a:lnTo>
                  <a:pt x="1846" y="120151"/>
                </a:lnTo>
                <a:cubicBezTo>
                  <a:pt x="-615" y="122628"/>
                  <a:pt x="-615" y="126628"/>
                  <a:pt x="1846" y="129105"/>
                </a:cubicBezTo>
                <a:cubicBezTo>
                  <a:pt x="3034" y="130317"/>
                  <a:pt x="4658" y="131003"/>
                  <a:pt x="6355" y="131010"/>
                </a:cubicBezTo>
                <a:cubicBezTo>
                  <a:pt x="8012" y="131020"/>
                  <a:pt x="9607" y="130382"/>
                  <a:pt x="10800" y="129232"/>
                </a:cubicBezTo>
                <a:lnTo>
                  <a:pt x="22611" y="117611"/>
                </a:lnTo>
                <a:lnTo>
                  <a:pt x="22611" y="206511"/>
                </a:lnTo>
                <a:cubicBezTo>
                  <a:pt x="22611" y="212859"/>
                  <a:pt x="27757" y="218005"/>
                  <a:pt x="34104" y="218005"/>
                </a:cubicBezTo>
                <a:lnTo>
                  <a:pt x="221874" y="218005"/>
                </a:lnTo>
                <a:cubicBezTo>
                  <a:pt x="228224" y="218005"/>
                  <a:pt x="233367" y="212859"/>
                  <a:pt x="233367" y="206511"/>
                </a:cubicBezTo>
                <a:lnTo>
                  <a:pt x="233367" y="119072"/>
                </a:lnTo>
                <a:lnTo>
                  <a:pt x="243718" y="129232"/>
                </a:lnTo>
                <a:cubicBezTo>
                  <a:pt x="244912" y="130382"/>
                  <a:pt x="246506" y="131020"/>
                  <a:pt x="248163" y="131010"/>
                </a:cubicBezTo>
                <a:cubicBezTo>
                  <a:pt x="249871" y="131049"/>
                  <a:pt x="251509" y="130355"/>
                  <a:pt x="252671" y="129105"/>
                </a:cubicBezTo>
                <a:cubicBezTo>
                  <a:pt x="255116" y="126611"/>
                  <a:pt x="255084" y="122611"/>
                  <a:pt x="252608" y="120151"/>
                </a:cubicBezTo>
                <a:close/>
                <a:moveTo>
                  <a:pt x="107764" y="205368"/>
                </a:moveTo>
                <a:lnTo>
                  <a:pt x="107764" y="147774"/>
                </a:lnTo>
                <a:lnTo>
                  <a:pt x="148214" y="147774"/>
                </a:lnTo>
                <a:lnTo>
                  <a:pt x="148214" y="205368"/>
                </a:lnTo>
                <a:close/>
                <a:moveTo>
                  <a:pt x="220667" y="205368"/>
                </a:moveTo>
                <a:lnTo>
                  <a:pt x="160914" y="205368"/>
                </a:lnTo>
                <a:lnTo>
                  <a:pt x="160914" y="147774"/>
                </a:lnTo>
                <a:cubicBezTo>
                  <a:pt x="160914" y="140760"/>
                  <a:pt x="155228" y="135074"/>
                  <a:pt x="148214" y="135074"/>
                </a:cubicBezTo>
                <a:lnTo>
                  <a:pt x="107764" y="135074"/>
                </a:lnTo>
                <a:cubicBezTo>
                  <a:pt x="100750" y="135074"/>
                  <a:pt x="95064" y="140760"/>
                  <a:pt x="95064" y="147774"/>
                </a:cubicBezTo>
                <a:lnTo>
                  <a:pt x="95064" y="205368"/>
                </a:lnTo>
                <a:lnTo>
                  <a:pt x="35311" y="205368"/>
                </a:lnTo>
                <a:lnTo>
                  <a:pt x="35311" y="105165"/>
                </a:lnTo>
                <a:lnTo>
                  <a:pt x="127259" y="14868"/>
                </a:lnTo>
                <a:lnTo>
                  <a:pt x="220667" y="106562"/>
                </a:lnTo>
                <a:close/>
              </a:path>
            </a:pathLst>
          </a:custGeom>
          <a:solidFill>
            <a:schemeClr val="bg1"/>
          </a:solidFill>
          <a:ln w="6350" cap="flat">
            <a:noFill/>
            <a:prstDash val="solid"/>
            <a:miter/>
          </a:ln>
        </p:spPr>
        <p:txBody>
          <a:bodyPr rtlCol="0" anchor="ctr"/>
          <a:lstStyle/>
          <a:p>
            <a:endParaRPr lang="en-US"/>
          </a:p>
        </p:txBody>
      </p:sp>
      <p:sp>
        <p:nvSpPr>
          <p:cNvPr id="6" name="Segnaposto piè di pagina 4">
            <a:extLst>
              <a:ext uri="{FF2B5EF4-FFF2-40B4-BE49-F238E27FC236}">
                <a16:creationId xmlns:a16="http://schemas.microsoft.com/office/drawing/2014/main" id="{197C46A9-3FC8-AB7E-FD9C-0D321F44E370}"/>
              </a:ext>
            </a:extLst>
          </p:cNvPr>
          <p:cNvSpPr>
            <a:spLocks noGrp="1"/>
          </p:cNvSpPr>
          <p:nvPr>
            <p:ph type="ftr" sz="quarter" idx="3"/>
          </p:nvPr>
        </p:nvSpPr>
        <p:spPr>
          <a:xfrm>
            <a:off x="6675663" y="6596062"/>
            <a:ext cx="565240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dirty="0"/>
              <a:t>Dupilumab non è ancora rimborsato in Italia per il trattamento dell’esofagite eosinofila</a:t>
            </a:r>
          </a:p>
        </p:txBody>
      </p:sp>
    </p:spTree>
    <p:extLst>
      <p:ext uri="{BB962C8B-B14F-4D97-AF65-F5344CB8AC3E}">
        <p14:creationId xmlns:p14="http://schemas.microsoft.com/office/powerpoint/2010/main" val="1113834932"/>
      </p:ext>
    </p:extLst>
  </p:cSld>
  <p:clrMapOvr>
    <a:masterClrMapping/>
  </p:clrMapOvr>
  <p:extLst>
    <p:ext uri="{DCECCB84-F9BA-43D5-87BE-67443E8EF086}">
      <p15:sldGuideLst xmlns:p15="http://schemas.microsoft.com/office/powerpoint/2012/main">
        <p15:guide id="1" orient="horz" pos="573">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5_EoE - Single Column">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5ABDB1-24B0-4E73-AE71-062EEFCF60CD}"/>
              </a:ext>
            </a:extLst>
          </p:cNvPr>
          <p:cNvSpPr>
            <a:spLocks noGrp="1"/>
          </p:cNvSpPr>
          <p:nvPr>
            <p:ph type="title" hasCustomPrompt="1"/>
          </p:nvPr>
        </p:nvSpPr>
        <p:spPr/>
        <p:txBody>
          <a:bodyPr/>
          <a:lstStyle>
            <a:lvl1pPr>
              <a:defRPr/>
            </a:lvl1pPr>
          </a:lstStyle>
          <a:p>
            <a:r>
              <a:rPr lang="en-US" dirty="0"/>
              <a:t>Page title</a:t>
            </a:r>
            <a:endParaRPr lang="en-GB" dirty="0"/>
          </a:p>
        </p:txBody>
      </p:sp>
      <p:sp>
        <p:nvSpPr>
          <p:cNvPr id="5" name="Text Placeholder 4">
            <a:extLst>
              <a:ext uri="{FF2B5EF4-FFF2-40B4-BE49-F238E27FC236}">
                <a16:creationId xmlns:a16="http://schemas.microsoft.com/office/drawing/2014/main" id="{1F6B8C15-3675-4C33-9703-923EE9B5D7A4}"/>
              </a:ext>
            </a:extLst>
          </p:cNvPr>
          <p:cNvSpPr>
            <a:spLocks noGrp="1"/>
          </p:cNvSpPr>
          <p:nvPr>
            <p:ph type="body" sz="quarter" idx="17" hasCustomPrompt="1"/>
          </p:nvPr>
        </p:nvSpPr>
        <p:spPr>
          <a:xfrm>
            <a:off x="336550" y="1767600"/>
            <a:ext cx="11519386" cy="4183200"/>
          </a:xfrm>
        </p:spPr>
        <p:txBody>
          <a:bodyPr/>
          <a:lstStyle>
            <a:lvl1pPr>
              <a:defRPr>
                <a:solidFill>
                  <a:srgbClr val="3C3C3C"/>
                </a:solidFill>
              </a:defRPr>
            </a:lvl1pPr>
            <a:lvl2pPr>
              <a:defRPr>
                <a:solidFill>
                  <a:srgbClr val="3C3C3C"/>
                </a:solidFill>
              </a:defRPr>
            </a:lvl2pPr>
            <a:lvl3pPr>
              <a:defRPr>
                <a:solidFill>
                  <a:srgbClr val="3C3C3C"/>
                </a:solidFill>
              </a:defRPr>
            </a:lvl3pPr>
            <a:lvl4pPr>
              <a:defRPr>
                <a:solidFill>
                  <a:srgbClr val="3C3C3C"/>
                </a:solidFill>
              </a:defRPr>
            </a:lvl4pPr>
            <a:lvl5pPr>
              <a:defRPr>
                <a:solidFill>
                  <a:srgbClr val="3C3C3C"/>
                </a:solidFill>
              </a:defRPr>
            </a:lvl5pPr>
          </a:lstStyle>
          <a:p>
            <a:pPr lvl="0"/>
            <a:r>
              <a:rPr lang="en-US" dirty="0"/>
              <a:t>Body text</a:t>
            </a:r>
          </a:p>
          <a:p>
            <a:pPr lvl="1"/>
            <a:r>
              <a:rPr lang="en-US" dirty="0"/>
              <a:t>Numbered list</a:t>
            </a:r>
          </a:p>
          <a:p>
            <a:pPr lvl="2"/>
            <a:r>
              <a:rPr lang="en-US" dirty="0"/>
              <a:t>Secondary bullet</a:t>
            </a:r>
          </a:p>
          <a:p>
            <a:pPr lvl="3"/>
            <a:r>
              <a:rPr lang="en-US" dirty="0"/>
              <a:t>Sub bullet</a:t>
            </a:r>
          </a:p>
          <a:p>
            <a:pPr lvl="4"/>
            <a:r>
              <a:rPr lang="en-US" dirty="0"/>
              <a:t>Mini bullet</a:t>
            </a:r>
            <a:endParaRPr lang="en-GB" dirty="0"/>
          </a:p>
        </p:txBody>
      </p:sp>
      <p:sp>
        <p:nvSpPr>
          <p:cNvPr id="21" name="Content Placeholder 3">
            <a:extLst>
              <a:ext uri="{FF2B5EF4-FFF2-40B4-BE49-F238E27FC236}">
                <a16:creationId xmlns:a16="http://schemas.microsoft.com/office/drawing/2014/main" id="{E9C7E2E2-8E32-4E60-BC37-96DF8C9F7B7A}"/>
              </a:ext>
            </a:extLst>
          </p:cNvPr>
          <p:cNvSpPr>
            <a:spLocks noGrp="1"/>
          </p:cNvSpPr>
          <p:nvPr>
            <p:ph sz="quarter" idx="16" hasCustomPrompt="1"/>
          </p:nvPr>
        </p:nvSpPr>
        <p:spPr>
          <a:xfrm>
            <a:off x="335936" y="5984774"/>
            <a:ext cx="11520000" cy="540000"/>
          </a:xfrm>
          <a:prstGeom prst="rect">
            <a:avLst/>
          </a:prstGeom>
        </p:spPr>
        <p:txBody>
          <a:bodyPr lIns="0" tIns="0" rIns="0" bIns="0" anchor="b"/>
          <a:lstStyle>
            <a:lvl1pPr marL="0" indent="0">
              <a:lnSpc>
                <a:spcPct val="100000"/>
              </a:lnSpc>
              <a:spcBef>
                <a:spcPts val="0"/>
              </a:spcBef>
              <a:buNone/>
              <a:defRPr sz="1000"/>
            </a:lvl1pPr>
            <a:lvl2pPr marL="457200" indent="0">
              <a:buNone/>
              <a:defRPr sz="1000"/>
            </a:lvl2pPr>
          </a:lstStyle>
          <a:p>
            <a:pPr lvl="0"/>
            <a:r>
              <a:rPr lang="en-US" dirty="0"/>
              <a:t>Insert References &amp; Abbreviations</a:t>
            </a:r>
            <a:endParaRPr lang="en-GB" dirty="0"/>
          </a:p>
        </p:txBody>
      </p:sp>
      <p:sp>
        <p:nvSpPr>
          <p:cNvPr id="7" name="Text Placeholder 6">
            <a:extLst>
              <a:ext uri="{FF2B5EF4-FFF2-40B4-BE49-F238E27FC236}">
                <a16:creationId xmlns:a16="http://schemas.microsoft.com/office/drawing/2014/main" id="{A9F489A7-B5CC-4D3E-B83E-FCBBF77948EF}"/>
              </a:ext>
            </a:extLst>
          </p:cNvPr>
          <p:cNvSpPr>
            <a:spLocks noGrp="1"/>
          </p:cNvSpPr>
          <p:nvPr>
            <p:ph type="body" sz="quarter" idx="18" hasCustomPrompt="1"/>
          </p:nvPr>
        </p:nvSpPr>
        <p:spPr>
          <a:xfrm>
            <a:off x="335936" y="770400"/>
            <a:ext cx="10800000" cy="184666"/>
          </a:xfrm>
        </p:spPr>
        <p:txBody>
          <a:bodyPr>
            <a:spAutoFit/>
          </a:bodyPr>
          <a:lstStyle>
            <a:lvl1pPr marL="0" indent="0">
              <a:tabLst/>
              <a:defRPr sz="1200" b="1">
                <a:solidFill>
                  <a:srgbClr val="AE2C82"/>
                </a:solidFill>
              </a:defRPr>
            </a:lvl1pPr>
            <a:lvl2pPr marL="0" indent="0">
              <a:tabLst/>
              <a:defRPr sz="1200" b="1"/>
            </a:lvl2pPr>
            <a:lvl3pPr marL="0" indent="0">
              <a:tabLst/>
              <a:defRPr sz="1200" b="1"/>
            </a:lvl3pPr>
            <a:lvl4pPr marL="0" indent="0">
              <a:tabLst/>
              <a:defRPr sz="1200" b="1"/>
            </a:lvl4pPr>
            <a:lvl5pPr marL="0" indent="0">
              <a:tabLst/>
              <a:defRPr sz="1200" b="1"/>
            </a:lvl5pPr>
          </a:lstStyle>
          <a:p>
            <a:pPr lvl="0"/>
            <a:r>
              <a:rPr lang="en-US" dirty="0"/>
              <a:t>PAGE HEADING</a:t>
            </a:r>
            <a:endParaRPr lang="en-GB" dirty="0"/>
          </a:p>
        </p:txBody>
      </p:sp>
      <p:sp>
        <p:nvSpPr>
          <p:cNvPr id="2" name="Slide Number Placeholder 1">
            <a:extLst>
              <a:ext uri="{FF2B5EF4-FFF2-40B4-BE49-F238E27FC236}">
                <a16:creationId xmlns:a16="http://schemas.microsoft.com/office/drawing/2014/main" id="{72B3ECB4-B073-487C-A454-D71B6F15D2ED}"/>
              </a:ext>
            </a:extLst>
          </p:cNvPr>
          <p:cNvSpPr>
            <a:spLocks noGrp="1"/>
          </p:cNvSpPr>
          <p:nvPr>
            <p:ph type="sldNum" sz="quarter" idx="19"/>
          </p:nvPr>
        </p:nvSpPr>
        <p:spPr/>
        <p:txBody>
          <a:bodyPr/>
          <a:lstStyle/>
          <a:p>
            <a:fld id="{C76B5FCD-3849-42BD-B56B-22E62382A2C3}" type="slidenum">
              <a:rPr lang="en-GB" smtClean="0"/>
              <a:pPr/>
              <a:t>‹N›</a:t>
            </a:fld>
            <a:endParaRPr lang="en-GB" dirty="0"/>
          </a:p>
        </p:txBody>
      </p:sp>
      <p:sp>
        <p:nvSpPr>
          <p:cNvPr id="34" name="Freeform 16">
            <a:extLst>
              <a:ext uri="{FF2B5EF4-FFF2-40B4-BE49-F238E27FC236}">
                <a16:creationId xmlns:a16="http://schemas.microsoft.com/office/drawing/2014/main" id="{CFF1CEC0-04E0-4E15-A70C-AC7DAF1091EC}"/>
              </a:ext>
            </a:extLst>
          </p:cNvPr>
          <p:cNvSpPr/>
          <p:nvPr userDrawn="1"/>
        </p:nvSpPr>
        <p:spPr>
          <a:xfrm>
            <a:off x="483997" y="191506"/>
            <a:ext cx="254485" cy="218004"/>
          </a:xfrm>
          <a:custGeom>
            <a:avLst/>
            <a:gdLst>
              <a:gd name="connsiteX0" fmla="*/ 252608 w 254485"/>
              <a:gd name="connsiteY0" fmla="*/ 120151 h 218004"/>
              <a:gd name="connsiteX1" fmla="*/ 232097 w 254485"/>
              <a:gd name="connsiteY1" fmla="*/ 100022 h 218004"/>
              <a:gd name="connsiteX2" fmla="*/ 230510 w 254485"/>
              <a:gd name="connsiteY2" fmla="*/ 98434 h 218004"/>
              <a:gd name="connsiteX3" fmla="*/ 132021 w 254485"/>
              <a:gd name="connsiteY3" fmla="*/ 1787 h 218004"/>
              <a:gd name="connsiteX4" fmla="*/ 122496 w 254485"/>
              <a:gd name="connsiteY4" fmla="*/ 1787 h 218004"/>
              <a:gd name="connsiteX5" fmla="*/ 1846 w 254485"/>
              <a:gd name="connsiteY5" fmla="*/ 120151 h 218004"/>
              <a:gd name="connsiteX6" fmla="*/ 1846 w 254485"/>
              <a:gd name="connsiteY6" fmla="*/ 129105 h 218004"/>
              <a:gd name="connsiteX7" fmla="*/ 6355 w 254485"/>
              <a:gd name="connsiteY7" fmla="*/ 131010 h 218004"/>
              <a:gd name="connsiteX8" fmla="*/ 10800 w 254485"/>
              <a:gd name="connsiteY8" fmla="*/ 129232 h 218004"/>
              <a:gd name="connsiteX9" fmla="*/ 22611 w 254485"/>
              <a:gd name="connsiteY9" fmla="*/ 117611 h 218004"/>
              <a:gd name="connsiteX10" fmla="*/ 22611 w 254485"/>
              <a:gd name="connsiteY10" fmla="*/ 206511 h 218004"/>
              <a:gd name="connsiteX11" fmla="*/ 34104 w 254485"/>
              <a:gd name="connsiteY11" fmla="*/ 218005 h 218004"/>
              <a:gd name="connsiteX12" fmla="*/ 221874 w 254485"/>
              <a:gd name="connsiteY12" fmla="*/ 218005 h 218004"/>
              <a:gd name="connsiteX13" fmla="*/ 233367 w 254485"/>
              <a:gd name="connsiteY13" fmla="*/ 206511 h 218004"/>
              <a:gd name="connsiteX14" fmla="*/ 233367 w 254485"/>
              <a:gd name="connsiteY14" fmla="*/ 119072 h 218004"/>
              <a:gd name="connsiteX15" fmla="*/ 243718 w 254485"/>
              <a:gd name="connsiteY15" fmla="*/ 129232 h 218004"/>
              <a:gd name="connsiteX16" fmla="*/ 248163 w 254485"/>
              <a:gd name="connsiteY16" fmla="*/ 131010 h 218004"/>
              <a:gd name="connsiteX17" fmla="*/ 252671 w 254485"/>
              <a:gd name="connsiteY17" fmla="*/ 129105 h 218004"/>
              <a:gd name="connsiteX18" fmla="*/ 252608 w 254485"/>
              <a:gd name="connsiteY18" fmla="*/ 120151 h 218004"/>
              <a:gd name="connsiteX19" fmla="*/ 107764 w 254485"/>
              <a:gd name="connsiteY19" fmla="*/ 205368 h 218004"/>
              <a:gd name="connsiteX20" fmla="*/ 107764 w 254485"/>
              <a:gd name="connsiteY20" fmla="*/ 147774 h 218004"/>
              <a:gd name="connsiteX21" fmla="*/ 148214 w 254485"/>
              <a:gd name="connsiteY21" fmla="*/ 147774 h 218004"/>
              <a:gd name="connsiteX22" fmla="*/ 148214 w 254485"/>
              <a:gd name="connsiteY22" fmla="*/ 205368 h 218004"/>
              <a:gd name="connsiteX23" fmla="*/ 220667 w 254485"/>
              <a:gd name="connsiteY23" fmla="*/ 205368 h 218004"/>
              <a:gd name="connsiteX24" fmla="*/ 160914 w 254485"/>
              <a:gd name="connsiteY24" fmla="*/ 205368 h 218004"/>
              <a:gd name="connsiteX25" fmla="*/ 160914 w 254485"/>
              <a:gd name="connsiteY25" fmla="*/ 147774 h 218004"/>
              <a:gd name="connsiteX26" fmla="*/ 148214 w 254485"/>
              <a:gd name="connsiteY26" fmla="*/ 135074 h 218004"/>
              <a:gd name="connsiteX27" fmla="*/ 107764 w 254485"/>
              <a:gd name="connsiteY27" fmla="*/ 135074 h 218004"/>
              <a:gd name="connsiteX28" fmla="*/ 95064 w 254485"/>
              <a:gd name="connsiteY28" fmla="*/ 147774 h 218004"/>
              <a:gd name="connsiteX29" fmla="*/ 95064 w 254485"/>
              <a:gd name="connsiteY29" fmla="*/ 205368 h 218004"/>
              <a:gd name="connsiteX30" fmla="*/ 35311 w 254485"/>
              <a:gd name="connsiteY30" fmla="*/ 205368 h 218004"/>
              <a:gd name="connsiteX31" fmla="*/ 35311 w 254485"/>
              <a:gd name="connsiteY31" fmla="*/ 105165 h 218004"/>
              <a:gd name="connsiteX32" fmla="*/ 127259 w 254485"/>
              <a:gd name="connsiteY32" fmla="*/ 14868 h 218004"/>
              <a:gd name="connsiteX33" fmla="*/ 220667 w 254485"/>
              <a:gd name="connsiteY33" fmla="*/ 106562 h 21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4485" h="218004">
                <a:moveTo>
                  <a:pt x="252608" y="120151"/>
                </a:moveTo>
                <a:lnTo>
                  <a:pt x="232097" y="100022"/>
                </a:lnTo>
                <a:cubicBezTo>
                  <a:pt x="231666" y="99403"/>
                  <a:pt x="231132" y="98865"/>
                  <a:pt x="230510" y="98434"/>
                </a:cubicBezTo>
                <a:lnTo>
                  <a:pt x="132021" y="1787"/>
                </a:lnTo>
                <a:cubicBezTo>
                  <a:pt x="129293" y="-596"/>
                  <a:pt x="125224" y="-596"/>
                  <a:pt x="122496" y="1787"/>
                </a:cubicBezTo>
                <a:lnTo>
                  <a:pt x="1846" y="120151"/>
                </a:lnTo>
                <a:cubicBezTo>
                  <a:pt x="-615" y="122628"/>
                  <a:pt x="-615" y="126628"/>
                  <a:pt x="1846" y="129105"/>
                </a:cubicBezTo>
                <a:cubicBezTo>
                  <a:pt x="3034" y="130317"/>
                  <a:pt x="4658" y="131003"/>
                  <a:pt x="6355" y="131010"/>
                </a:cubicBezTo>
                <a:cubicBezTo>
                  <a:pt x="8012" y="131020"/>
                  <a:pt x="9607" y="130382"/>
                  <a:pt x="10800" y="129232"/>
                </a:cubicBezTo>
                <a:lnTo>
                  <a:pt x="22611" y="117611"/>
                </a:lnTo>
                <a:lnTo>
                  <a:pt x="22611" y="206511"/>
                </a:lnTo>
                <a:cubicBezTo>
                  <a:pt x="22611" y="212859"/>
                  <a:pt x="27757" y="218005"/>
                  <a:pt x="34104" y="218005"/>
                </a:cubicBezTo>
                <a:lnTo>
                  <a:pt x="221874" y="218005"/>
                </a:lnTo>
                <a:cubicBezTo>
                  <a:pt x="228224" y="218005"/>
                  <a:pt x="233367" y="212859"/>
                  <a:pt x="233367" y="206511"/>
                </a:cubicBezTo>
                <a:lnTo>
                  <a:pt x="233367" y="119072"/>
                </a:lnTo>
                <a:lnTo>
                  <a:pt x="243718" y="129232"/>
                </a:lnTo>
                <a:cubicBezTo>
                  <a:pt x="244912" y="130382"/>
                  <a:pt x="246506" y="131020"/>
                  <a:pt x="248163" y="131010"/>
                </a:cubicBezTo>
                <a:cubicBezTo>
                  <a:pt x="249871" y="131049"/>
                  <a:pt x="251509" y="130355"/>
                  <a:pt x="252671" y="129105"/>
                </a:cubicBezTo>
                <a:cubicBezTo>
                  <a:pt x="255116" y="126611"/>
                  <a:pt x="255084" y="122611"/>
                  <a:pt x="252608" y="120151"/>
                </a:cubicBezTo>
                <a:close/>
                <a:moveTo>
                  <a:pt x="107764" y="205368"/>
                </a:moveTo>
                <a:lnTo>
                  <a:pt x="107764" y="147774"/>
                </a:lnTo>
                <a:lnTo>
                  <a:pt x="148214" y="147774"/>
                </a:lnTo>
                <a:lnTo>
                  <a:pt x="148214" y="205368"/>
                </a:lnTo>
                <a:close/>
                <a:moveTo>
                  <a:pt x="220667" y="205368"/>
                </a:moveTo>
                <a:lnTo>
                  <a:pt x="160914" y="205368"/>
                </a:lnTo>
                <a:lnTo>
                  <a:pt x="160914" y="147774"/>
                </a:lnTo>
                <a:cubicBezTo>
                  <a:pt x="160914" y="140760"/>
                  <a:pt x="155228" y="135074"/>
                  <a:pt x="148214" y="135074"/>
                </a:cubicBezTo>
                <a:lnTo>
                  <a:pt x="107764" y="135074"/>
                </a:lnTo>
                <a:cubicBezTo>
                  <a:pt x="100750" y="135074"/>
                  <a:pt x="95064" y="140760"/>
                  <a:pt x="95064" y="147774"/>
                </a:cubicBezTo>
                <a:lnTo>
                  <a:pt x="95064" y="205368"/>
                </a:lnTo>
                <a:lnTo>
                  <a:pt x="35311" y="205368"/>
                </a:lnTo>
                <a:lnTo>
                  <a:pt x="35311" y="105165"/>
                </a:lnTo>
                <a:lnTo>
                  <a:pt x="127259" y="14868"/>
                </a:lnTo>
                <a:lnTo>
                  <a:pt x="220667" y="106562"/>
                </a:lnTo>
                <a:close/>
              </a:path>
            </a:pathLst>
          </a:custGeom>
          <a:solidFill>
            <a:schemeClr val="bg1"/>
          </a:solidFill>
          <a:ln w="6350" cap="flat">
            <a:noFill/>
            <a:prstDash val="solid"/>
            <a:miter/>
          </a:ln>
        </p:spPr>
        <p:txBody>
          <a:bodyPr rtlCol="0" anchor="ctr"/>
          <a:lstStyle/>
          <a:p>
            <a:endParaRPr lang="en-US"/>
          </a:p>
        </p:txBody>
      </p:sp>
      <p:sp>
        <p:nvSpPr>
          <p:cNvPr id="6" name="Segnaposto piè di pagina 4">
            <a:extLst>
              <a:ext uri="{FF2B5EF4-FFF2-40B4-BE49-F238E27FC236}">
                <a16:creationId xmlns:a16="http://schemas.microsoft.com/office/drawing/2014/main" id="{197C46A9-3FC8-AB7E-FD9C-0D321F44E370}"/>
              </a:ext>
            </a:extLst>
          </p:cNvPr>
          <p:cNvSpPr>
            <a:spLocks noGrp="1"/>
          </p:cNvSpPr>
          <p:nvPr>
            <p:ph type="ftr" sz="quarter" idx="3"/>
          </p:nvPr>
        </p:nvSpPr>
        <p:spPr>
          <a:xfrm>
            <a:off x="6675663" y="6596062"/>
            <a:ext cx="565240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dirty="0"/>
              <a:t>Dupilumab non è ancora rimborsato in Italia per il trattamento dell’esofagite eosinofila</a:t>
            </a:r>
          </a:p>
        </p:txBody>
      </p:sp>
    </p:spTree>
    <p:extLst>
      <p:ext uri="{BB962C8B-B14F-4D97-AF65-F5344CB8AC3E}">
        <p14:creationId xmlns:p14="http://schemas.microsoft.com/office/powerpoint/2010/main" val="2364688271"/>
      </p:ext>
    </p:extLst>
  </p:cSld>
  <p:clrMapOvr>
    <a:masterClrMapping/>
  </p:clrMapOvr>
  <p:extLst>
    <p:ext uri="{DCECCB84-F9BA-43D5-87BE-67443E8EF086}">
      <p15:sldGuideLst xmlns:p15="http://schemas.microsoft.com/office/powerpoint/2012/main">
        <p15:guide id="1" orient="horz" pos="573">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6_EoE - Single Column">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5ABDB1-24B0-4E73-AE71-062EEFCF60CD}"/>
              </a:ext>
            </a:extLst>
          </p:cNvPr>
          <p:cNvSpPr>
            <a:spLocks noGrp="1"/>
          </p:cNvSpPr>
          <p:nvPr>
            <p:ph type="title" hasCustomPrompt="1"/>
          </p:nvPr>
        </p:nvSpPr>
        <p:spPr/>
        <p:txBody>
          <a:bodyPr/>
          <a:lstStyle>
            <a:lvl1pPr>
              <a:defRPr/>
            </a:lvl1pPr>
          </a:lstStyle>
          <a:p>
            <a:r>
              <a:rPr lang="en-US" dirty="0"/>
              <a:t>Page title</a:t>
            </a:r>
            <a:endParaRPr lang="en-GB" dirty="0"/>
          </a:p>
        </p:txBody>
      </p:sp>
      <p:sp>
        <p:nvSpPr>
          <p:cNvPr id="5" name="Text Placeholder 4">
            <a:extLst>
              <a:ext uri="{FF2B5EF4-FFF2-40B4-BE49-F238E27FC236}">
                <a16:creationId xmlns:a16="http://schemas.microsoft.com/office/drawing/2014/main" id="{1F6B8C15-3675-4C33-9703-923EE9B5D7A4}"/>
              </a:ext>
            </a:extLst>
          </p:cNvPr>
          <p:cNvSpPr>
            <a:spLocks noGrp="1"/>
          </p:cNvSpPr>
          <p:nvPr>
            <p:ph type="body" sz="quarter" idx="17" hasCustomPrompt="1"/>
          </p:nvPr>
        </p:nvSpPr>
        <p:spPr>
          <a:xfrm>
            <a:off x="336550" y="1767600"/>
            <a:ext cx="11519386" cy="4183200"/>
          </a:xfrm>
        </p:spPr>
        <p:txBody>
          <a:bodyPr/>
          <a:lstStyle>
            <a:lvl1pPr>
              <a:defRPr>
                <a:solidFill>
                  <a:srgbClr val="3C3C3C"/>
                </a:solidFill>
              </a:defRPr>
            </a:lvl1pPr>
            <a:lvl2pPr>
              <a:defRPr>
                <a:solidFill>
                  <a:srgbClr val="3C3C3C"/>
                </a:solidFill>
              </a:defRPr>
            </a:lvl2pPr>
            <a:lvl3pPr>
              <a:defRPr>
                <a:solidFill>
                  <a:srgbClr val="3C3C3C"/>
                </a:solidFill>
              </a:defRPr>
            </a:lvl3pPr>
            <a:lvl4pPr>
              <a:defRPr>
                <a:solidFill>
                  <a:srgbClr val="3C3C3C"/>
                </a:solidFill>
              </a:defRPr>
            </a:lvl4pPr>
            <a:lvl5pPr>
              <a:defRPr>
                <a:solidFill>
                  <a:srgbClr val="3C3C3C"/>
                </a:solidFill>
              </a:defRPr>
            </a:lvl5pPr>
          </a:lstStyle>
          <a:p>
            <a:pPr lvl="0"/>
            <a:r>
              <a:rPr lang="en-US" dirty="0"/>
              <a:t>Body text</a:t>
            </a:r>
          </a:p>
          <a:p>
            <a:pPr lvl="1"/>
            <a:r>
              <a:rPr lang="en-US" dirty="0"/>
              <a:t>Numbered list</a:t>
            </a:r>
          </a:p>
          <a:p>
            <a:pPr lvl="2"/>
            <a:r>
              <a:rPr lang="en-US" dirty="0"/>
              <a:t>Secondary bullet</a:t>
            </a:r>
          </a:p>
          <a:p>
            <a:pPr lvl="3"/>
            <a:r>
              <a:rPr lang="en-US" dirty="0"/>
              <a:t>Sub bullet</a:t>
            </a:r>
          </a:p>
          <a:p>
            <a:pPr lvl="4"/>
            <a:r>
              <a:rPr lang="en-US" dirty="0"/>
              <a:t>Mini bullet</a:t>
            </a:r>
            <a:endParaRPr lang="en-GB" dirty="0"/>
          </a:p>
        </p:txBody>
      </p:sp>
      <p:sp>
        <p:nvSpPr>
          <p:cNvPr id="21" name="Content Placeholder 3">
            <a:extLst>
              <a:ext uri="{FF2B5EF4-FFF2-40B4-BE49-F238E27FC236}">
                <a16:creationId xmlns:a16="http://schemas.microsoft.com/office/drawing/2014/main" id="{E9C7E2E2-8E32-4E60-BC37-96DF8C9F7B7A}"/>
              </a:ext>
            </a:extLst>
          </p:cNvPr>
          <p:cNvSpPr>
            <a:spLocks noGrp="1"/>
          </p:cNvSpPr>
          <p:nvPr>
            <p:ph sz="quarter" idx="16" hasCustomPrompt="1"/>
          </p:nvPr>
        </p:nvSpPr>
        <p:spPr>
          <a:xfrm>
            <a:off x="335936" y="5984774"/>
            <a:ext cx="11520000" cy="540000"/>
          </a:xfrm>
          <a:prstGeom prst="rect">
            <a:avLst/>
          </a:prstGeom>
        </p:spPr>
        <p:txBody>
          <a:bodyPr lIns="0" tIns="0" rIns="0" bIns="0" anchor="b"/>
          <a:lstStyle>
            <a:lvl1pPr marL="0" indent="0">
              <a:lnSpc>
                <a:spcPct val="100000"/>
              </a:lnSpc>
              <a:spcBef>
                <a:spcPts val="0"/>
              </a:spcBef>
              <a:buNone/>
              <a:defRPr sz="1000"/>
            </a:lvl1pPr>
            <a:lvl2pPr marL="457200" indent="0">
              <a:buNone/>
              <a:defRPr sz="1000"/>
            </a:lvl2pPr>
          </a:lstStyle>
          <a:p>
            <a:pPr lvl="0"/>
            <a:r>
              <a:rPr lang="en-US" dirty="0"/>
              <a:t>Insert References &amp; Abbreviations</a:t>
            </a:r>
            <a:endParaRPr lang="en-GB" dirty="0"/>
          </a:p>
        </p:txBody>
      </p:sp>
      <p:sp>
        <p:nvSpPr>
          <p:cNvPr id="7" name="Text Placeholder 6">
            <a:extLst>
              <a:ext uri="{FF2B5EF4-FFF2-40B4-BE49-F238E27FC236}">
                <a16:creationId xmlns:a16="http://schemas.microsoft.com/office/drawing/2014/main" id="{A9F489A7-B5CC-4D3E-B83E-FCBBF77948EF}"/>
              </a:ext>
            </a:extLst>
          </p:cNvPr>
          <p:cNvSpPr>
            <a:spLocks noGrp="1"/>
          </p:cNvSpPr>
          <p:nvPr>
            <p:ph type="body" sz="quarter" idx="18" hasCustomPrompt="1"/>
          </p:nvPr>
        </p:nvSpPr>
        <p:spPr>
          <a:xfrm>
            <a:off x="335936" y="770400"/>
            <a:ext cx="10800000" cy="184666"/>
          </a:xfrm>
        </p:spPr>
        <p:txBody>
          <a:bodyPr>
            <a:spAutoFit/>
          </a:bodyPr>
          <a:lstStyle>
            <a:lvl1pPr marL="0" indent="0">
              <a:tabLst/>
              <a:defRPr sz="1200" b="1">
                <a:solidFill>
                  <a:srgbClr val="AE2C82"/>
                </a:solidFill>
              </a:defRPr>
            </a:lvl1pPr>
            <a:lvl2pPr marL="0" indent="0">
              <a:tabLst/>
              <a:defRPr sz="1200" b="1"/>
            </a:lvl2pPr>
            <a:lvl3pPr marL="0" indent="0">
              <a:tabLst/>
              <a:defRPr sz="1200" b="1"/>
            </a:lvl3pPr>
            <a:lvl4pPr marL="0" indent="0">
              <a:tabLst/>
              <a:defRPr sz="1200" b="1"/>
            </a:lvl4pPr>
            <a:lvl5pPr marL="0" indent="0">
              <a:tabLst/>
              <a:defRPr sz="1200" b="1"/>
            </a:lvl5pPr>
          </a:lstStyle>
          <a:p>
            <a:pPr lvl="0"/>
            <a:r>
              <a:rPr lang="en-US" dirty="0"/>
              <a:t>PAGE HEADING</a:t>
            </a:r>
            <a:endParaRPr lang="en-GB" dirty="0"/>
          </a:p>
        </p:txBody>
      </p:sp>
      <p:sp>
        <p:nvSpPr>
          <p:cNvPr id="2" name="Slide Number Placeholder 1">
            <a:extLst>
              <a:ext uri="{FF2B5EF4-FFF2-40B4-BE49-F238E27FC236}">
                <a16:creationId xmlns:a16="http://schemas.microsoft.com/office/drawing/2014/main" id="{72B3ECB4-B073-487C-A454-D71B6F15D2ED}"/>
              </a:ext>
            </a:extLst>
          </p:cNvPr>
          <p:cNvSpPr>
            <a:spLocks noGrp="1"/>
          </p:cNvSpPr>
          <p:nvPr>
            <p:ph type="sldNum" sz="quarter" idx="19"/>
          </p:nvPr>
        </p:nvSpPr>
        <p:spPr/>
        <p:txBody>
          <a:bodyPr/>
          <a:lstStyle/>
          <a:p>
            <a:fld id="{C76B5FCD-3849-42BD-B56B-22E62382A2C3}" type="slidenum">
              <a:rPr lang="en-GB" smtClean="0"/>
              <a:pPr/>
              <a:t>‹N›</a:t>
            </a:fld>
            <a:endParaRPr lang="en-GB" dirty="0"/>
          </a:p>
        </p:txBody>
      </p:sp>
      <p:sp>
        <p:nvSpPr>
          <p:cNvPr id="34" name="Freeform 16">
            <a:extLst>
              <a:ext uri="{FF2B5EF4-FFF2-40B4-BE49-F238E27FC236}">
                <a16:creationId xmlns:a16="http://schemas.microsoft.com/office/drawing/2014/main" id="{CFF1CEC0-04E0-4E15-A70C-AC7DAF1091EC}"/>
              </a:ext>
            </a:extLst>
          </p:cNvPr>
          <p:cNvSpPr/>
          <p:nvPr userDrawn="1"/>
        </p:nvSpPr>
        <p:spPr>
          <a:xfrm>
            <a:off x="483997" y="191506"/>
            <a:ext cx="254485" cy="218004"/>
          </a:xfrm>
          <a:custGeom>
            <a:avLst/>
            <a:gdLst>
              <a:gd name="connsiteX0" fmla="*/ 252608 w 254485"/>
              <a:gd name="connsiteY0" fmla="*/ 120151 h 218004"/>
              <a:gd name="connsiteX1" fmla="*/ 232097 w 254485"/>
              <a:gd name="connsiteY1" fmla="*/ 100022 h 218004"/>
              <a:gd name="connsiteX2" fmla="*/ 230510 w 254485"/>
              <a:gd name="connsiteY2" fmla="*/ 98434 h 218004"/>
              <a:gd name="connsiteX3" fmla="*/ 132021 w 254485"/>
              <a:gd name="connsiteY3" fmla="*/ 1787 h 218004"/>
              <a:gd name="connsiteX4" fmla="*/ 122496 w 254485"/>
              <a:gd name="connsiteY4" fmla="*/ 1787 h 218004"/>
              <a:gd name="connsiteX5" fmla="*/ 1846 w 254485"/>
              <a:gd name="connsiteY5" fmla="*/ 120151 h 218004"/>
              <a:gd name="connsiteX6" fmla="*/ 1846 w 254485"/>
              <a:gd name="connsiteY6" fmla="*/ 129105 h 218004"/>
              <a:gd name="connsiteX7" fmla="*/ 6355 w 254485"/>
              <a:gd name="connsiteY7" fmla="*/ 131010 h 218004"/>
              <a:gd name="connsiteX8" fmla="*/ 10800 w 254485"/>
              <a:gd name="connsiteY8" fmla="*/ 129232 h 218004"/>
              <a:gd name="connsiteX9" fmla="*/ 22611 w 254485"/>
              <a:gd name="connsiteY9" fmla="*/ 117611 h 218004"/>
              <a:gd name="connsiteX10" fmla="*/ 22611 w 254485"/>
              <a:gd name="connsiteY10" fmla="*/ 206511 h 218004"/>
              <a:gd name="connsiteX11" fmla="*/ 34104 w 254485"/>
              <a:gd name="connsiteY11" fmla="*/ 218005 h 218004"/>
              <a:gd name="connsiteX12" fmla="*/ 221874 w 254485"/>
              <a:gd name="connsiteY12" fmla="*/ 218005 h 218004"/>
              <a:gd name="connsiteX13" fmla="*/ 233367 w 254485"/>
              <a:gd name="connsiteY13" fmla="*/ 206511 h 218004"/>
              <a:gd name="connsiteX14" fmla="*/ 233367 w 254485"/>
              <a:gd name="connsiteY14" fmla="*/ 119072 h 218004"/>
              <a:gd name="connsiteX15" fmla="*/ 243718 w 254485"/>
              <a:gd name="connsiteY15" fmla="*/ 129232 h 218004"/>
              <a:gd name="connsiteX16" fmla="*/ 248163 w 254485"/>
              <a:gd name="connsiteY16" fmla="*/ 131010 h 218004"/>
              <a:gd name="connsiteX17" fmla="*/ 252671 w 254485"/>
              <a:gd name="connsiteY17" fmla="*/ 129105 h 218004"/>
              <a:gd name="connsiteX18" fmla="*/ 252608 w 254485"/>
              <a:gd name="connsiteY18" fmla="*/ 120151 h 218004"/>
              <a:gd name="connsiteX19" fmla="*/ 107764 w 254485"/>
              <a:gd name="connsiteY19" fmla="*/ 205368 h 218004"/>
              <a:gd name="connsiteX20" fmla="*/ 107764 w 254485"/>
              <a:gd name="connsiteY20" fmla="*/ 147774 h 218004"/>
              <a:gd name="connsiteX21" fmla="*/ 148214 w 254485"/>
              <a:gd name="connsiteY21" fmla="*/ 147774 h 218004"/>
              <a:gd name="connsiteX22" fmla="*/ 148214 w 254485"/>
              <a:gd name="connsiteY22" fmla="*/ 205368 h 218004"/>
              <a:gd name="connsiteX23" fmla="*/ 220667 w 254485"/>
              <a:gd name="connsiteY23" fmla="*/ 205368 h 218004"/>
              <a:gd name="connsiteX24" fmla="*/ 160914 w 254485"/>
              <a:gd name="connsiteY24" fmla="*/ 205368 h 218004"/>
              <a:gd name="connsiteX25" fmla="*/ 160914 w 254485"/>
              <a:gd name="connsiteY25" fmla="*/ 147774 h 218004"/>
              <a:gd name="connsiteX26" fmla="*/ 148214 w 254485"/>
              <a:gd name="connsiteY26" fmla="*/ 135074 h 218004"/>
              <a:gd name="connsiteX27" fmla="*/ 107764 w 254485"/>
              <a:gd name="connsiteY27" fmla="*/ 135074 h 218004"/>
              <a:gd name="connsiteX28" fmla="*/ 95064 w 254485"/>
              <a:gd name="connsiteY28" fmla="*/ 147774 h 218004"/>
              <a:gd name="connsiteX29" fmla="*/ 95064 w 254485"/>
              <a:gd name="connsiteY29" fmla="*/ 205368 h 218004"/>
              <a:gd name="connsiteX30" fmla="*/ 35311 w 254485"/>
              <a:gd name="connsiteY30" fmla="*/ 205368 h 218004"/>
              <a:gd name="connsiteX31" fmla="*/ 35311 w 254485"/>
              <a:gd name="connsiteY31" fmla="*/ 105165 h 218004"/>
              <a:gd name="connsiteX32" fmla="*/ 127259 w 254485"/>
              <a:gd name="connsiteY32" fmla="*/ 14868 h 218004"/>
              <a:gd name="connsiteX33" fmla="*/ 220667 w 254485"/>
              <a:gd name="connsiteY33" fmla="*/ 106562 h 21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4485" h="218004">
                <a:moveTo>
                  <a:pt x="252608" y="120151"/>
                </a:moveTo>
                <a:lnTo>
                  <a:pt x="232097" y="100022"/>
                </a:lnTo>
                <a:cubicBezTo>
                  <a:pt x="231666" y="99403"/>
                  <a:pt x="231132" y="98865"/>
                  <a:pt x="230510" y="98434"/>
                </a:cubicBezTo>
                <a:lnTo>
                  <a:pt x="132021" y="1787"/>
                </a:lnTo>
                <a:cubicBezTo>
                  <a:pt x="129293" y="-596"/>
                  <a:pt x="125224" y="-596"/>
                  <a:pt x="122496" y="1787"/>
                </a:cubicBezTo>
                <a:lnTo>
                  <a:pt x="1846" y="120151"/>
                </a:lnTo>
                <a:cubicBezTo>
                  <a:pt x="-615" y="122628"/>
                  <a:pt x="-615" y="126628"/>
                  <a:pt x="1846" y="129105"/>
                </a:cubicBezTo>
                <a:cubicBezTo>
                  <a:pt x="3034" y="130317"/>
                  <a:pt x="4658" y="131003"/>
                  <a:pt x="6355" y="131010"/>
                </a:cubicBezTo>
                <a:cubicBezTo>
                  <a:pt x="8012" y="131020"/>
                  <a:pt x="9607" y="130382"/>
                  <a:pt x="10800" y="129232"/>
                </a:cubicBezTo>
                <a:lnTo>
                  <a:pt x="22611" y="117611"/>
                </a:lnTo>
                <a:lnTo>
                  <a:pt x="22611" y="206511"/>
                </a:lnTo>
                <a:cubicBezTo>
                  <a:pt x="22611" y="212859"/>
                  <a:pt x="27757" y="218005"/>
                  <a:pt x="34104" y="218005"/>
                </a:cubicBezTo>
                <a:lnTo>
                  <a:pt x="221874" y="218005"/>
                </a:lnTo>
                <a:cubicBezTo>
                  <a:pt x="228224" y="218005"/>
                  <a:pt x="233367" y="212859"/>
                  <a:pt x="233367" y="206511"/>
                </a:cubicBezTo>
                <a:lnTo>
                  <a:pt x="233367" y="119072"/>
                </a:lnTo>
                <a:lnTo>
                  <a:pt x="243718" y="129232"/>
                </a:lnTo>
                <a:cubicBezTo>
                  <a:pt x="244912" y="130382"/>
                  <a:pt x="246506" y="131020"/>
                  <a:pt x="248163" y="131010"/>
                </a:cubicBezTo>
                <a:cubicBezTo>
                  <a:pt x="249871" y="131049"/>
                  <a:pt x="251509" y="130355"/>
                  <a:pt x="252671" y="129105"/>
                </a:cubicBezTo>
                <a:cubicBezTo>
                  <a:pt x="255116" y="126611"/>
                  <a:pt x="255084" y="122611"/>
                  <a:pt x="252608" y="120151"/>
                </a:cubicBezTo>
                <a:close/>
                <a:moveTo>
                  <a:pt x="107764" y="205368"/>
                </a:moveTo>
                <a:lnTo>
                  <a:pt x="107764" y="147774"/>
                </a:lnTo>
                <a:lnTo>
                  <a:pt x="148214" y="147774"/>
                </a:lnTo>
                <a:lnTo>
                  <a:pt x="148214" y="205368"/>
                </a:lnTo>
                <a:close/>
                <a:moveTo>
                  <a:pt x="220667" y="205368"/>
                </a:moveTo>
                <a:lnTo>
                  <a:pt x="160914" y="205368"/>
                </a:lnTo>
                <a:lnTo>
                  <a:pt x="160914" y="147774"/>
                </a:lnTo>
                <a:cubicBezTo>
                  <a:pt x="160914" y="140760"/>
                  <a:pt x="155228" y="135074"/>
                  <a:pt x="148214" y="135074"/>
                </a:cubicBezTo>
                <a:lnTo>
                  <a:pt x="107764" y="135074"/>
                </a:lnTo>
                <a:cubicBezTo>
                  <a:pt x="100750" y="135074"/>
                  <a:pt x="95064" y="140760"/>
                  <a:pt x="95064" y="147774"/>
                </a:cubicBezTo>
                <a:lnTo>
                  <a:pt x="95064" y="205368"/>
                </a:lnTo>
                <a:lnTo>
                  <a:pt x="35311" y="205368"/>
                </a:lnTo>
                <a:lnTo>
                  <a:pt x="35311" y="105165"/>
                </a:lnTo>
                <a:lnTo>
                  <a:pt x="127259" y="14868"/>
                </a:lnTo>
                <a:lnTo>
                  <a:pt x="220667" y="106562"/>
                </a:lnTo>
                <a:close/>
              </a:path>
            </a:pathLst>
          </a:custGeom>
          <a:solidFill>
            <a:schemeClr val="bg1"/>
          </a:solidFill>
          <a:ln w="6350" cap="flat">
            <a:noFill/>
            <a:prstDash val="solid"/>
            <a:miter/>
          </a:ln>
        </p:spPr>
        <p:txBody>
          <a:bodyPr rtlCol="0" anchor="ctr"/>
          <a:lstStyle/>
          <a:p>
            <a:endParaRPr lang="en-US"/>
          </a:p>
        </p:txBody>
      </p:sp>
      <p:sp>
        <p:nvSpPr>
          <p:cNvPr id="6" name="Segnaposto piè di pagina 4">
            <a:extLst>
              <a:ext uri="{FF2B5EF4-FFF2-40B4-BE49-F238E27FC236}">
                <a16:creationId xmlns:a16="http://schemas.microsoft.com/office/drawing/2014/main" id="{197C46A9-3FC8-AB7E-FD9C-0D321F44E370}"/>
              </a:ext>
            </a:extLst>
          </p:cNvPr>
          <p:cNvSpPr>
            <a:spLocks noGrp="1"/>
          </p:cNvSpPr>
          <p:nvPr>
            <p:ph type="ftr" sz="quarter" idx="3"/>
          </p:nvPr>
        </p:nvSpPr>
        <p:spPr>
          <a:xfrm>
            <a:off x="6675663" y="6596062"/>
            <a:ext cx="565240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dirty="0"/>
              <a:t>Dupilumab non è ancora rimborsato in Italia per il trattamento dell’esofagite eosinofila</a:t>
            </a:r>
          </a:p>
        </p:txBody>
      </p:sp>
    </p:spTree>
    <p:extLst>
      <p:ext uri="{BB962C8B-B14F-4D97-AF65-F5344CB8AC3E}">
        <p14:creationId xmlns:p14="http://schemas.microsoft.com/office/powerpoint/2010/main" val="690069908"/>
      </p:ext>
    </p:extLst>
  </p:cSld>
  <p:clrMapOvr>
    <a:masterClrMapping/>
  </p:clrMapOvr>
  <p:extLst>
    <p:ext uri="{DCECCB84-F9BA-43D5-87BE-67443E8EF086}">
      <p15:sldGuideLst xmlns:p15="http://schemas.microsoft.com/office/powerpoint/2012/main">
        <p15:guide id="1" orient="horz" pos="573">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9_EoE - Single Column">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5ABDB1-24B0-4E73-AE71-062EEFCF60CD}"/>
              </a:ext>
            </a:extLst>
          </p:cNvPr>
          <p:cNvSpPr>
            <a:spLocks noGrp="1"/>
          </p:cNvSpPr>
          <p:nvPr>
            <p:ph type="title" hasCustomPrompt="1"/>
          </p:nvPr>
        </p:nvSpPr>
        <p:spPr/>
        <p:txBody>
          <a:bodyPr/>
          <a:lstStyle>
            <a:lvl1pPr>
              <a:defRPr/>
            </a:lvl1pPr>
          </a:lstStyle>
          <a:p>
            <a:r>
              <a:rPr lang="en-US" dirty="0"/>
              <a:t>Page title</a:t>
            </a:r>
            <a:endParaRPr lang="en-GB" dirty="0"/>
          </a:p>
        </p:txBody>
      </p:sp>
      <p:sp>
        <p:nvSpPr>
          <p:cNvPr id="5" name="Text Placeholder 4">
            <a:extLst>
              <a:ext uri="{FF2B5EF4-FFF2-40B4-BE49-F238E27FC236}">
                <a16:creationId xmlns:a16="http://schemas.microsoft.com/office/drawing/2014/main" id="{1F6B8C15-3675-4C33-9703-923EE9B5D7A4}"/>
              </a:ext>
            </a:extLst>
          </p:cNvPr>
          <p:cNvSpPr>
            <a:spLocks noGrp="1"/>
          </p:cNvSpPr>
          <p:nvPr>
            <p:ph type="body" sz="quarter" idx="17" hasCustomPrompt="1"/>
          </p:nvPr>
        </p:nvSpPr>
        <p:spPr>
          <a:xfrm>
            <a:off x="336550" y="1767600"/>
            <a:ext cx="11519386" cy="4183200"/>
          </a:xfrm>
        </p:spPr>
        <p:txBody>
          <a:bodyPr/>
          <a:lstStyle>
            <a:lvl1pPr>
              <a:defRPr>
                <a:solidFill>
                  <a:srgbClr val="3C3C3C"/>
                </a:solidFill>
              </a:defRPr>
            </a:lvl1pPr>
            <a:lvl2pPr>
              <a:defRPr>
                <a:solidFill>
                  <a:srgbClr val="3C3C3C"/>
                </a:solidFill>
              </a:defRPr>
            </a:lvl2pPr>
            <a:lvl3pPr>
              <a:defRPr>
                <a:solidFill>
                  <a:srgbClr val="3C3C3C"/>
                </a:solidFill>
              </a:defRPr>
            </a:lvl3pPr>
            <a:lvl4pPr>
              <a:defRPr>
                <a:solidFill>
                  <a:srgbClr val="3C3C3C"/>
                </a:solidFill>
              </a:defRPr>
            </a:lvl4pPr>
            <a:lvl5pPr>
              <a:defRPr>
                <a:solidFill>
                  <a:srgbClr val="3C3C3C"/>
                </a:solidFill>
              </a:defRPr>
            </a:lvl5pPr>
          </a:lstStyle>
          <a:p>
            <a:pPr lvl="0"/>
            <a:r>
              <a:rPr lang="en-US" dirty="0"/>
              <a:t>Body text</a:t>
            </a:r>
          </a:p>
          <a:p>
            <a:pPr lvl="1"/>
            <a:r>
              <a:rPr lang="en-US" dirty="0"/>
              <a:t>Numbered list</a:t>
            </a:r>
          </a:p>
          <a:p>
            <a:pPr lvl="2"/>
            <a:r>
              <a:rPr lang="en-US" dirty="0"/>
              <a:t>Secondary bullet</a:t>
            </a:r>
          </a:p>
          <a:p>
            <a:pPr lvl="3"/>
            <a:r>
              <a:rPr lang="en-US" dirty="0"/>
              <a:t>Sub bullet</a:t>
            </a:r>
          </a:p>
          <a:p>
            <a:pPr lvl="4"/>
            <a:r>
              <a:rPr lang="en-US" dirty="0"/>
              <a:t>Mini bullet</a:t>
            </a:r>
            <a:endParaRPr lang="en-GB" dirty="0"/>
          </a:p>
        </p:txBody>
      </p:sp>
      <p:sp>
        <p:nvSpPr>
          <p:cNvPr id="21" name="Content Placeholder 3">
            <a:extLst>
              <a:ext uri="{FF2B5EF4-FFF2-40B4-BE49-F238E27FC236}">
                <a16:creationId xmlns:a16="http://schemas.microsoft.com/office/drawing/2014/main" id="{E9C7E2E2-8E32-4E60-BC37-96DF8C9F7B7A}"/>
              </a:ext>
            </a:extLst>
          </p:cNvPr>
          <p:cNvSpPr>
            <a:spLocks noGrp="1"/>
          </p:cNvSpPr>
          <p:nvPr>
            <p:ph sz="quarter" idx="16" hasCustomPrompt="1"/>
          </p:nvPr>
        </p:nvSpPr>
        <p:spPr>
          <a:xfrm>
            <a:off x="335936" y="5984774"/>
            <a:ext cx="11520000" cy="540000"/>
          </a:xfrm>
          <a:prstGeom prst="rect">
            <a:avLst/>
          </a:prstGeom>
        </p:spPr>
        <p:txBody>
          <a:bodyPr lIns="0" tIns="0" rIns="0" bIns="0" anchor="b"/>
          <a:lstStyle>
            <a:lvl1pPr marL="0" indent="0">
              <a:lnSpc>
                <a:spcPct val="100000"/>
              </a:lnSpc>
              <a:spcBef>
                <a:spcPts val="0"/>
              </a:spcBef>
              <a:buNone/>
              <a:defRPr sz="1000"/>
            </a:lvl1pPr>
            <a:lvl2pPr marL="457200" indent="0">
              <a:buNone/>
              <a:defRPr sz="1000"/>
            </a:lvl2pPr>
          </a:lstStyle>
          <a:p>
            <a:pPr lvl="0"/>
            <a:r>
              <a:rPr lang="en-US" dirty="0"/>
              <a:t>Insert References &amp; Abbreviations</a:t>
            </a:r>
            <a:endParaRPr lang="en-GB" dirty="0"/>
          </a:p>
        </p:txBody>
      </p:sp>
      <p:sp>
        <p:nvSpPr>
          <p:cNvPr id="7" name="Text Placeholder 6">
            <a:extLst>
              <a:ext uri="{FF2B5EF4-FFF2-40B4-BE49-F238E27FC236}">
                <a16:creationId xmlns:a16="http://schemas.microsoft.com/office/drawing/2014/main" id="{A9F489A7-B5CC-4D3E-B83E-FCBBF77948EF}"/>
              </a:ext>
            </a:extLst>
          </p:cNvPr>
          <p:cNvSpPr>
            <a:spLocks noGrp="1"/>
          </p:cNvSpPr>
          <p:nvPr>
            <p:ph type="body" sz="quarter" idx="18" hasCustomPrompt="1"/>
          </p:nvPr>
        </p:nvSpPr>
        <p:spPr>
          <a:xfrm>
            <a:off x="335936" y="770400"/>
            <a:ext cx="10800000" cy="184666"/>
          </a:xfrm>
        </p:spPr>
        <p:txBody>
          <a:bodyPr>
            <a:spAutoFit/>
          </a:bodyPr>
          <a:lstStyle>
            <a:lvl1pPr marL="0" indent="0">
              <a:tabLst/>
              <a:defRPr sz="1200" b="1">
                <a:solidFill>
                  <a:srgbClr val="AE2C82"/>
                </a:solidFill>
              </a:defRPr>
            </a:lvl1pPr>
            <a:lvl2pPr marL="0" indent="0">
              <a:tabLst/>
              <a:defRPr sz="1200" b="1"/>
            </a:lvl2pPr>
            <a:lvl3pPr marL="0" indent="0">
              <a:tabLst/>
              <a:defRPr sz="1200" b="1"/>
            </a:lvl3pPr>
            <a:lvl4pPr marL="0" indent="0">
              <a:tabLst/>
              <a:defRPr sz="1200" b="1"/>
            </a:lvl4pPr>
            <a:lvl5pPr marL="0" indent="0">
              <a:tabLst/>
              <a:defRPr sz="1200" b="1"/>
            </a:lvl5pPr>
          </a:lstStyle>
          <a:p>
            <a:pPr lvl="0"/>
            <a:r>
              <a:rPr lang="en-US" dirty="0"/>
              <a:t>PAGE HEADING</a:t>
            </a:r>
            <a:endParaRPr lang="en-GB" dirty="0"/>
          </a:p>
        </p:txBody>
      </p:sp>
      <p:sp>
        <p:nvSpPr>
          <p:cNvPr id="2" name="Slide Number Placeholder 1">
            <a:extLst>
              <a:ext uri="{FF2B5EF4-FFF2-40B4-BE49-F238E27FC236}">
                <a16:creationId xmlns:a16="http://schemas.microsoft.com/office/drawing/2014/main" id="{72B3ECB4-B073-487C-A454-D71B6F15D2ED}"/>
              </a:ext>
            </a:extLst>
          </p:cNvPr>
          <p:cNvSpPr>
            <a:spLocks noGrp="1"/>
          </p:cNvSpPr>
          <p:nvPr>
            <p:ph type="sldNum" sz="quarter" idx="19"/>
          </p:nvPr>
        </p:nvSpPr>
        <p:spPr/>
        <p:txBody>
          <a:bodyPr/>
          <a:lstStyle/>
          <a:p>
            <a:fld id="{C76B5FCD-3849-42BD-B56B-22E62382A2C3}" type="slidenum">
              <a:rPr lang="en-GB" smtClean="0"/>
              <a:pPr/>
              <a:t>‹N›</a:t>
            </a:fld>
            <a:endParaRPr lang="en-GB" dirty="0"/>
          </a:p>
        </p:txBody>
      </p:sp>
      <p:sp>
        <p:nvSpPr>
          <p:cNvPr id="34" name="Freeform 16">
            <a:extLst>
              <a:ext uri="{FF2B5EF4-FFF2-40B4-BE49-F238E27FC236}">
                <a16:creationId xmlns:a16="http://schemas.microsoft.com/office/drawing/2014/main" id="{CFF1CEC0-04E0-4E15-A70C-AC7DAF1091EC}"/>
              </a:ext>
            </a:extLst>
          </p:cNvPr>
          <p:cNvSpPr/>
          <p:nvPr userDrawn="1"/>
        </p:nvSpPr>
        <p:spPr>
          <a:xfrm>
            <a:off x="483997" y="191506"/>
            <a:ext cx="254485" cy="218004"/>
          </a:xfrm>
          <a:custGeom>
            <a:avLst/>
            <a:gdLst>
              <a:gd name="connsiteX0" fmla="*/ 252608 w 254485"/>
              <a:gd name="connsiteY0" fmla="*/ 120151 h 218004"/>
              <a:gd name="connsiteX1" fmla="*/ 232097 w 254485"/>
              <a:gd name="connsiteY1" fmla="*/ 100022 h 218004"/>
              <a:gd name="connsiteX2" fmla="*/ 230510 w 254485"/>
              <a:gd name="connsiteY2" fmla="*/ 98434 h 218004"/>
              <a:gd name="connsiteX3" fmla="*/ 132021 w 254485"/>
              <a:gd name="connsiteY3" fmla="*/ 1787 h 218004"/>
              <a:gd name="connsiteX4" fmla="*/ 122496 w 254485"/>
              <a:gd name="connsiteY4" fmla="*/ 1787 h 218004"/>
              <a:gd name="connsiteX5" fmla="*/ 1846 w 254485"/>
              <a:gd name="connsiteY5" fmla="*/ 120151 h 218004"/>
              <a:gd name="connsiteX6" fmla="*/ 1846 w 254485"/>
              <a:gd name="connsiteY6" fmla="*/ 129105 h 218004"/>
              <a:gd name="connsiteX7" fmla="*/ 6355 w 254485"/>
              <a:gd name="connsiteY7" fmla="*/ 131010 h 218004"/>
              <a:gd name="connsiteX8" fmla="*/ 10800 w 254485"/>
              <a:gd name="connsiteY8" fmla="*/ 129232 h 218004"/>
              <a:gd name="connsiteX9" fmla="*/ 22611 w 254485"/>
              <a:gd name="connsiteY9" fmla="*/ 117611 h 218004"/>
              <a:gd name="connsiteX10" fmla="*/ 22611 w 254485"/>
              <a:gd name="connsiteY10" fmla="*/ 206511 h 218004"/>
              <a:gd name="connsiteX11" fmla="*/ 34104 w 254485"/>
              <a:gd name="connsiteY11" fmla="*/ 218005 h 218004"/>
              <a:gd name="connsiteX12" fmla="*/ 221874 w 254485"/>
              <a:gd name="connsiteY12" fmla="*/ 218005 h 218004"/>
              <a:gd name="connsiteX13" fmla="*/ 233367 w 254485"/>
              <a:gd name="connsiteY13" fmla="*/ 206511 h 218004"/>
              <a:gd name="connsiteX14" fmla="*/ 233367 w 254485"/>
              <a:gd name="connsiteY14" fmla="*/ 119072 h 218004"/>
              <a:gd name="connsiteX15" fmla="*/ 243718 w 254485"/>
              <a:gd name="connsiteY15" fmla="*/ 129232 h 218004"/>
              <a:gd name="connsiteX16" fmla="*/ 248163 w 254485"/>
              <a:gd name="connsiteY16" fmla="*/ 131010 h 218004"/>
              <a:gd name="connsiteX17" fmla="*/ 252671 w 254485"/>
              <a:gd name="connsiteY17" fmla="*/ 129105 h 218004"/>
              <a:gd name="connsiteX18" fmla="*/ 252608 w 254485"/>
              <a:gd name="connsiteY18" fmla="*/ 120151 h 218004"/>
              <a:gd name="connsiteX19" fmla="*/ 107764 w 254485"/>
              <a:gd name="connsiteY19" fmla="*/ 205368 h 218004"/>
              <a:gd name="connsiteX20" fmla="*/ 107764 w 254485"/>
              <a:gd name="connsiteY20" fmla="*/ 147774 h 218004"/>
              <a:gd name="connsiteX21" fmla="*/ 148214 w 254485"/>
              <a:gd name="connsiteY21" fmla="*/ 147774 h 218004"/>
              <a:gd name="connsiteX22" fmla="*/ 148214 w 254485"/>
              <a:gd name="connsiteY22" fmla="*/ 205368 h 218004"/>
              <a:gd name="connsiteX23" fmla="*/ 220667 w 254485"/>
              <a:gd name="connsiteY23" fmla="*/ 205368 h 218004"/>
              <a:gd name="connsiteX24" fmla="*/ 160914 w 254485"/>
              <a:gd name="connsiteY24" fmla="*/ 205368 h 218004"/>
              <a:gd name="connsiteX25" fmla="*/ 160914 w 254485"/>
              <a:gd name="connsiteY25" fmla="*/ 147774 h 218004"/>
              <a:gd name="connsiteX26" fmla="*/ 148214 w 254485"/>
              <a:gd name="connsiteY26" fmla="*/ 135074 h 218004"/>
              <a:gd name="connsiteX27" fmla="*/ 107764 w 254485"/>
              <a:gd name="connsiteY27" fmla="*/ 135074 h 218004"/>
              <a:gd name="connsiteX28" fmla="*/ 95064 w 254485"/>
              <a:gd name="connsiteY28" fmla="*/ 147774 h 218004"/>
              <a:gd name="connsiteX29" fmla="*/ 95064 w 254485"/>
              <a:gd name="connsiteY29" fmla="*/ 205368 h 218004"/>
              <a:gd name="connsiteX30" fmla="*/ 35311 w 254485"/>
              <a:gd name="connsiteY30" fmla="*/ 205368 h 218004"/>
              <a:gd name="connsiteX31" fmla="*/ 35311 w 254485"/>
              <a:gd name="connsiteY31" fmla="*/ 105165 h 218004"/>
              <a:gd name="connsiteX32" fmla="*/ 127259 w 254485"/>
              <a:gd name="connsiteY32" fmla="*/ 14868 h 218004"/>
              <a:gd name="connsiteX33" fmla="*/ 220667 w 254485"/>
              <a:gd name="connsiteY33" fmla="*/ 106562 h 21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4485" h="218004">
                <a:moveTo>
                  <a:pt x="252608" y="120151"/>
                </a:moveTo>
                <a:lnTo>
                  <a:pt x="232097" y="100022"/>
                </a:lnTo>
                <a:cubicBezTo>
                  <a:pt x="231666" y="99403"/>
                  <a:pt x="231132" y="98865"/>
                  <a:pt x="230510" y="98434"/>
                </a:cubicBezTo>
                <a:lnTo>
                  <a:pt x="132021" y="1787"/>
                </a:lnTo>
                <a:cubicBezTo>
                  <a:pt x="129293" y="-596"/>
                  <a:pt x="125224" y="-596"/>
                  <a:pt x="122496" y="1787"/>
                </a:cubicBezTo>
                <a:lnTo>
                  <a:pt x="1846" y="120151"/>
                </a:lnTo>
                <a:cubicBezTo>
                  <a:pt x="-615" y="122628"/>
                  <a:pt x="-615" y="126628"/>
                  <a:pt x="1846" y="129105"/>
                </a:cubicBezTo>
                <a:cubicBezTo>
                  <a:pt x="3034" y="130317"/>
                  <a:pt x="4658" y="131003"/>
                  <a:pt x="6355" y="131010"/>
                </a:cubicBezTo>
                <a:cubicBezTo>
                  <a:pt x="8012" y="131020"/>
                  <a:pt x="9607" y="130382"/>
                  <a:pt x="10800" y="129232"/>
                </a:cubicBezTo>
                <a:lnTo>
                  <a:pt x="22611" y="117611"/>
                </a:lnTo>
                <a:lnTo>
                  <a:pt x="22611" y="206511"/>
                </a:lnTo>
                <a:cubicBezTo>
                  <a:pt x="22611" y="212859"/>
                  <a:pt x="27757" y="218005"/>
                  <a:pt x="34104" y="218005"/>
                </a:cubicBezTo>
                <a:lnTo>
                  <a:pt x="221874" y="218005"/>
                </a:lnTo>
                <a:cubicBezTo>
                  <a:pt x="228224" y="218005"/>
                  <a:pt x="233367" y="212859"/>
                  <a:pt x="233367" y="206511"/>
                </a:cubicBezTo>
                <a:lnTo>
                  <a:pt x="233367" y="119072"/>
                </a:lnTo>
                <a:lnTo>
                  <a:pt x="243718" y="129232"/>
                </a:lnTo>
                <a:cubicBezTo>
                  <a:pt x="244912" y="130382"/>
                  <a:pt x="246506" y="131020"/>
                  <a:pt x="248163" y="131010"/>
                </a:cubicBezTo>
                <a:cubicBezTo>
                  <a:pt x="249871" y="131049"/>
                  <a:pt x="251509" y="130355"/>
                  <a:pt x="252671" y="129105"/>
                </a:cubicBezTo>
                <a:cubicBezTo>
                  <a:pt x="255116" y="126611"/>
                  <a:pt x="255084" y="122611"/>
                  <a:pt x="252608" y="120151"/>
                </a:cubicBezTo>
                <a:close/>
                <a:moveTo>
                  <a:pt x="107764" y="205368"/>
                </a:moveTo>
                <a:lnTo>
                  <a:pt x="107764" y="147774"/>
                </a:lnTo>
                <a:lnTo>
                  <a:pt x="148214" y="147774"/>
                </a:lnTo>
                <a:lnTo>
                  <a:pt x="148214" y="205368"/>
                </a:lnTo>
                <a:close/>
                <a:moveTo>
                  <a:pt x="220667" y="205368"/>
                </a:moveTo>
                <a:lnTo>
                  <a:pt x="160914" y="205368"/>
                </a:lnTo>
                <a:lnTo>
                  <a:pt x="160914" y="147774"/>
                </a:lnTo>
                <a:cubicBezTo>
                  <a:pt x="160914" y="140760"/>
                  <a:pt x="155228" y="135074"/>
                  <a:pt x="148214" y="135074"/>
                </a:cubicBezTo>
                <a:lnTo>
                  <a:pt x="107764" y="135074"/>
                </a:lnTo>
                <a:cubicBezTo>
                  <a:pt x="100750" y="135074"/>
                  <a:pt x="95064" y="140760"/>
                  <a:pt x="95064" y="147774"/>
                </a:cubicBezTo>
                <a:lnTo>
                  <a:pt x="95064" y="205368"/>
                </a:lnTo>
                <a:lnTo>
                  <a:pt x="35311" y="205368"/>
                </a:lnTo>
                <a:lnTo>
                  <a:pt x="35311" y="105165"/>
                </a:lnTo>
                <a:lnTo>
                  <a:pt x="127259" y="14868"/>
                </a:lnTo>
                <a:lnTo>
                  <a:pt x="220667" y="106562"/>
                </a:lnTo>
                <a:close/>
              </a:path>
            </a:pathLst>
          </a:custGeom>
          <a:solidFill>
            <a:schemeClr val="bg1"/>
          </a:solidFill>
          <a:ln w="6350" cap="flat">
            <a:noFill/>
            <a:prstDash val="solid"/>
            <a:miter/>
          </a:ln>
        </p:spPr>
        <p:txBody>
          <a:bodyPr rtlCol="0" anchor="ctr"/>
          <a:lstStyle/>
          <a:p>
            <a:endParaRPr lang="en-US"/>
          </a:p>
        </p:txBody>
      </p:sp>
      <p:sp>
        <p:nvSpPr>
          <p:cNvPr id="6" name="Segnaposto piè di pagina 4">
            <a:extLst>
              <a:ext uri="{FF2B5EF4-FFF2-40B4-BE49-F238E27FC236}">
                <a16:creationId xmlns:a16="http://schemas.microsoft.com/office/drawing/2014/main" id="{197C46A9-3FC8-AB7E-FD9C-0D321F44E370}"/>
              </a:ext>
            </a:extLst>
          </p:cNvPr>
          <p:cNvSpPr>
            <a:spLocks noGrp="1"/>
          </p:cNvSpPr>
          <p:nvPr>
            <p:ph type="ftr" sz="quarter" idx="3"/>
          </p:nvPr>
        </p:nvSpPr>
        <p:spPr>
          <a:xfrm>
            <a:off x="6675663" y="6596062"/>
            <a:ext cx="565240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dirty="0"/>
              <a:t>Dupilumab non è ancora rimborsato in Italia per il trattamento dell’esofagite eosinofila</a:t>
            </a:r>
          </a:p>
        </p:txBody>
      </p:sp>
    </p:spTree>
    <p:extLst>
      <p:ext uri="{BB962C8B-B14F-4D97-AF65-F5344CB8AC3E}">
        <p14:creationId xmlns:p14="http://schemas.microsoft.com/office/powerpoint/2010/main" val="3101686990"/>
      </p:ext>
    </p:extLst>
  </p:cSld>
  <p:clrMapOvr>
    <a:masterClrMapping/>
  </p:clrMapOvr>
  <p:extLst>
    <p:ext uri="{DCECCB84-F9BA-43D5-87BE-67443E8EF086}">
      <p15:sldGuideLst xmlns:p15="http://schemas.microsoft.com/office/powerpoint/2012/main">
        <p15:guide id="1" orient="horz" pos="573">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0_EoE - Single Column">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5ABDB1-24B0-4E73-AE71-062EEFCF60CD}"/>
              </a:ext>
            </a:extLst>
          </p:cNvPr>
          <p:cNvSpPr>
            <a:spLocks noGrp="1"/>
          </p:cNvSpPr>
          <p:nvPr>
            <p:ph type="title" hasCustomPrompt="1"/>
          </p:nvPr>
        </p:nvSpPr>
        <p:spPr/>
        <p:txBody>
          <a:bodyPr/>
          <a:lstStyle>
            <a:lvl1pPr>
              <a:defRPr/>
            </a:lvl1pPr>
          </a:lstStyle>
          <a:p>
            <a:r>
              <a:rPr lang="en-US" dirty="0"/>
              <a:t>Page title</a:t>
            </a:r>
            <a:endParaRPr lang="en-GB" dirty="0"/>
          </a:p>
        </p:txBody>
      </p:sp>
      <p:sp>
        <p:nvSpPr>
          <p:cNvPr id="5" name="Text Placeholder 4">
            <a:extLst>
              <a:ext uri="{FF2B5EF4-FFF2-40B4-BE49-F238E27FC236}">
                <a16:creationId xmlns:a16="http://schemas.microsoft.com/office/drawing/2014/main" id="{1F6B8C15-3675-4C33-9703-923EE9B5D7A4}"/>
              </a:ext>
            </a:extLst>
          </p:cNvPr>
          <p:cNvSpPr>
            <a:spLocks noGrp="1"/>
          </p:cNvSpPr>
          <p:nvPr>
            <p:ph type="body" sz="quarter" idx="17" hasCustomPrompt="1"/>
          </p:nvPr>
        </p:nvSpPr>
        <p:spPr>
          <a:xfrm>
            <a:off x="336550" y="1767600"/>
            <a:ext cx="11519386" cy="4183200"/>
          </a:xfrm>
        </p:spPr>
        <p:txBody>
          <a:bodyPr/>
          <a:lstStyle>
            <a:lvl1pPr>
              <a:defRPr>
                <a:solidFill>
                  <a:srgbClr val="3C3C3C"/>
                </a:solidFill>
              </a:defRPr>
            </a:lvl1pPr>
            <a:lvl2pPr>
              <a:defRPr>
                <a:solidFill>
                  <a:srgbClr val="3C3C3C"/>
                </a:solidFill>
              </a:defRPr>
            </a:lvl2pPr>
            <a:lvl3pPr>
              <a:defRPr>
                <a:solidFill>
                  <a:srgbClr val="3C3C3C"/>
                </a:solidFill>
              </a:defRPr>
            </a:lvl3pPr>
            <a:lvl4pPr>
              <a:defRPr>
                <a:solidFill>
                  <a:srgbClr val="3C3C3C"/>
                </a:solidFill>
              </a:defRPr>
            </a:lvl4pPr>
            <a:lvl5pPr>
              <a:defRPr>
                <a:solidFill>
                  <a:srgbClr val="3C3C3C"/>
                </a:solidFill>
              </a:defRPr>
            </a:lvl5pPr>
          </a:lstStyle>
          <a:p>
            <a:pPr lvl="0"/>
            <a:r>
              <a:rPr lang="en-US" dirty="0"/>
              <a:t>Body text</a:t>
            </a:r>
          </a:p>
          <a:p>
            <a:pPr lvl="1"/>
            <a:r>
              <a:rPr lang="en-US" dirty="0"/>
              <a:t>Numbered list</a:t>
            </a:r>
          </a:p>
          <a:p>
            <a:pPr lvl="2"/>
            <a:r>
              <a:rPr lang="en-US" dirty="0"/>
              <a:t>Secondary bullet</a:t>
            </a:r>
          </a:p>
          <a:p>
            <a:pPr lvl="3"/>
            <a:r>
              <a:rPr lang="en-US" dirty="0"/>
              <a:t>Sub bullet</a:t>
            </a:r>
          </a:p>
          <a:p>
            <a:pPr lvl="4"/>
            <a:r>
              <a:rPr lang="en-US" dirty="0"/>
              <a:t>Mini bullet</a:t>
            </a:r>
            <a:endParaRPr lang="en-GB" dirty="0"/>
          </a:p>
        </p:txBody>
      </p:sp>
      <p:sp>
        <p:nvSpPr>
          <p:cNvPr id="21" name="Content Placeholder 3">
            <a:extLst>
              <a:ext uri="{FF2B5EF4-FFF2-40B4-BE49-F238E27FC236}">
                <a16:creationId xmlns:a16="http://schemas.microsoft.com/office/drawing/2014/main" id="{E9C7E2E2-8E32-4E60-BC37-96DF8C9F7B7A}"/>
              </a:ext>
            </a:extLst>
          </p:cNvPr>
          <p:cNvSpPr>
            <a:spLocks noGrp="1"/>
          </p:cNvSpPr>
          <p:nvPr>
            <p:ph sz="quarter" idx="16" hasCustomPrompt="1"/>
          </p:nvPr>
        </p:nvSpPr>
        <p:spPr>
          <a:xfrm>
            <a:off x="335936" y="5984774"/>
            <a:ext cx="11520000" cy="540000"/>
          </a:xfrm>
          <a:prstGeom prst="rect">
            <a:avLst/>
          </a:prstGeom>
        </p:spPr>
        <p:txBody>
          <a:bodyPr lIns="0" tIns="0" rIns="0" bIns="0" anchor="b"/>
          <a:lstStyle>
            <a:lvl1pPr marL="0" indent="0">
              <a:lnSpc>
                <a:spcPct val="100000"/>
              </a:lnSpc>
              <a:spcBef>
                <a:spcPts val="0"/>
              </a:spcBef>
              <a:buNone/>
              <a:defRPr sz="1000"/>
            </a:lvl1pPr>
            <a:lvl2pPr marL="457200" indent="0">
              <a:buNone/>
              <a:defRPr sz="1000"/>
            </a:lvl2pPr>
          </a:lstStyle>
          <a:p>
            <a:pPr lvl="0"/>
            <a:r>
              <a:rPr lang="en-US" dirty="0"/>
              <a:t>Insert References &amp; Abbreviations</a:t>
            </a:r>
            <a:endParaRPr lang="en-GB" dirty="0"/>
          </a:p>
        </p:txBody>
      </p:sp>
      <p:sp>
        <p:nvSpPr>
          <p:cNvPr id="7" name="Text Placeholder 6">
            <a:extLst>
              <a:ext uri="{FF2B5EF4-FFF2-40B4-BE49-F238E27FC236}">
                <a16:creationId xmlns:a16="http://schemas.microsoft.com/office/drawing/2014/main" id="{A9F489A7-B5CC-4D3E-B83E-FCBBF77948EF}"/>
              </a:ext>
            </a:extLst>
          </p:cNvPr>
          <p:cNvSpPr>
            <a:spLocks noGrp="1"/>
          </p:cNvSpPr>
          <p:nvPr>
            <p:ph type="body" sz="quarter" idx="18" hasCustomPrompt="1"/>
          </p:nvPr>
        </p:nvSpPr>
        <p:spPr>
          <a:xfrm>
            <a:off x="335936" y="770400"/>
            <a:ext cx="10800000" cy="184666"/>
          </a:xfrm>
        </p:spPr>
        <p:txBody>
          <a:bodyPr>
            <a:spAutoFit/>
          </a:bodyPr>
          <a:lstStyle>
            <a:lvl1pPr marL="0" indent="0">
              <a:tabLst/>
              <a:defRPr sz="1200" b="1">
                <a:solidFill>
                  <a:srgbClr val="AE2C82"/>
                </a:solidFill>
              </a:defRPr>
            </a:lvl1pPr>
            <a:lvl2pPr marL="0" indent="0">
              <a:tabLst/>
              <a:defRPr sz="1200" b="1"/>
            </a:lvl2pPr>
            <a:lvl3pPr marL="0" indent="0">
              <a:tabLst/>
              <a:defRPr sz="1200" b="1"/>
            </a:lvl3pPr>
            <a:lvl4pPr marL="0" indent="0">
              <a:tabLst/>
              <a:defRPr sz="1200" b="1"/>
            </a:lvl4pPr>
            <a:lvl5pPr marL="0" indent="0">
              <a:tabLst/>
              <a:defRPr sz="1200" b="1"/>
            </a:lvl5pPr>
          </a:lstStyle>
          <a:p>
            <a:pPr lvl="0"/>
            <a:r>
              <a:rPr lang="en-US" dirty="0"/>
              <a:t>PAGE HEADING</a:t>
            </a:r>
            <a:endParaRPr lang="en-GB" dirty="0"/>
          </a:p>
        </p:txBody>
      </p:sp>
      <p:sp>
        <p:nvSpPr>
          <p:cNvPr id="2" name="Slide Number Placeholder 1">
            <a:extLst>
              <a:ext uri="{FF2B5EF4-FFF2-40B4-BE49-F238E27FC236}">
                <a16:creationId xmlns:a16="http://schemas.microsoft.com/office/drawing/2014/main" id="{72B3ECB4-B073-487C-A454-D71B6F15D2ED}"/>
              </a:ext>
            </a:extLst>
          </p:cNvPr>
          <p:cNvSpPr>
            <a:spLocks noGrp="1"/>
          </p:cNvSpPr>
          <p:nvPr>
            <p:ph type="sldNum" sz="quarter" idx="19"/>
          </p:nvPr>
        </p:nvSpPr>
        <p:spPr/>
        <p:txBody>
          <a:bodyPr/>
          <a:lstStyle/>
          <a:p>
            <a:fld id="{C76B5FCD-3849-42BD-B56B-22E62382A2C3}" type="slidenum">
              <a:rPr lang="en-GB" smtClean="0"/>
              <a:pPr/>
              <a:t>‹N›</a:t>
            </a:fld>
            <a:endParaRPr lang="en-GB" dirty="0"/>
          </a:p>
        </p:txBody>
      </p:sp>
      <p:sp>
        <p:nvSpPr>
          <p:cNvPr id="34" name="Freeform 16">
            <a:extLst>
              <a:ext uri="{FF2B5EF4-FFF2-40B4-BE49-F238E27FC236}">
                <a16:creationId xmlns:a16="http://schemas.microsoft.com/office/drawing/2014/main" id="{CFF1CEC0-04E0-4E15-A70C-AC7DAF1091EC}"/>
              </a:ext>
            </a:extLst>
          </p:cNvPr>
          <p:cNvSpPr/>
          <p:nvPr userDrawn="1"/>
        </p:nvSpPr>
        <p:spPr>
          <a:xfrm>
            <a:off x="483997" y="191506"/>
            <a:ext cx="254485" cy="218004"/>
          </a:xfrm>
          <a:custGeom>
            <a:avLst/>
            <a:gdLst>
              <a:gd name="connsiteX0" fmla="*/ 252608 w 254485"/>
              <a:gd name="connsiteY0" fmla="*/ 120151 h 218004"/>
              <a:gd name="connsiteX1" fmla="*/ 232097 w 254485"/>
              <a:gd name="connsiteY1" fmla="*/ 100022 h 218004"/>
              <a:gd name="connsiteX2" fmla="*/ 230510 w 254485"/>
              <a:gd name="connsiteY2" fmla="*/ 98434 h 218004"/>
              <a:gd name="connsiteX3" fmla="*/ 132021 w 254485"/>
              <a:gd name="connsiteY3" fmla="*/ 1787 h 218004"/>
              <a:gd name="connsiteX4" fmla="*/ 122496 w 254485"/>
              <a:gd name="connsiteY4" fmla="*/ 1787 h 218004"/>
              <a:gd name="connsiteX5" fmla="*/ 1846 w 254485"/>
              <a:gd name="connsiteY5" fmla="*/ 120151 h 218004"/>
              <a:gd name="connsiteX6" fmla="*/ 1846 w 254485"/>
              <a:gd name="connsiteY6" fmla="*/ 129105 h 218004"/>
              <a:gd name="connsiteX7" fmla="*/ 6355 w 254485"/>
              <a:gd name="connsiteY7" fmla="*/ 131010 h 218004"/>
              <a:gd name="connsiteX8" fmla="*/ 10800 w 254485"/>
              <a:gd name="connsiteY8" fmla="*/ 129232 h 218004"/>
              <a:gd name="connsiteX9" fmla="*/ 22611 w 254485"/>
              <a:gd name="connsiteY9" fmla="*/ 117611 h 218004"/>
              <a:gd name="connsiteX10" fmla="*/ 22611 w 254485"/>
              <a:gd name="connsiteY10" fmla="*/ 206511 h 218004"/>
              <a:gd name="connsiteX11" fmla="*/ 34104 w 254485"/>
              <a:gd name="connsiteY11" fmla="*/ 218005 h 218004"/>
              <a:gd name="connsiteX12" fmla="*/ 221874 w 254485"/>
              <a:gd name="connsiteY12" fmla="*/ 218005 h 218004"/>
              <a:gd name="connsiteX13" fmla="*/ 233367 w 254485"/>
              <a:gd name="connsiteY13" fmla="*/ 206511 h 218004"/>
              <a:gd name="connsiteX14" fmla="*/ 233367 w 254485"/>
              <a:gd name="connsiteY14" fmla="*/ 119072 h 218004"/>
              <a:gd name="connsiteX15" fmla="*/ 243718 w 254485"/>
              <a:gd name="connsiteY15" fmla="*/ 129232 h 218004"/>
              <a:gd name="connsiteX16" fmla="*/ 248163 w 254485"/>
              <a:gd name="connsiteY16" fmla="*/ 131010 h 218004"/>
              <a:gd name="connsiteX17" fmla="*/ 252671 w 254485"/>
              <a:gd name="connsiteY17" fmla="*/ 129105 h 218004"/>
              <a:gd name="connsiteX18" fmla="*/ 252608 w 254485"/>
              <a:gd name="connsiteY18" fmla="*/ 120151 h 218004"/>
              <a:gd name="connsiteX19" fmla="*/ 107764 w 254485"/>
              <a:gd name="connsiteY19" fmla="*/ 205368 h 218004"/>
              <a:gd name="connsiteX20" fmla="*/ 107764 w 254485"/>
              <a:gd name="connsiteY20" fmla="*/ 147774 h 218004"/>
              <a:gd name="connsiteX21" fmla="*/ 148214 w 254485"/>
              <a:gd name="connsiteY21" fmla="*/ 147774 h 218004"/>
              <a:gd name="connsiteX22" fmla="*/ 148214 w 254485"/>
              <a:gd name="connsiteY22" fmla="*/ 205368 h 218004"/>
              <a:gd name="connsiteX23" fmla="*/ 220667 w 254485"/>
              <a:gd name="connsiteY23" fmla="*/ 205368 h 218004"/>
              <a:gd name="connsiteX24" fmla="*/ 160914 w 254485"/>
              <a:gd name="connsiteY24" fmla="*/ 205368 h 218004"/>
              <a:gd name="connsiteX25" fmla="*/ 160914 w 254485"/>
              <a:gd name="connsiteY25" fmla="*/ 147774 h 218004"/>
              <a:gd name="connsiteX26" fmla="*/ 148214 w 254485"/>
              <a:gd name="connsiteY26" fmla="*/ 135074 h 218004"/>
              <a:gd name="connsiteX27" fmla="*/ 107764 w 254485"/>
              <a:gd name="connsiteY27" fmla="*/ 135074 h 218004"/>
              <a:gd name="connsiteX28" fmla="*/ 95064 w 254485"/>
              <a:gd name="connsiteY28" fmla="*/ 147774 h 218004"/>
              <a:gd name="connsiteX29" fmla="*/ 95064 w 254485"/>
              <a:gd name="connsiteY29" fmla="*/ 205368 h 218004"/>
              <a:gd name="connsiteX30" fmla="*/ 35311 w 254485"/>
              <a:gd name="connsiteY30" fmla="*/ 205368 h 218004"/>
              <a:gd name="connsiteX31" fmla="*/ 35311 w 254485"/>
              <a:gd name="connsiteY31" fmla="*/ 105165 h 218004"/>
              <a:gd name="connsiteX32" fmla="*/ 127259 w 254485"/>
              <a:gd name="connsiteY32" fmla="*/ 14868 h 218004"/>
              <a:gd name="connsiteX33" fmla="*/ 220667 w 254485"/>
              <a:gd name="connsiteY33" fmla="*/ 106562 h 21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4485" h="218004">
                <a:moveTo>
                  <a:pt x="252608" y="120151"/>
                </a:moveTo>
                <a:lnTo>
                  <a:pt x="232097" y="100022"/>
                </a:lnTo>
                <a:cubicBezTo>
                  <a:pt x="231666" y="99403"/>
                  <a:pt x="231132" y="98865"/>
                  <a:pt x="230510" y="98434"/>
                </a:cubicBezTo>
                <a:lnTo>
                  <a:pt x="132021" y="1787"/>
                </a:lnTo>
                <a:cubicBezTo>
                  <a:pt x="129293" y="-596"/>
                  <a:pt x="125224" y="-596"/>
                  <a:pt x="122496" y="1787"/>
                </a:cubicBezTo>
                <a:lnTo>
                  <a:pt x="1846" y="120151"/>
                </a:lnTo>
                <a:cubicBezTo>
                  <a:pt x="-615" y="122628"/>
                  <a:pt x="-615" y="126628"/>
                  <a:pt x="1846" y="129105"/>
                </a:cubicBezTo>
                <a:cubicBezTo>
                  <a:pt x="3034" y="130317"/>
                  <a:pt x="4658" y="131003"/>
                  <a:pt x="6355" y="131010"/>
                </a:cubicBezTo>
                <a:cubicBezTo>
                  <a:pt x="8012" y="131020"/>
                  <a:pt x="9607" y="130382"/>
                  <a:pt x="10800" y="129232"/>
                </a:cubicBezTo>
                <a:lnTo>
                  <a:pt x="22611" y="117611"/>
                </a:lnTo>
                <a:lnTo>
                  <a:pt x="22611" y="206511"/>
                </a:lnTo>
                <a:cubicBezTo>
                  <a:pt x="22611" y="212859"/>
                  <a:pt x="27757" y="218005"/>
                  <a:pt x="34104" y="218005"/>
                </a:cubicBezTo>
                <a:lnTo>
                  <a:pt x="221874" y="218005"/>
                </a:lnTo>
                <a:cubicBezTo>
                  <a:pt x="228224" y="218005"/>
                  <a:pt x="233367" y="212859"/>
                  <a:pt x="233367" y="206511"/>
                </a:cubicBezTo>
                <a:lnTo>
                  <a:pt x="233367" y="119072"/>
                </a:lnTo>
                <a:lnTo>
                  <a:pt x="243718" y="129232"/>
                </a:lnTo>
                <a:cubicBezTo>
                  <a:pt x="244912" y="130382"/>
                  <a:pt x="246506" y="131020"/>
                  <a:pt x="248163" y="131010"/>
                </a:cubicBezTo>
                <a:cubicBezTo>
                  <a:pt x="249871" y="131049"/>
                  <a:pt x="251509" y="130355"/>
                  <a:pt x="252671" y="129105"/>
                </a:cubicBezTo>
                <a:cubicBezTo>
                  <a:pt x="255116" y="126611"/>
                  <a:pt x="255084" y="122611"/>
                  <a:pt x="252608" y="120151"/>
                </a:cubicBezTo>
                <a:close/>
                <a:moveTo>
                  <a:pt x="107764" y="205368"/>
                </a:moveTo>
                <a:lnTo>
                  <a:pt x="107764" y="147774"/>
                </a:lnTo>
                <a:lnTo>
                  <a:pt x="148214" y="147774"/>
                </a:lnTo>
                <a:lnTo>
                  <a:pt x="148214" y="205368"/>
                </a:lnTo>
                <a:close/>
                <a:moveTo>
                  <a:pt x="220667" y="205368"/>
                </a:moveTo>
                <a:lnTo>
                  <a:pt x="160914" y="205368"/>
                </a:lnTo>
                <a:lnTo>
                  <a:pt x="160914" y="147774"/>
                </a:lnTo>
                <a:cubicBezTo>
                  <a:pt x="160914" y="140760"/>
                  <a:pt x="155228" y="135074"/>
                  <a:pt x="148214" y="135074"/>
                </a:cubicBezTo>
                <a:lnTo>
                  <a:pt x="107764" y="135074"/>
                </a:lnTo>
                <a:cubicBezTo>
                  <a:pt x="100750" y="135074"/>
                  <a:pt x="95064" y="140760"/>
                  <a:pt x="95064" y="147774"/>
                </a:cubicBezTo>
                <a:lnTo>
                  <a:pt x="95064" y="205368"/>
                </a:lnTo>
                <a:lnTo>
                  <a:pt x="35311" y="205368"/>
                </a:lnTo>
                <a:lnTo>
                  <a:pt x="35311" y="105165"/>
                </a:lnTo>
                <a:lnTo>
                  <a:pt x="127259" y="14868"/>
                </a:lnTo>
                <a:lnTo>
                  <a:pt x="220667" y="106562"/>
                </a:lnTo>
                <a:close/>
              </a:path>
            </a:pathLst>
          </a:custGeom>
          <a:solidFill>
            <a:schemeClr val="bg1"/>
          </a:solidFill>
          <a:ln w="6350" cap="flat">
            <a:noFill/>
            <a:prstDash val="solid"/>
            <a:miter/>
          </a:ln>
        </p:spPr>
        <p:txBody>
          <a:bodyPr rtlCol="0" anchor="ctr"/>
          <a:lstStyle/>
          <a:p>
            <a:endParaRPr lang="en-US"/>
          </a:p>
        </p:txBody>
      </p:sp>
      <p:sp>
        <p:nvSpPr>
          <p:cNvPr id="35" name="Rectangle 34">
            <a:hlinkClick r:id="" action="ppaction://noaction"/>
            <a:extLst>
              <a:ext uri="{FF2B5EF4-FFF2-40B4-BE49-F238E27FC236}">
                <a16:creationId xmlns:a16="http://schemas.microsoft.com/office/drawing/2014/main" id="{3F57B433-7BCB-40AF-9AD7-CCE086371615}"/>
              </a:ext>
            </a:extLst>
          </p:cNvPr>
          <p:cNvSpPr/>
          <p:nvPr userDrawn="1"/>
        </p:nvSpPr>
        <p:spPr>
          <a:xfrm>
            <a:off x="400424" y="99848"/>
            <a:ext cx="428103" cy="392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41" name="Rectangle 40">
            <a:hlinkClick r:id="" action="ppaction://noaction"/>
            <a:extLst>
              <a:ext uri="{FF2B5EF4-FFF2-40B4-BE49-F238E27FC236}">
                <a16:creationId xmlns:a16="http://schemas.microsoft.com/office/drawing/2014/main" id="{3F531158-2D67-4A0E-A739-032D8CEFBB0A}"/>
              </a:ext>
            </a:extLst>
          </p:cNvPr>
          <p:cNvSpPr/>
          <p:nvPr userDrawn="1"/>
        </p:nvSpPr>
        <p:spPr>
          <a:xfrm>
            <a:off x="2887420" y="0"/>
            <a:ext cx="1491924" cy="630000"/>
          </a:xfrm>
          <a:prstGeom prst="rect">
            <a:avLst/>
          </a:prstGeom>
          <a:solidFill>
            <a:schemeClr val="accent5">
              <a:lumMod val="50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b="0" dirty="0">
                <a:solidFill>
                  <a:schemeClr val="bg1"/>
                </a:solidFill>
              </a:rPr>
              <a:t>Disease burden</a:t>
            </a:r>
          </a:p>
        </p:txBody>
      </p:sp>
      <p:sp>
        <p:nvSpPr>
          <p:cNvPr id="42" name="Rectangle 41">
            <a:hlinkClick r:id="" action="ppaction://noaction"/>
            <a:extLst>
              <a:ext uri="{FF2B5EF4-FFF2-40B4-BE49-F238E27FC236}">
                <a16:creationId xmlns:a16="http://schemas.microsoft.com/office/drawing/2014/main" id="{1CE56B44-F5C2-4418-980E-C42444E42454}"/>
              </a:ext>
            </a:extLst>
          </p:cNvPr>
          <p:cNvSpPr/>
          <p:nvPr userDrawn="1"/>
        </p:nvSpPr>
        <p:spPr>
          <a:xfrm>
            <a:off x="4198620" y="0"/>
            <a:ext cx="1546225" cy="630000"/>
          </a:xfrm>
          <a:prstGeom prst="rect">
            <a:avLst/>
          </a:prstGeom>
          <a:solidFill>
            <a:srgbClr val="000000">
              <a:alpha val="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dirty="0">
                <a:solidFill>
                  <a:schemeClr val="bg1"/>
                </a:solidFill>
              </a:rPr>
              <a:t>Pathophysiology</a:t>
            </a:r>
          </a:p>
        </p:txBody>
      </p:sp>
      <p:sp>
        <p:nvSpPr>
          <p:cNvPr id="43" name="Rectangle 42">
            <a:hlinkClick r:id="" action="ppaction://noaction"/>
            <a:extLst>
              <a:ext uri="{FF2B5EF4-FFF2-40B4-BE49-F238E27FC236}">
                <a16:creationId xmlns:a16="http://schemas.microsoft.com/office/drawing/2014/main" id="{F0D5CE3F-80C7-4875-B1D4-5E4559A518AF}"/>
              </a:ext>
            </a:extLst>
          </p:cNvPr>
          <p:cNvSpPr/>
          <p:nvPr userDrawn="1"/>
        </p:nvSpPr>
        <p:spPr>
          <a:xfrm>
            <a:off x="6866626" y="0"/>
            <a:ext cx="1657994"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b="0" dirty="0">
                <a:solidFill>
                  <a:schemeClr val="bg1"/>
                </a:solidFill>
              </a:rPr>
              <a:t>Dupilumab mechanism of action</a:t>
            </a:r>
          </a:p>
        </p:txBody>
      </p:sp>
      <p:sp>
        <p:nvSpPr>
          <p:cNvPr id="44" name="Rectangle 43">
            <a:hlinkClick r:id="" action="ppaction://noaction"/>
            <a:extLst>
              <a:ext uri="{FF2B5EF4-FFF2-40B4-BE49-F238E27FC236}">
                <a16:creationId xmlns:a16="http://schemas.microsoft.com/office/drawing/2014/main" id="{AE841690-D41D-4610-AC6E-81EC1373C4A1}"/>
              </a:ext>
            </a:extLst>
          </p:cNvPr>
          <p:cNvSpPr/>
          <p:nvPr userDrawn="1"/>
        </p:nvSpPr>
        <p:spPr>
          <a:xfrm>
            <a:off x="8623841" y="0"/>
            <a:ext cx="1519244"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lvl="0" algn="ctr"/>
            <a:r>
              <a:rPr lang="en-US" sz="1200" dirty="0">
                <a:solidFill>
                  <a:schemeClr val="bg1"/>
                </a:solidFill>
              </a:rPr>
              <a:t>Dupilumab efficacy &amp; safety</a:t>
            </a:r>
          </a:p>
        </p:txBody>
      </p:sp>
      <p:sp>
        <p:nvSpPr>
          <p:cNvPr id="45" name="Rectangle 44">
            <a:extLst>
              <a:ext uri="{FF2B5EF4-FFF2-40B4-BE49-F238E27FC236}">
                <a16:creationId xmlns:a16="http://schemas.microsoft.com/office/drawing/2014/main" id="{786E1E6B-563F-463B-BEC8-5F445E7C6ED0}"/>
              </a:ext>
            </a:extLst>
          </p:cNvPr>
          <p:cNvSpPr/>
          <p:nvPr userDrawn="1"/>
        </p:nvSpPr>
        <p:spPr>
          <a:xfrm>
            <a:off x="5623644" y="0"/>
            <a:ext cx="1275310"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b="0" kern="1200" dirty="0">
                <a:solidFill>
                  <a:schemeClr val="bg1"/>
                </a:solidFill>
                <a:latin typeface="+mn-lt"/>
                <a:ea typeface="+mn-ea"/>
                <a:cs typeface="+mn-cs"/>
              </a:rPr>
              <a:t>Clinical aspects and current treatment</a:t>
            </a:r>
          </a:p>
        </p:txBody>
      </p:sp>
      <p:sp>
        <p:nvSpPr>
          <p:cNvPr id="36" name="Rectangle 35">
            <a:hlinkClick r:id="" action="ppaction://noaction"/>
            <a:extLst>
              <a:ext uri="{FF2B5EF4-FFF2-40B4-BE49-F238E27FC236}">
                <a16:creationId xmlns:a16="http://schemas.microsoft.com/office/drawing/2014/main" id="{5AB2CA9B-2926-41B8-9CAA-399EE0F9D9B2}"/>
              </a:ext>
            </a:extLst>
          </p:cNvPr>
          <p:cNvSpPr/>
          <p:nvPr userDrawn="1"/>
        </p:nvSpPr>
        <p:spPr>
          <a:xfrm>
            <a:off x="2864598" y="-361271"/>
            <a:ext cx="1440000" cy="1004270"/>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7" name="Rectangle 36">
            <a:hlinkClick r:id="" action="ppaction://noaction"/>
            <a:extLst>
              <a:ext uri="{FF2B5EF4-FFF2-40B4-BE49-F238E27FC236}">
                <a16:creationId xmlns:a16="http://schemas.microsoft.com/office/drawing/2014/main" id="{CE15F4BE-1ED8-430B-9D4D-D468976E65B6}"/>
              </a:ext>
            </a:extLst>
          </p:cNvPr>
          <p:cNvSpPr/>
          <p:nvPr userDrawn="1"/>
        </p:nvSpPr>
        <p:spPr>
          <a:xfrm>
            <a:off x="4419468" y="81099"/>
            <a:ext cx="1046474" cy="517252"/>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8" name="Rectangle 37">
            <a:hlinkClick r:id="" action="ppaction://noaction"/>
            <a:extLst>
              <a:ext uri="{FF2B5EF4-FFF2-40B4-BE49-F238E27FC236}">
                <a16:creationId xmlns:a16="http://schemas.microsoft.com/office/drawing/2014/main" id="{6B7ED196-6B5E-4828-A2DC-937E292A6845}"/>
              </a:ext>
            </a:extLst>
          </p:cNvPr>
          <p:cNvSpPr/>
          <p:nvPr userDrawn="1"/>
        </p:nvSpPr>
        <p:spPr>
          <a:xfrm>
            <a:off x="5680689" y="0"/>
            <a:ext cx="1121781" cy="664137"/>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9" name="Rectangle 38">
            <a:hlinkClick r:id="" action="ppaction://noaction"/>
            <a:extLst>
              <a:ext uri="{FF2B5EF4-FFF2-40B4-BE49-F238E27FC236}">
                <a16:creationId xmlns:a16="http://schemas.microsoft.com/office/drawing/2014/main" id="{F091A5FA-79D0-4204-B659-A4CDCD3C68D4}"/>
              </a:ext>
            </a:extLst>
          </p:cNvPr>
          <p:cNvSpPr/>
          <p:nvPr userDrawn="1"/>
        </p:nvSpPr>
        <p:spPr>
          <a:xfrm>
            <a:off x="6922510" y="62096"/>
            <a:ext cx="1546225" cy="576887"/>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0" name="Rectangle 39">
            <a:hlinkClick r:id="" action="ppaction://noaction"/>
            <a:extLst>
              <a:ext uri="{FF2B5EF4-FFF2-40B4-BE49-F238E27FC236}">
                <a16:creationId xmlns:a16="http://schemas.microsoft.com/office/drawing/2014/main" id="{41BD85C7-C2D8-469E-981C-444B8B7494BF}"/>
              </a:ext>
            </a:extLst>
          </p:cNvPr>
          <p:cNvSpPr/>
          <p:nvPr userDrawn="1"/>
        </p:nvSpPr>
        <p:spPr>
          <a:xfrm>
            <a:off x="8623841" y="1456"/>
            <a:ext cx="1440000" cy="749459"/>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 name="Segnaposto piè di pagina 4">
            <a:extLst>
              <a:ext uri="{FF2B5EF4-FFF2-40B4-BE49-F238E27FC236}">
                <a16:creationId xmlns:a16="http://schemas.microsoft.com/office/drawing/2014/main" id="{9395BE7C-97B2-B0F9-CB8E-3C95963B78F1}"/>
              </a:ext>
            </a:extLst>
          </p:cNvPr>
          <p:cNvSpPr>
            <a:spLocks noGrp="1"/>
          </p:cNvSpPr>
          <p:nvPr>
            <p:ph type="ftr" sz="quarter" idx="3"/>
          </p:nvPr>
        </p:nvSpPr>
        <p:spPr>
          <a:xfrm>
            <a:off x="6675663" y="6587898"/>
            <a:ext cx="565240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dirty="0"/>
              <a:t>Dupilumab non è ancora rimborsato in Italia per il trattamento dell’esofagite eosinofila</a:t>
            </a:r>
          </a:p>
        </p:txBody>
      </p:sp>
    </p:spTree>
    <p:extLst>
      <p:ext uri="{BB962C8B-B14F-4D97-AF65-F5344CB8AC3E}">
        <p14:creationId xmlns:p14="http://schemas.microsoft.com/office/powerpoint/2010/main" val="1915739906"/>
      </p:ext>
    </p:extLst>
  </p:cSld>
  <p:clrMapOvr>
    <a:masterClrMapping/>
  </p:clrMapOvr>
  <p:extLst>
    <p:ext uri="{DCECCB84-F9BA-43D5-87BE-67443E8EF086}">
      <p15:sldGuideLst xmlns:p15="http://schemas.microsoft.com/office/powerpoint/2012/main">
        <p15:guide id="1" orient="horz" pos="573">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1_EoE - Single Column">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5ABDB1-24B0-4E73-AE71-062EEFCF60CD}"/>
              </a:ext>
            </a:extLst>
          </p:cNvPr>
          <p:cNvSpPr>
            <a:spLocks noGrp="1"/>
          </p:cNvSpPr>
          <p:nvPr>
            <p:ph type="title" hasCustomPrompt="1"/>
          </p:nvPr>
        </p:nvSpPr>
        <p:spPr/>
        <p:txBody>
          <a:bodyPr/>
          <a:lstStyle>
            <a:lvl1pPr>
              <a:defRPr/>
            </a:lvl1pPr>
          </a:lstStyle>
          <a:p>
            <a:r>
              <a:rPr lang="en-US" dirty="0"/>
              <a:t>Page title</a:t>
            </a:r>
            <a:endParaRPr lang="en-GB" dirty="0"/>
          </a:p>
        </p:txBody>
      </p:sp>
      <p:sp>
        <p:nvSpPr>
          <p:cNvPr id="5" name="Text Placeholder 4">
            <a:extLst>
              <a:ext uri="{FF2B5EF4-FFF2-40B4-BE49-F238E27FC236}">
                <a16:creationId xmlns:a16="http://schemas.microsoft.com/office/drawing/2014/main" id="{1F6B8C15-3675-4C33-9703-923EE9B5D7A4}"/>
              </a:ext>
            </a:extLst>
          </p:cNvPr>
          <p:cNvSpPr>
            <a:spLocks noGrp="1"/>
          </p:cNvSpPr>
          <p:nvPr>
            <p:ph type="body" sz="quarter" idx="17" hasCustomPrompt="1"/>
          </p:nvPr>
        </p:nvSpPr>
        <p:spPr>
          <a:xfrm>
            <a:off x="336550" y="1767600"/>
            <a:ext cx="11519386" cy="4183200"/>
          </a:xfrm>
        </p:spPr>
        <p:txBody>
          <a:bodyPr/>
          <a:lstStyle>
            <a:lvl1pPr>
              <a:defRPr>
                <a:solidFill>
                  <a:srgbClr val="3C3C3C"/>
                </a:solidFill>
              </a:defRPr>
            </a:lvl1pPr>
            <a:lvl2pPr>
              <a:defRPr>
                <a:solidFill>
                  <a:srgbClr val="3C3C3C"/>
                </a:solidFill>
              </a:defRPr>
            </a:lvl2pPr>
            <a:lvl3pPr>
              <a:defRPr>
                <a:solidFill>
                  <a:srgbClr val="3C3C3C"/>
                </a:solidFill>
              </a:defRPr>
            </a:lvl3pPr>
            <a:lvl4pPr>
              <a:defRPr>
                <a:solidFill>
                  <a:srgbClr val="3C3C3C"/>
                </a:solidFill>
              </a:defRPr>
            </a:lvl4pPr>
            <a:lvl5pPr>
              <a:defRPr>
                <a:solidFill>
                  <a:srgbClr val="3C3C3C"/>
                </a:solidFill>
              </a:defRPr>
            </a:lvl5pPr>
          </a:lstStyle>
          <a:p>
            <a:pPr lvl="0"/>
            <a:r>
              <a:rPr lang="en-US" dirty="0"/>
              <a:t>Body text</a:t>
            </a:r>
          </a:p>
          <a:p>
            <a:pPr lvl="1"/>
            <a:r>
              <a:rPr lang="en-US" dirty="0"/>
              <a:t>Numbered list</a:t>
            </a:r>
          </a:p>
          <a:p>
            <a:pPr lvl="2"/>
            <a:r>
              <a:rPr lang="en-US" dirty="0"/>
              <a:t>Secondary bullet</a:t>
            </a:r>
          </a:p>
          <a:p>
            <a:pPr lvl="3"/>
            <a:r>
              <a:rPr lang="en-US" dirty="0"/>
              <a:t>Sub bullet</a:t>
            </a:r>
          </a:p>
          <a:p>
            <a:pPr lvl="4"/>
            <a:r>
              <a:rPr lang="en-US" dirty="0"/>
              <a:t>Mini bullet</a:t>
            </a:r>
            <a:endParaRPr lang="en-GB" dirty="0"/>
          </a:p>
        </p:txBody>
      </p:sp>
      <p:sp>
        <p:nvSpPr>
          <p:cNvPr id="21" name="Content Placeholder 3">
            <a:extLst>
              <a:ext uri="{FF2B5EF4-FFF2-40B4-BE49-F238E27FC236}">
                <a16:creationId xmlns:a16="http://schemas.microsoft.com/office/drawing/2014/main" id="{E9C7E2E2-8E32-4E60-BC37-96DF8C9F7B7A}"/>
              </a:ext>
            </a:extLst>
          </p:cNvPr>
          <p:cNvSpPr>
            <a:spLocks noGrp="1"/>
          </p:cNvSpPr>
          <p:nvPr>
            <p:ph sz="quarter" idx="16" hasCustomPrompt="1"/>
          </p:nvPr>
        </p:nvSpPr>
        <p:spPr>
          <a:xfrm>
            <a:off x="335936" y="5984774"/>
            <a:ext cx="11520000" cy="540000"/>
          </a:xfrm>
          <a:prstGeom prst="rect">
            <a:avLst/>
          </a:prstGeom>
        </p:spPr>
        <p:txBody>
          <a:bodyPr lIns="0" tIns="0" rIns="0" bIns="0" anchor="b"/>
          <a:lstStyle>
            <a:lvl1pPr marL="0" indent="0">
              <a:lnSpc>
                <a:spcPct val="100000"/>
              </a:lnSpc>
              <a:spcBef>
                <a:spcPts val="0"/>
              </a:spcBef>
              <a:buNone/>
              <a:defRPr sz="1000"/>
            </a:lvl1pPr>
            <a:lvl2pPr marL="457200" indent="0">
              <a:buNone/>
              <a:defRPr sz="1000"/>
            </a:lvl2pPr>
          </a:lstStyle>
          <a:p>
            <a:pPr lvl="0"/>
            <a:r>
              <a:rPr lang="en-US" dirty="0"/>
              <a:t>Insert References &amp; Abbreviations</a:t>
            </a:r>
            <a:endParaRPr lang="en-GB" dirty="0"/>
          </a:p>
        </p:txBody>
      </p:sp>
      <p:sp>
        <p:nvSpPr>
          <p:cNvPr id="7" name="Text Placeholder 6">
            <a:extLst>
              <a:ext uri="{FF2B5EF4-FFF2-40B4-BE49-F238E27FC236}">
                <a16:creationId xmlns:a16="http://schemas.microsoft.com/office/drawing/2014/main" id="{A9F489A7-B5CC-4D3E-B83E-FCBBF77948EF}"/>
              </a:ext>
            </a:extLst>
          </p:cNvPr>
          <p:cNvSpPr>
            <a:spLocks noGrp="1"/>
          </p:cNvSpPr>
          <p:nvPr>
            <p:ph type="body" sz="quarter" idx="18" hasCustomPrompt="1"/>
          </p:nvPr>
        </p:nvSpPr>
        <p:spPr>
          <a:xfrm>
            <a:off x="335936" y="770400"/>
            <a:ext cx="10800000" cy="184666"/>
          </a:xfrm>
        </p:spPr>
        <p:txBody>
          <a:bodyPr>
            <a:spAutoFit/>
          </a:bodyPr>
          <a:lstStyle>
            <a:lvl1pPr marL="0" indent="0">
              <a:tabLst/>
              <a:defRPr sz="1200" b="1">
                <a:solidFill>
                  <a:srgbClr val="AE2C82"/>
                </a:solidFill>
              </a:defRPr>
            </a:lvl1pPr>
            <a:lvl2pPr marL="0" indent="0">
              <a:tabLst/>
              <a:defRPr sz="1200" b="1"/>
            </a:lvl2pPr>
            <a:lvl3pPr marL="0" indent="0">
              <a:tabLst/>
              <a:defRPr sz="1200" b="1"/>
            </a:lvl3pPr>
            <a:lvl4pPr marL="0" indent="0">
              <a:tabLst/>
              <a:defRPr sz="1200" b="1"/>
            </a:lvl4pPr>
            <a:lvl5pPr marL="0" indent="0">
              <a:tabLst/>
              <a:defRPr sz="1200" b="1"/>
            </a:lvl5pPr>
          </a:lstStyle>
          <a:p>
            <a:pPr lvl="0"/>
            <a:r>
              <a:rPr lang="en-US" dirty="0"/>
              <a:t>PAGE HEADING</a:t>
            </a:r>
            <a:endParaRPr lang="en-GB" dirty="0"/>
          </a:p>
        </p:txBody>
      </p:sp>
      <p:sp>
        <p:nvSpPr>
          <p:cNvPr id="2" name="Slide Number Placeholder 1">
            <a:extLst>
              <a:ext uri="{FF2B5EF4-FFF2-40B4-BE49-F238E27FC236}">
                <a16:creationId xmlns:a16="http://schemas.microsoft.com/office/drawing/2014/main" id="{72B3ECB4-B073-487C-A454-D71B6F15D2ED}"/>
              </a:ext>
            </a:extLst>
          </p:cNvPr>
          <p:cNvSpPr>
            <a:spLocks noGrp="1"/>
          </p:cNvSpPr>
          <p:nvPr>
            <p:ph type="sldNum" sz="quarter" idx="19"/>
          </p:nvPr>
        </p:nvSpPr>
        <p:spPr/>
        <p:txBody>
          <a:bodyPr/>
          <a:lstStyle/>
          <a:p>
            <a:fld id="{C76B5FCD-3849-42BD-B56B-22E62382A2C3}" type="slidenum">
              <a:rPr lang="en-GB" smtClean="0"/>
              <a:pPr/>
              <a:t>‹N›</a:t>
            </a:fld>
            <a:endParaRPr lang="en-GB" dirty="0"/>
          </a:p>
        </p:txBody>
      </p:sp>
      <p:sp>
        <p:nvSpPr>
          <p:cNvPr id="34" name="Freeform 16">
            <a:extLst>
              <a:ext uri="{FF2B5EF4-FFF2-40B4-BE49-F238E27FC236}">
                <a16:creationId xmlns:a16="http://schemas.microsoft.com/office/drawing/2014/main" id="{CFF1CEC0-04E0-4E15-A70C-AC7DAF1091EC}"/>
              </a:ext>
            </a:extLst>
          </p:cNvPr>
          <p:cNvSpPr/>
          <p:nvPr userDrawn="1"/>
        </p:nvSpPr>
        <p:spPr>
          <a:xfrm>
            <a:off x="483997" y="191506"/>
            <a:ext cx="254485" cy="218004"/>
          </a:xfrm>
          <a:custGeom>
            <a:avLst/>
            <a:gdLst>
              <a:gd name="connsiteX0" fmla="*/ 252608 w 254485"/>
              <a:gd name="connsiteY0" fmla="*/ 120151 h 218004"/>
              <a:gd name="connsiteX1" fmla="*/ 232097 w 254485"/>
              <a:gd name="connsiteY1" fmla="*/ 100022 h 218004"/>
              <a:gd name="connsiteX2" fmla="*/ 230510 w 254485"/>
              <a:gd name="connsiteY2" fmla="*/ 98434 h 218004"/>
              <a:gd name="connsiteX3" fmla="*/ 132021 w 254485"/>
              <a:gd name="connsiteY3" fmla="*/ 1787 h 218004"/>
              <a:gd name="connsiteX4" fmla="*/ 122496 w 254485"/>
              <a:gd name="connsiteY4" fmla="*/ 1787 h 218004"/>
              <a:gd name="connsiteX5" fmla="*/ 1846 w 254485"/>
              <a:gd name="connsiteY5" fmla="*/ 120151 h 218004"/>
              <a:gd name="connsiteX6" fmla="*/ 1846 w 254485"/>
              <a:gd name="connsiteY6" fmla="*/ 129105 h 218004"/>
              <a:gd name="connsiteX7" fmla="*/ 6355 w 254485"/>
              <a:gd name="connsiteY7" fmla="*/ 131010 h 218004"/>
              <a:gd name="connsiteX8" fmla="*/ 10800 w 254485"/>
              <a:gd name="connsiteY8" fmla="*/ 129232 h 218004"/>
              <a:gd name="connsiteX9" fmla="*/ 22611 w 254485"/>
              <a:gd name="connsiteY9" fmla="*/ 117611 h 218004"/>
              <a:gd name="connsiteX10" fmla="*/ 22611 w 254485"/>
              <a:gd name="connsiteY10" fmla="*/ 206511 h 218004"/>
              <a:gd name="connsiteX11" fmla="*/ 34104 w 254485"/>
              <a:gd name="connsiteY11" fmla="*/ 218005 h 218004"/>
              <a:gd name="connsiteX12" fmla="*/ 221874 w 254485"/>
              <a:gd name="connsiteY12" fmla="*/ 218005 h 218004"/>
              <a:gd name="connsiteX13" fmla="*/ 233367 w 254485"/>
              <a:gd name="connsiteY13" fmla="*/ 206511 h 218004"/>
              <a:gd name="connsiteX14" fmla="*/ 233367 w 254485"/>
              <a:gd name="connsiteY14" fmla="*/ 119072 h 218004"/>
              <a:gd name="connsiteX15" fmla="*/ 243718 w 254485"/>
              <a:gd name="connsiteY15" fmla="*/ 129232 h 218004"/>
              <a:gd name="connsiteX16" fmla="*/ 248163 w 254485"/>
              <a:gd name="connsiteY16" fmla="*/ 131010 h 218004"/>
              <a:gd name="connsiteX17" fmla="*/ 252671 w 254485"/>
              <a:gd name="connsiteY17" fmla="*/ 129105 h 218004"/>
              <a:gd name="connsiteX18" fmla="*/ 252608 w 254485"/>
              <a:gd name="connsiteY18" fmla="*/ 120151 h 218004"/>
              <a:gd name="connsiteX19" fmla="*/ 107764 w 254485"/>
              <a:gd name="connsiteY19" fmla="*/ 205368 h 218004"/>
              <a:gd name="connsiteX20" fmla="*/ 107764 w 254485"/>
              <a:gd name="connsiteY20" fmla="*/ 147774 h 218004"/>
              <a:gd name="connsiteX21" fmla="*/ 148214 w 254485"/>
              <a:gd name="connsiteY21" fmla="*/ 147774 h 218004"/>
              <a:gd name="connsiteX22" fmla="*/ 148214 w 254485"/>
              <a:gd name="connsiteY22" fmla="*/ 205368 h 218004"/>
              <a:gd name="connsiteX23" fmla="*/ 220667 w 254485"/>
              <a:gd name="connsiteY23" fmla="*/ 205368 h 218004"/>
              <a:gd name="connsiteX24" fmla="*/ 160914 w 254485"/>
              <a:gd name="connsiteY24" fmla="*/ 205368 h 218004"/>
              <a:gd name="connsiteX25" fmla="*/ 160914 w 254485"/>
              <a:gd name="connsiteY25" fmla="*/ 147774 h 218004"/>
              <a:gd name="connsiteX26" fmla="*/ 148214 w 254485"/>
              <a:gd name="connsiteY26" fmla="*/ 135074 h 218004"/>
              <a:gd name="connsiteX27" fmla="*/ 107764 w 254485"/>
              <a:gd name="connsiteY27" fmla="*/ 135074 h 218004"/>
              <a:gd name="connsiteX28" fmla="*/ 95064 w 254485"/>
              <a:gd name="connsiteY28" fmla="*/ 147774 h 218004"/>
              <a:gd name="connsiteX29" fmla="*/ 95064 w 254485"/>
              <a:gd name="connsiteY29" fmla="*/ 205368 h 218004"/>
              <a:gd name="connsiteX30" fmla="*/ 35311 w 254485"/>
              <a:gd name="connsiteY30" fmla="*/ 205368 h 218004"/>
              <a:gd name="connsiteX31" fmla="*/ 35311 w 254485"/>
              <a:gd name="connsiteY31" fmla="*/ 105165 h 218004"/>
              <a:gd name="connsiteX32" fmla="*/ 127259 w 254485"/>
              <a:gd name="connsiteY32" fmla="*/ 14868 h 218004"/>
              <a:gd name="connsiteX33" fmla="*/ 220667 w 254485"/>
              <a:gd name="connsiteY33" fmla="*/ 106562 h 21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4485" h="218004">
                <a:moveTo>
                  <a:pt x="252608" y="120151"/>
                </a:moveTo>
                <a:lnTo>
                  <a:pt x="232097" y="100022"/>
                </a:lnTo>
                <a:cubicBezTo>
                  <a:pt x="231666" y="99403"/>
                  <a:pt x="231132" y="98865"/>
                  <a:pt x="230510" y="98434"/>
                </a:cubicBezTo>
                <a:lnTo>
                  <a:pt x="132021" y="1787"/>
                </a:lnTo>
                <a:cubicBezTo>
                  <a:pt x="129293" y="-596"/>
                  <a:pt x="125224" y="-596"/>
                  <a:pt x="122496" y="1787"/>
                </a:cubicBezTo>
                <a:lnTo>
                  <a:pt x="1846" y="120151"/>
                </a:lnTo>
                <a:cubicBezTo>
                  <a:pt x="-615" y="122628"/>
                  <a:pt x="-615" y="126628"/>
                  <a:pt x="1846" y="129105"/>
                </a:cubicBezTo>
                <a:cubicBezTo>
                  <a:pt x="3034" y="130317"/>
                  <a:pt x="4658" y="131003"/>
                  <a:pt x="6355" y="131010"/>
                </a:cubicBezTo>
                <a:cubicBezTo>
                  <a:pt x="8012" y="131020"/>
                  <a:pt x="9607" y="130382"/>
                  <a:pt x="10800" y="129232"/>
                </a:cubicBezTo>
                <a:lnTo>
                  <a:pt x="22611" y="117611"/>
                </a:lnTo>
                <a:lnTo>
                  <a:pt x="22611" y="206511"/>
                </a:lnTo>
                <a:cubicBezTo>
                  <a:pt x="22611" y="212859"/>
                  <a:pt x="27757" y="218005"/>
                  <a:pt x="34104" y="218005"/>
                </a:cubicBezTo>
                <a:lnTo>
                  <a:pt x="221874" y="218005"/>
                </a:lnTo>
                <a:cubicBezTo>
                  <a:pt x="228224" y="218005"/>
                  <a:pt x="233367" y="212859"/>
                  <a:pt x="233367" y="206511"/>
                </a:cubicBezTo>
                <a:lnTo>
                  <a:pt x="233367" y="119072"/>
                </a:lnTo>
                <a:lnTo>
                  <a:pt x="243718" y="129232"/>
                </a:lnTo>
                <a:cubicBezTo>
                  <a:pt x="244912" y="130382"/>
                  <a:pt x="246506" y="131020"/>
                  <a:pt x="248163" y="131010"/>
                </a:cubicBezTo>
                <a:cubicBezTo>
                  <a:pt x="249871" y="131049"/>
                  <a:pt x="251509" y="130355"/>
                  <a:pt x="252671" y="129105"/>
                </a:cubicBezTo>
                <a:cubicBezTo>
                  <a:pt x="255116" y="126611"/>
                  <a:pt x="255084" y="122611"/>
                  <a:pt x="252608" y="120151"/>
                </a:cubicBezTo>
                <a:close/>
                <a:moveTo>
                  <a:pt x="107764" y="205368"/>
                </a:moveTo>
                <a:lnTo>
                  <a:pt x="107764" y="147774"/>
                </a:lnTo>
                <a:lnTo>
                  <a:pt x="148214" y="147774"/>
                </a:lnTo>
                <a:lnTo>
                  <a:pt x="148214" y="205368"/>
                </a:lnTo>
                <a:close/>
                <a:moveTo>
                  <a:pt x="220667" y="205368"/>
                </a:moveTo>
                <a:lnTo>
                  <a:pt x="160914" y="205368"/>
                </a:lnTo>
                <a:lnTo>
                  <a:pt x="160914" y="147774"/>
                </a:lnTo>
                <a:cubicBezTo>
                  <a:pt x="160914" y="140760"/>
                  <a:pt x="155228" y="135074"/>
                  <a:pt x="148214" y="135074"/>
                </a:cubicBezTo>
                <a:lnTo>
                  <a:pt x="107764" y="135074"/>
                </a:lnTo>
                <a:cubicBezTo>
                  <a:pt x="100750" y="135074"/>
                  <a:pt x="95064" y="140760"/>
                  <a:pt x="95064" y="147774"/>
                </a:cubicBezTo>
                <a:lnTo>
                  <a:pt x="95064" y="205368"/>
                </a:lnTo>
                <a:lnTo>
                  <a:pt x="35311" y="205368"/>
                </a:lnTo>
                <a:lnTo>
                  <a:pt x="35311" y="105165"/>
                </a:lnTo>
                <a:lnTo>
                  <a:pt x="127259" y="14868"/>
                </a:lnTo>
                <a:lnTo>
                  <a:pt x="220667" y="106562"/>
                </a:lnTo>
                <a:close/>
              </a:path>
            </a:pathLst>
          </a:custGeom>
          <a:solidFill>
            <a:schemeClr val="bg1"/>
          </a:solidFill>
          <a:ln w="6350" cap="flat">
            <a:noFill/>
            <a:prstDash val="solid"/>
            <a:miter/>
          </a:ln>
        </p:spPr>
        <p:txBody>
          <a:bodyPr rtlCol="0" anchor="ctr"/>
          <a:lstStyle/>
          <a:p>
            <a:endParaRPr lang="en-US"/>
          </a:p>
        </p:txBody>
      </p:sp>
      <p:sp>
        <p:nvSpPr>
          <p:cNvPr id="6" name="Segnaposto piè di pagina 4">
            <a:extLst>
              <a:ext uri="{FF2B5EF4-FFF2-40B4-BE49-F238E27FC236}">
                <a16:creationId xmlns:a16="http://schemas.microsoft.com/office/drawing/2014/main" id="{197C46A9-3FC8-AB7E-FD9C-0D321F44E370}"/>
              </a:ext>
            </a:extLst>
          </p:cNvPr>
          <p:cNvSpPr>
            <a:spLocks noGrp="1"/>
          </p:cNvSpPr>
          <p:nvPr>
            <p:ph type="ftr" sz="quarter" idx="3"/>
          </p:nvPr>
        </p:nvSpPr>
        <p:spPr>
          <a:xfrm>
            <a:off x="6675663" y="6596062"/>
            <a:ext cx="565240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dirty="0"/>
              <a:t>Dupilumab non è ancora rimborsato in Italia per il trattamento dell’esofagite eosinofila</a:t>
            </a:r>
          </a:p>
        </p:txBody>
      </p:sp>
    </p:spTree>
    <p:extLst>
      <p:ext uri="{BB962C8B-B14F-4D97-AF65-F5344CB8AC3E}">
        <p14:creationId xmlns:p14="http://schemas.microsoft.com/office/powerpoint/2010/main" val="1259000083"/>
      </p:ext>
    </p:extLst>
  </p:cSld>
  <p:clrMapOvr>
    <a:masterClrMapping/>
  </p:clrMapOvr>
  <p:extLst>
    <p:ext uri="{DCECCB84-F9BA-43D5-87BE-67443E8EF086}">
      <p15:sldGuideLst xmlns:p15="http://schemas.microsoft.com/office/powerpoint/2012/main">
        <p15:guide id="1" orient="horz" pos="573">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2A9C174B-F78B-4C9E-99AF-6876DC794367}" type="datetimeFigureOut">
              <a:rPr lang="it-IT" smtClean="0"/>
              <a:t>18/04/2026</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668458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EoE - Single Column">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5ABDB1-24B0-4E73-AE71-062EEFCF60CD}"/>
              </a:ext>
            </a:extLst>
          </p:cNvPr>
          <p:cNvSpPr>
            <a:spLocks noGrp="1"/>
          </p:cNvSpPr>
          <p:nvPr>
            <p:ph type="title" hasCustomPrompt="1"/>
          </p:nvPr>
        </p:nvSpPr>
        <p:spPr/>
        <p:txBody>
          <a:bodyPr/>
          <a:lstStyle>
            <a:lvl1pPr>
              <a:defRPr/>
            </a:lvl1pPr>
          </a:lstStyle>
          <a:p>
            <a:r>
              <a:rPr lang="en-US" dirty="0"/>
              <a:t>Page title</a:t>
            </a:r>
            <a:endParaRPr lang="en-GB" dirty="0"/>
          </a:p>
        </p:txBody>
      </p:sp>
      <p:sp>
        <p:nvSpPr>
          <p:cNvPr id="5" name="Text Placeholder 4">
            <a:extLst>
              <a:ext uri="{FF2B5EF4-FFF2-40B4-BE49-F238E27FC236}">
                <a16:creationId xmlns:a16="http://schemas.microsoft.com/office/drawing/2014/main" id="{1F6B8C15-3675-4C33-9703-923EE9B5D7A4}"/>
              </a:ext>
            </a:extLst>
          </p:cNvPr>
          <p:cNvSpPr>
            <a:spLocks noGrp="1"/>
          </p:cNvSpPr>
          <p:nvPr>
            <p:ph type="body" sz="quarter" idx="17" hasCustomPrompt="1"/>
          </p:nvPr>
        </p:nvSpPr>
        <p:spPr>
          <a:xfrm>
            <a:off x="336550" y="1767600"/>
            <a:ext cx="11519386" cy="4183200"/>
          </a:xfrm>
        </p:spPr>
        <p:txBody>
          <a:bodyPr/>
          <a:lstStyle>
            <a:lvl1pPr>
              <a:defRPr>
                <a:solidFill>
                  <a:srgbClr val="3C3C3C"/>
                </a:solidFill>
              </a:defRPr>
            </a:lvl1pPr>
            <a:lvl2pPr>
              <a:defRPr>
                <a:solidFill>
                  <a:srgbClr val="3C3C3C"/>
                </a:solidFill>
              </a:defRPr>
            </a:lvl2pPr>
            <a:lvl3pPr>
              <a:defRPr>
                <a:solidFill>
                  <a:srgbClr val="3C3C3C"/>
                </a:solidFill>
              </a:defRPr>
            </a:lvl3pPr>
            <a:lvl4pPr>
              <a:defRPr>
                <a:solidFill>
                  <a:srgbClr val="3C3C3C"/>
                </a:solidFill>
              </a:defRPr>
            </a:lvl4pPr>
            <a:lvl5pPr>
              <a:defRPr>
                <a:solidFill>
                  <a:srgbClr val="3C3C3C"/>
                </a:solidFill>
              </a:defRPr>
            </a:lvl5pPr>
          </a:lstStyle>
          <a:p>
            <a:pPr lvl="0"/>
            <a:r>
              <a:rPr lang="en-US" dirty="0"/>
              <a:t>Body text</a:t>
            </a:r>
          </a:p>
          <a:p>
            <a:pPr lvl="1"/>
            <a:r>
              <a:rPr lang="en-US" dirty="0"/>
              <a:t>Numbered list</a:t>
            </a:r>
          </a:p>
          <a:p>
            <a:pPr lvl="2"/>
            <a:r>
              <a:rPr lang="en-US" dirty="0"/>
              <a:t>Secondary bullet</a:t>
            </a:r>
          </a:p>
          <a:p>
            <a:pPr lvl="3"/>
            <a:r>
              <a:rPr lang="en-US" dirty="0"/>
              <a:t>Sub bullet</a:t>
            </a:r>
          </a:p>
          <a:p>
            <a:pPr lvl="4"/>
            <a:r>
              <a:rPr lang="en-US" dirty="0"/>
              <a:t>Mini bullet</a:t>
            </a:r>
            <a:endParaRPr lang="en-GB" dirty="0"/>
          </a:p>
        </p:txBody>
      </p:sp>
      <p:sp>
        <p:nvSpPr>
          <p:cNvPr id="21" name="Content Placeholder 3">
            <a:extLst>
              <a:ext uri="{FF2B5EF4-FFF2-40B4-BE49-F238E27FC236}">
                <a16:creationId xmlns:a16="http://schemas.microsoft.com/office/drawing/2014/main" id="{E9C7E2E2-8E32-4E60-BC37-96DF8C9F7B7A}"/>
              </a:ext>
            </a:extLst>
          </p:cNvPr>
          <p:cNvSpPr>
            <a:spLocks noGrp="1"/>
          </p:cNvSpPr>
          <p:nvPr>
            <p:ph sz="quarter" idx="16" hasCustomPrompt="1"/>
          </p:nvPr>
        </p:nvSpPr>
        <p:spPr>
          <a:xfrm>
            <a:off x="335936" y="5984774"/>
            <a:ext cx="11520000" cy="540000"/>
          </a:xfrm>
          <a:prstGeom prst="rect">
            <a:avLst/>
          </a:prstGeom>
        </p:spPr>
        <p:txBody>
          <a:bodyPr lIns="0" tIns="0" rIns="0" bIns="0" anchor="b"/>
          <a:lstStyle>
            <a:lvl1pPr marL="0" indent="0">
              <a:lnSpc>
                <a:spcPct val="100000"/>
              </a:lnSpc>
              <a:spcBef>
                <a:spcPts val="0"/>
              </a:spcBef>
              <a:buNone/>
              <a:defRPr sz="1000"/>
            </a:lvl1pPr>
            <a:lvl2pPr marL="457200" indent="0">
              <a:buNone/>
              <a:defRPr sz="1000"/>
            </a:lvl2pPr>
          </a:lstStyle>
          <a:p>
            <a:pPr lvl="0"/>
            <a:r>
              <a:rPr lang="en-US" dirty="0"/>
              <a:t>Insert References &amp; Abbreviations</a:t>
            </a:r>
            <a:endParaRPr lang="en-GB" dirty="0"/>
          </a:p>
        </p:txBody>
      </p:sp>
      <p:sp>
        <p:nvSpPr>
          <p:cNvPr id="7" name="Text Placeholder 6">
            <a:extLst>
              <a:ext uri="{FF2B5EF4-FFF2-40B4-BE49-F238E27FC236}">
                <a16:creationId xmlns:a16="http://schemas.microsoft.com/office/drawing/2014/main" id="{A9F489A7-B5CC-4D3E-B83E-FCBBF77948EF}"/>
              </a:ext>
            </a:extLst>
          </p:cNvPr>
          <p:cNvSpPr>
            <a:spLocks noGrp="1"/>
          </p:cNvSpPr>
          <p:nvPr>
            <p:ph type="body" sz="quarter" idx="18" hasCustomPrompt="1"/>
          </p:nvPr>
        </p:nvSpPr>
        <p:spPr>
          <a:xfrm>
            <a:off x="335936" y="770400"/>
            <a:ext cx="10800000" cy="184666"/>
          </a:xfrm>
        </p:spPr>
        <p:txBody>
          <a:bodyPr>
            <a:spAutoFit/>
          </a:bodyPr>
          <a:lstStyle>
            <a:lvl1pPr marL="0" indent="0">
              <a:tabLst/>
              <a:defRPr sz="1200" b="1">
                <a:solidFill>
                  <a:srgbClr val="AE2C82"/>
                </a:solidFill>
              </a:defRPr>
            </a:lvl1pPr>
            <a:lvl2pPr marL="0" indent="0">
              <a:tabLst/>
              <a:defRPr sz="1200" b="1"/>
            </a:lvl2pPr>
            <a:lvl3pPr marL="0" indent="0">
              <a:tabLst/>
              <a:defRPr sz="1200" b="1"/>
            </a:lvl3pPr>
            <a:lvl4pPr marL="0" indent="0">
              <a:tabLst/>
              <a:defRPr sz="1200" b="1"/>
            </a:lvl4pPr>
            <a:lvl5pPr marL="0" indent="0">
              <a:tabLst/>
              <a:defRPr sz="1200" b="1"/>
            </a:lvl5pPr>
          </a:lstStyle>
          <a:p>
            <a:pPr lvl="0"/>
            <a:r>
              <a:rPr lang="en-US" dirty="0"/>
              <a:t>PAGE HEADING</a:t>
            </a:r>
            <a:endParaRPr lang="en-GB" dirty="0"/>
          </a:p>
        </p:txBody>
      </p:sp>
      <p:sp>
        <p:nvSpPr>
          <p:cNvPr id="2" name="Slide Number Placeholder 1">
            <a:extLst>
              <a:ext uri="{FF2B5EF4-FFF2-40B4-BE49-F238E27FC236}">
                <a16:creationId xmlns:a16="http://schemas.microsoft.com/office/drawing/2014/main" id="{72B3ECB4-B073-487C-A454-D71B6F15D2ED}"/>
              </a:ext>
            </a:extLst>
          </p:cNvPr>
          <p:cNvSpPr>
            <a:spLocks noGrp="1"/>
          </p:cNvSpPr>
          <p:nvPr>
            <p:ph type="sldNum" sz="quarter" idx="19"/>
          </p:nvPr>
        </p:nvSpPr>
        <p:spPr/>
        <p:txBody>
          <a:bodyPr/>
          <a:lstStyle/>
          <a:p>
            <a:fld id="{C76B5FCD-3849-42BD-B56B-22E62382A2C3}" type="slidenum">
              <a:rPr lang="en-GB" smtClean="0"/>
              <a:pPr/>
              <a:t>‹N›</a:t>
            </a:fld>
            <a:endParaRPr lang="en-GB" dirty="0"/>
          </a:p>
        </p:txBody>
      </p:sp>
      <p:sp>
        <p:nvSpPr>
          <p:cNvPr id="34" name="Freeform 16">
            <a:extLst>
              <a:ext uri="{FF2B5EF4-FFF2-40B4-BE49-F238E27FC236}">
                <a16:creationId xmlns:a16="http://schemas.microsoft.com/office/drawing/2014/main" id="{CFF1CEC0-04E0-4E15-A70C-AC7DAF1091EC}"/>
              </a:ext>
            </a:extLst>
          </p:cNvPr>
          <p:cNvSpPr/>
          <p:nvPr userDrawn="1"/>
        </p:nvSpPr>
        <p:spPr>
          <a:xfrm>
            <a:off x="483997" y="191506"/>
            <a:ext cx="254485" cy="218004"/>
          </a:xfrm>
          <a:custGeom>
            <a:avLst/>
            <a:gdLst>
              <a:gd name="connsiteX0" fmla="*/ 252608 w 254485"/>
              <a:gd name="connsiteY0" fmla="*/ 120151 h 218004"/>
              <a:gd name="connsiteX1" fmla="*/ 232097 w 254485"/>
              <a:gd name="connsiteY1" fmla="*/ 100022 h 218004"/>
              <a:gd name="connsiteX2" fmla="*/ 230510 w 254485"/>
              <a:gd name="connsiteY2" fmla="*/ 98434 h 218004"/>
              <a:gd name="connsiteX3" fmla="*/ 132021 w 254485"/>
              <a:gd name="connsiteY3" fmla="*/ 1787 h 218004"/>
              <a:gd name="connsiteX4" fmla="*/ 122496 w 254485"/>
              <a:gd name="connsiteY4" fmla="*/ 1787 h 218004"/>
              <a:gd name="connsiteX5" fmla="*/ 1846 w 254485"/>
              <a:gd name="connsiteY5" fmla="*/ 120151 h 218004"/>
              <a:gd name="connsiteX6" fmla="*/ 1846 w 254485"/>
              <a:gd name="connsiteY6" fmla="*/ 129105 h 218004"/>
              <a:gd name="connsiteX7" fmla="*/ 6355 w 254485"/>
              <a:gd name="connsiteY7" fmla="*/ 131010 h 218004"/>
              <a:gd name="connsiteX8" fmla="*/ 10800 w 254485"/>
              <a:gd name="connsiteY8" fmla="*/ 129232 h 218004"/>
              <a:gd name="connsiteX9" fmla="*/ 22611 w 254485"/>
              <a:gd name="connsiteY9" fmla="*/ 117611 h 218004"/>
              <a:gd name="connsiteX10" fmla="*/ 22611 w 254485"/>
              <a:gd name="connsiteY10" fmla="*/ 206511 h 218004"/>
              <a:gd name="connsiteX11" fmla="*/ 34104 w 254485"/>
              <a:gd name="connsiteY11" fmla="*/ 218005 h 218004"/>
              <a:gd name="connsiteX12" fmla="*/ 221874 w 254485"/>
              <a:gd name="connsiteY12" fmla="*/ 218005 h 218004"/>
              <a:gd name="connsiteX13" fmla="*/ 233367 w 254485"/>
              <a:gd name="connsiteY13" fmla="*/ 206511 h 218004"/>
              <a:gd name="connsiteX14" fmla="*/ 233367 w 254485"/>
              <a:gd name="connsiteY14" fmla="*/ 119072 h 218004"/>
              <a:gd name="connsiteX15" fmla="*/ 243718 w 254485"/>
              <a:gd name="connsiteY15" fmla="*/ 129232 h 218004"/>
              <a:gd name="connsiteX16" fmla="*/ 248163 w 254485"/>
              <a:gd name="connsiteY16" fmla="*/ 131010 h 218004"/>
              <a:gd name="connsiteX17" fmla="*/ 252671 w 254485"/>
              <a:gd name="connsiteY17" fmla="*/ 129105 h 218004"/>
              <a:gd name="connsiteX18" fmla="*/ 252608 w 254485"/>
              <a:gd name="connsiteY18" fmla="*/ 120151 h 218004"/>
              <a:gd name="connsiteX19" fmla="*/ 107764 w 254485"/>
              <a:gd name="connsiteY19" fmla="*/ 205368 h 218004"/>
              <a:gd name="connsiteX20" fmla="*/ 107764 w 254485"/>
              <a:gd name="connsiteY20" fmla="*/ 147774 h 218004"/>
              <a:gd name="connsiteX21" fmla="*/ 148214 w 254485"/>
              <a:gd name="connsiteY21" fmla="*/ 147774 h 218004"/>
              <a:gd name="connsiteX22" fmla="*/ 148214 w 254485"/>
              <a:gd name="connsiteY22" fmla="*/ 205368 h 218004"/>
              <a:gd name="connsiteX23" fmla="*/ 220667 w 254485"/>
              <a:gd name="connsiteY23" fmla="*/ 205368 h 218004"/>
              <a:gd name="connsiteX24" fmla="*/ 160914 w 254485"/>
              <a:gd name="connsiteY24" fmla="*/ 205368 h 218004"/>
              <a:gd name="connsiteX25" fmla="*/ 160914 w 254485"/>
              <a:gd name="connsiteY25" fmla="*/ 147774 h 218004"/>
              <a:gd name="connsiteX26" fmla="*/ 148214 w 254485"/>
              <a:gd name="connsiteY26" fmla="*/ 135074 h 218004"/>
              <a:gd name="connsiteX27" fmla="*/ 107764 w 254485"/>
              <a:gd name="connsiteY27" fmla="*/ 135074 h 218004"/>
              <a:gd name="connsiteX28" fmla="*/ 95064 w 254485"/>
              <a:gd name="connsiteY28" fmla="*/ 147774 h 218004"/>
              <a:gd name="connsiteX29" fmla="*/ 95064 w 254485"/>
              <a:gd name="connsiteY29" fmla="*/ 205368 h 218004"/>
              <a:gd name="connsiteX30" fmla="*/ 35311 w 254485"/>
              <a:gd name="connsiteY30" fmla="*/ 205368 h 218004"/>
              <a:gd name="connsiteX31" fmla="*/ 35311 w 254485"/>
              <a:gd name="connsiteY31" fmla="*/ 105165 h 218004"/>
              <a:gd name="connsiteX32" fmla="*/ 127259 w 254485"/>
              <a:gd name="connsiteY32" fmla="*/ 14868 h 218004"/>
              <a:gd name="connsiteX33" fmla="*/ 220667 w 254485"/>
              <a:gd name="connsiteY33" fmla="*/ 106562 h 21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4485" h="218004">
                <a:moveTo>
                  <a:pt x="252608" y="120151"/>
                </a:moveTo>
                <a:lnTo>
                  <a:pt x="232097" y="100022"/>
                </a:lnTo>
                <a:cubicBezTo>
                  <a:pt x="231666" y="99403"/>
                  <a:pt x="231132" y="98865"/>
                  <a:pt x="230510" y="98434"/>
                </a:cubicBezTo>
                <a:lnTo>
                  <a:pt x="132021" y="1787"/>
                </a:lnTo>
                <a:cubicBezTo>
                  <a:pt x="129293" y="-596"/>
                  <a:pt x="125224" y="-596"/>
                  <a:pt x="122496" y="1787"/>
                </a:cubicBezTo>
                <a:lnTo>
                  <a:pt x="1846" y="120151"/>
                </a:lnTo>
                <a:cubicBezTo>
                  <a:pt x="-615" y="122628"/>
                  <a:pt x="-615" y="126628"/>
                  <a:pt x="1846" y="129105"/>
                </a:cubicBezTo>
                <a:cubicBezTo>
                  <a:pt x="3034" y="130317"/>
                  <a:pt x="4658" y="131003"/>
                  <a:pt x="6355" y="131010"/>
                </a:cubicBezTo>
                <a:cubicBezTo>
                  <a:pt x="8012" y="131020"/>
                  <a:pt x="9607" y="130382"/>
                  <a:pt x="10800" y="129232"/>
                </a:cubicBezTo>
                <a:lnTo>
                  <a:pt x="22611" y="117611"/>
                </a:lnTo>
                <a:lnTo>
                  <a:pt x="22611" y="206511"/>
                </a:lnTo>
                <a:cubicBezTo>
                  <a:pt x="22611" y="212859"/>
                  <a:pt x="27757" y="218005"/>
                  <a:pt x="34104" y="218005"/>
                </a:cubicBezTo>
                <a:lnTo>
                  <a:pt x="221874" y="218005"/>
                </a:lnTo>
                <a:cubicBezTo>
                  <a:pt x="228224" y="218005"/>
                  <a:pt x="233367" y="212859"/>
                  <a:pt x="233367" y="206511"/>
                </a:cubicBezTo>
                <a:lnTo>
                  <a:pt x="233367" y="119072"/>
                </a:lnTo>
                <a:lnTo>
                  <a:pt x="243718" y="129232"/>
                </a:lnTo>
                <a:cubicBezTo>
                  <a:pt x="244912" y="130382"/>
                  <a:pt x="246506" y="131020"/>
                  <a:pt x="248163" y="131010"/>
                </a:cubicBezTo>
                <a:cubicBezTo>
                  <a:pt x="249871" y="131049"/>
                  <a:pt x="251509" y="130355"/>
                  <a:pt x="252671" y="129105"/>
                </a:cubicBezTo>
                <a:cubicBezTo>
                  <a:pt x="255116" y="126611"/>
                  <a:pt x="255084" y="122611"/>
                  <a:pt x="252608" y="120151"/>
                </a:cubicBezTo>
                <a:close/>
                <a:moveTo>
                  <a:pt x="107764" y="205368"/>
                </a:moveTo>
                <a:lnTo>
                  <a:pt x="107764" y="147774"/>
                </a:lnTo>
                <a:lnTo>
                  <a:pt x="148214" y="147774"/>
                </a:lnTo>
                <a:lnTo>
                  <a:pt x="148214" y="205368"/>
                </a:lnTo>
                <a:close/>
                <a:moveTo>
                  <a:pt x="220667" y="205368"/>
                </a:moveTo>
                <a:lnTo>
                  <a:pt x="160914" y="205368"/>
                </a:lnTo>
                <a:lnTo>
                  <a:pt x="160914" y="147774"/>
                </a:lnTo>
                <a:cubicBezTo>
                  <a:pt x="160914" y="140760"/>
                  <a:pt x="155228" y="135074"/>
                  <a:pt x="148214" y="135074"/>
                </a:cubicBezTo>
                <a:lnTo>
                  <a:pt x="107764" y="135074"/>
                </a:lnTo>
                <a:cubicBezTo>
                  <a:pt x="100750" y="135074"/>
                  <a:pt x="95064" y="140760"/>
                  <a:pt x="95064" y="147774"/>
                </a:cubicBezTo>
                <a:lnTo>
                  <a:pt x="95064" y="205368"/>
                </a:lnTo>
                <a:lnTo>
                  <a:pt x="35311" y="205368"/>
                </a:lnTo>
                <a:lnTo>
                  <a:pt x="35311" y="105165"/>
                </a:lnTo>
                <a:lnTo>
                  <a:pt x="127259" y="14868"/>
                </a:lnTo>
                <a:lnTo>
                  <a:pt x="220667" y="106562"/>
                </a:lnTo>
                <a:close/>
              </a:path>
            </a:pathLst>
          </a:custGeom>
          <a:solidFill>
            <a:schemeClr val="bg1"/>
          </a:solidFill>
          <a:ln w="6350" cap="flat">
            <a:noFill/>
            <a:prstDash val="solid"/>
            <a:miter/>
          </a:ln>
        </p:spPr>
        <p:txBody>
          <a:bodyPr rtlCol="0" anchor="ctr"/>
          <a:lstStyle/>
          <a:p>
            <a:endParaRPr lang="en-US"/>
          </a:p>
        </p:txBody>
      </p:sp>
      <p:sp>
        <p:nvSpPr>
          <p:cNvPr id="35" name="Rectangle 34">
            <a:hlinkClick r:id="" action="ppaction://noaction"/>
            <a:extLst>
              <a:ext uri="{FF2B5EF4-FFF2-40B4-BE49-F238E27FC236}">
                <a16:creationId xmlns:a16="http://schemas.microsoft.com/office/drawing/2014/main" id="{3F57B433-7BCB-40AF-9AD7-CCE086371615}"/>
              </a:ext>
            </a:extLst>
          </p:cNvPr>
          <p:cNvSpPr/>
          <p:nvPr userDrawn="1"/>
        </p:nvSpPr>
        <p:spPr>
          <a:xfrm>
            <a:off x="400424" y="99848"/>
            <a:ext cx="428103" cy="392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41" name="Rectangle 40">
            <a:hlinkClick r:id="" action="ppaction://noaction"/>
            <a:extLst>
              <a:ext uri="{FF2B5EF4-FFF2-40B4-BE49-F238E27FC236}">
                <a16:creationId xmlns:a16="http://schemas.microsoft.com/office/drawing/2014/main" id="{3F531158-2D67-4A0E-A739-032D8CEFBB0A}"/>
              </a:ext>
            </a:extLst>
          </p:cNvPr>
          <p:cNvSpPr/>
          <p:nvPr userDrawn="1"/>
        </p:nvSpPr>
        <p:spPr>
          <a:xfrm>
            <a:off x="2887420" y="0"/>
            <a:ext cx="1491924" cy="630000"/>
          </a:xfrm>
          <a:prstGeom prst="rect">
            <a:avLst/>
          </a:prstGeom>
          <a:solidFill>
            <a:schemeClr val="accent5">
              <a:lumMod val="50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b="0" dirty="0">
                <a:solidFill>
                  <a:schemeClr val="bg1"/>
                </a:solidFill>
              </a:rPr>
              <a:t>Disease burden</a:t>
            </a:r>
          </a:p>
        </p:txBody>
      </p:sp>
      <p:sp>
        <p:nvSpPr>
          <p:cNvPr id="42" name="Rectangle 41">
            <a:hlinkClick r:id="" action="ppaction://noaction"/>
            <a:extLst>
              <a:ext uri="{FF2B5EF4-FFF2-40B4-BE49-F238E27FC236}">
                <a16:creationId xmlns:a16="http://schemas.microsoft.com/office/drawing/2014/main" id="{1CE56B44-F5C2-4418-980E-C42444E42454}"/>
              </a:ext>
            </a:extLst>
          </p:cNvPr>
          <p:cNvSpPr/>
          <p:nvPr userDrawn="1"/>
        </p:nvSpPr>
        <p:spPr>
          <a:xfrm>
            <a:off x="4198620" y="0"/>
            <a:ext cx="1546225" cy="630000"/>
          </a:xfrm>
          <a:prstGeom prst="rect">
            <a:avLst/>
          </a:prstGeom>
          <a:solidFill>
            <a:srgbClr val="000000">
              <a:alpha val="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dirty="0">
                <a:solidFill>
                  <a:schemeClr val="bg1"/>
                </a:solidFill>
              </a:rPr>
              <a:t>Pathophysiology</a:t>
            </a:r>
          </a:p>
        </p:txBody>
      </p:sp>
      <p:sp>
        <p:nvSpPr>
          <p:cNvPr id="43" name="Rectangle 42">
            <a:hlinkClick r:id="" action="ppaction://noaction"/>
            <a:extLst>
              <a:ext uri="{FF2B5EF4-FFF2-40B4-BE49-F238E27FC236}">
                <a16:creationId xmlns:a16="http://schemas.microsoft.com/office/drawing/2014/main" id="{F0D5CE3F-80C7-4875-B1D4-5E4559A518AF}"/>
              </a:ext>
            </a:extLst>
          </p:cNvPr>
          <p:cNvSpPr/>
          <p:nvPr userDrawn="1"/>
        </p:nvSpPr>
        <p:spPr>
          <a:xfrm>
            <a:off x="6866626" y="0"/>
            <a:ext cx="1657994"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b="0" dirty="0">
                <a:solidFill>
                  <a:schemeClr val="bg1"/>
                </a:solidFill>
              </a:rPr>
              <a:t>Dupilumab mechanism of action</a:t>
            </a:r>
          </a:p>
        </p:txBody>
      </p:sp>
      <p:sp>
        <p:nvSpPr>
          <p:cNvPr id="44" name="Rectangle 43">
            <a:hlinkClick r:id="" action="ppaction://noaction"/>
            <a:extLst>
              <a:ext uri="{FF2B5EF4-FFF2-40B4-BE49-F238E27FC236}">
                <a16:creationId xmlns:a16="http://schemas.microsoft.com/office/drawing/2014/main" id="{AE841690-D41D-4610-AC6E-81EC1373C4A1}"/>
              </a:ext>
            </a:extLst>
          </p:cNvPr>
          <p:cNvSpPr/>
          <p:nvPr userDrawn="1"/>
        </p:nvSpPr>
        <p:spPr>
          <a:xfrm>
            <a:off x="8623841" y="0"/>
            <a:ext cx="1519244"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lvl="0" algn="ctr"/>
            <a:r>
              <a:rPr lang="en-US" sz="1200" dirty="0">
                <a:solidFill>
                  <a:schemeClr val="bg1"/>
                </a:solidFill>
              </a:rPr>
              <a:t>Dupilumab efficacy &amp; safety</a:t>
            </a:r>
          </a:p>
        </p:txBody>
      </p:sp>
      <p:sp>
        <p:nvSpPr>
          <p:cNvPr id="45" name="Rectangle 44">
            <a:extLst>
              <a:ext uri="{FF2B5EF4-FFF2-40B4-BE49-F238E27FC236}">
                <a16:creationId xmlns:a16="http://schemas.microsoft.com/office/drawing/2014/main" id="{786E1E6B-563F-463B-BEC8-5F445E7C6ED0}"/>
              </a:ext>
            </a:extLst>
          </p:cNvPr>
          <p:cNvSpPr/>
          <p:nvPr userDrawn="1"/>
        </p:nvSpPr>
        <p:spPr>
          <a:xfrm>
            <a:off x="5623644" y="0"/>
            <a:ext cx="1275310"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b="0" kern="1200" dirty="0">
                <a:solidFill>
                  <a:schemeClr val="bg1"/>
                </a:solidFill>
                <a:latin typeface="+mn-lt"/>
                <a:ea typeface="+mn-ea"/>
                <a:cs typeface="+mn-cs"/>
              </a:rPr>
              <a:t>Clinical aspects and current treatment</a:t>
            </a:r>
          </a:p>
        </p:txBody>
      </p:sp>
      <p:sp>
        <p:nvSpPr>
          <p:cNvPr id="36" name="Rectangle 35">
            <a:hlinkClick r:id="" action="ppaction://noaction"/>
            <a:extLst>
              <a:ext uri="{FF2B5EF4-FFF2-40B4-BE49-F238E27FC236}">
                <a16:creationId xmlns:a16="http://schemas.microsoft.com/office/drawing/2014/main" id="{5AB2CA9B-2926-41B8-9CAA-399EE0F9D9B2}"/>
              </a:ext>
            </a:extLst>
          </p:cNvPr>
          <p:cNvSpPr/>
          <p:nvPr userDrawn="1"/>
        </p:nvSpPr>
        <p:spPr>
          <a:xfrm>
            <a:off x="2864598" y="-361271"/>
            <a:ext cx="1440000" cy="1004270"/>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7" name="Rectangle 36">
            <a:hlinkClick r:id="" action="ppaction://noaction"/>
            <a:extLst>
              <a:ext uri="{FF2B5EF4-FFF2-40B4-BE49-F238E27FC236}">
                <a16:creationId xmlns:a16="http://schemas.microsoft.com/office/drawing/2014/main" id="{CE15F4BE-1ED8-430B-9D4D-D468976E65B6}"/>
              </a:ext>
            </a:extLst>
          </p:cNvPr>
          <p:cNvSpPr/>
          <p:nvPr userDrawn="1"/>
        </p:nvSpPr>
        <p:spPr>
          <a:xfrm>
            <a:off x="4419468" y="81099"/>
            <a:ext cx="1046474" cy="517252"/>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8" name="Rectangle 37">
            <a:hlinkClick r:id="" action="ppaction://noaction"/>
            <a:extLst>
              <a:ext uri="{FF2B5EF4-FFF2-40B4-BE49-F238E27FC236}">
                <a16:creationId xmlns:a16="http://schemas.microsoft.com/office/drawing/2014/main" id="{6B7ED196-6B5E-4828-A2DC-937E292A6845}"/>
              </a:ext>
            </a:extLst>
          </p:cNvPr>
          <p:cNvSpPr/>
          <p:nvPr userDrawn="1"/>
        </p:nvSpPr>
        <p:spPr>
          <a:xfrm>
            <a:off x="5680689" y="0"/>
            <a:ext cx="1121781" cy="664137"/>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9" name="Rectangle 38">
            <a:hlinkClick r:id="" action="ppaction://noaction"/>
            <a:extLst>
              <a:ext uri="{FF2B5EF4-FFF2-40B4-BE49-F238E27FC236}">
                <a16:creationId xmlns:a16="http://schemas.microsoft.com/office/drawing/2014/main" id="{F091A5FA-79D0-4204-B659-A4CDCD3C68D4}"/>
              </a:ext>
            </a:extLst>
          </p:cNvPr>
          <p:cNvSpPr/>
          <p:nvPr userDrawn="1"/>
        </p:nvSpPr>
        <p:spPr>
          <a:xfrm>
            <a:off x="6922510" y="62096"/>
            <a:ext cx="1546225" cy="576887"/>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0" name="Rectangle 39">
            <a:hlinkClick r:id="" action="ppaction://noaction"/>
            <a:extLst>
              <a:ext uri="{FF2B5EF4-FFF2-40B4-BE49-F238E27FC236}">
                <a16:creationId xmlns:a16="http://schemas.microsoft.com/office/drawing/2014/main" id="{41BD85C7-C2D8-469E-981C-444B8B7494BF}"/>
              </a:ext>
            </a:extLst>
          </p:cNvPr>
          <p:cNvSpPr/>
          <p:nvPr userDrawn="1"/>
        </p:nvSpPr>
        <p:spPr>
          <a:xfrm>
            <a:off x="8623841" y="1456"/>
            <a:ext cx="1440000" cy="749459"/>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 name="Segnaposto piè di pagina 4">
            <a:extLst>
              <a:ext uri="{FF2B5EF4-FFF2-40B4-BE49-F238E27FC236}">
                <a16:creationId xmlns:a16="http://schemas.microsoft.com/office/drawing/2014/main" id="{9395BE7C-97B2-B0F9-CB8E-3C95963B78F1}"/>
              </a:ext>
            </a:extLst>
          </p:cNvPr>
          <p:cNvSpPr>
            <a:spLocks noGrp="1"/>
          </p:cNvSpPr>
          <p:nvPr>
            <p:ph type="ftr" sz="quarter" idx="3"/>
          </p:nvPr>
        </p:nvSpPr>
        <p:spPr>
          <a:xfrm>
            <a:off x="6675663" y="6587898"/>
            <a:ext cx="565240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dirty="0"/>
              <a:t>Dupilumab non è ancora rimborsato in Italia per il trattamento dell’esofagite eosinofila</a:t>
            </a:r>
          </a:p>
        </p:txBody>
      </p:sp>
    </p:spTree>
    <p:extLst>
      <p:ext uri="{BB962C8B-B14F-4D97-AF65-F5344CB8AC3E}">
        <p14:creationId xmlns:p14="http://schemas.microsoft.com/office/powerpoint/2010/main" val="567118391"/>
      </p:ext>
    </p:extLst>
  </p:cSld>
  <p:clrMapOvr>
    <a:masterClrMapping/>
  </p:clrMapOvr>
  <p:extLst>
    <p:ext uri="{DCECCB84-F9BA-43D5-87BE-67443E8EF086}">
      <p15:sldGuideLst xmlns:p15="http://schemas.microsoft.com/office/powerpoint/2012/main">
        <p15:guide id="1" orient="horz" pos="573">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EoE - Single Column">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5ABDB1-24B0-4E73-AE71-062EEFCF60CD}"/>
              </a:ext>
            </a:extLst>
          </p:cNvPr>
          <p:cNvSpPr>
            <a:spLocks noGrp="1"/>
          </p:cNvSpPr>
          <p:nvPr>
            <p:ph type="title" hasCustomPrompt="1"/>
          </p:nvPr>
        </p:nvSpPr>
        <p:spPr/>
        <p:txBody>
          <a:bodyPr/>
          <a:lstStyle>
            <a:lvl1pPr>
              <a:defRPr/>
            </a:lvl1pPr>
          </a:lstStyle>
          <a:p>
            <a:r>
              <a:rPr lang="en-US" dirty="0"/>
              <a:t>Page title</a:t>
            </a:r>
            <a:endParaRPr lang="en-GB" dirty="0"/>
          </a:p>
        </p:txBody>
      </p:sp>
      <p:sp>
        <p:nvSpPr>
          <p:cNvPr id="5" name="Text Placeholder 4">
            <a:extLst>
              <a:ext uri="{FF2B5EF4-FFF2-40B4-BE49-F238E27FC236}">
                <a16:creationId xmlns:a16="http://schemas.microsoft.com/office/drawing/2014/main" id="{1F6B8C15-3675-4C33-9703-923EE9B5D7A4}"/>
              </a:ext>
            </a:extLst>
          </p:cNvPr>
          <p:cNvSpPr>
            <a:spLocks noGrp="1"/>
          </p:cNvSpPr>
          <p:nvPr>
            <p:ph type="body" sz="quarter" idx="17" hasCustomPrompt="1"/>
          </p:nvPr>
        </p:nvSpPr>
        <p:spPr>
          <a:xfrm>
            <a:off x="336550" y="1767600"/>
            <a:ext cx="11519386" cy="4183200"/>
          </a:xfrm>
        </p:spPr>
        <p:txBody>
          <a:bodyPr/>
          <a:lstStyle>
            <a:lvl1pPr>
              <a:defRPr>
                <a:solidFill>
                  <a:srgbClr val="3C3C3C"/>
                </a:solidFill>
              </a:defRPr>
            </a:lvl1pPr>
            <a:lvl2pPr>
              <a:defRPr>
                <a:solidFill>
                  <a:srgbClr val="3C3C3C"/>
                </a:solidFill>
              </a:defRPr>
            </a:lvl2pPr>
            <a:lvl3pPr>
              <a:defRPr>
                <a:solidFill>
                  <a:srgbClr val="3C3C3C"/>
                </a:solidFill>
              </a:defRPr>
            </a:lvl3pPr>
            <a:lvl4pPr>
              <a:defRPr>
                <a:solidFill>
                  <a:srgbClr val="3C3C3C"/>
                </a:solidFill>
              </a:defRPr>
            </a:lvl4pPr>
            <a:lvl5pPr>
              <a:defRPr>
                <a:solidFill>
                  <a:srgbClr val="3C3C3C"/>
                </a:solidFill>
              </a:defRPr>
            </a:lvl5pPr>
          </a:lstStyle>
          <a:p>
            <a:pPr lvl="0"/>
            <a:r>
              <a:rPr lang="en-US" dirty="0"/>
              <a:t>Body text</a:t>
            </a:r>
          </a:p>
          <a:p>
            <a:pPr lvl="1"/>
            <a:r>
              <a:rPr lang="en-US" dirty="0"/>
              <a:t>Numbered list</a:t>
            </a:r>
          </a:p>
          <a:p>
            <a:pPr lvl="2"/>
            <a:r>
              <a:rPr lang="en-US" dirty="0"/>
              <a:t>Secondary bullet</a:t>
            </a:r>
          </a:p>
          <a:p>
            <a:pPr lvl="3"/>
            <a:r>
              <a:rPr lang="en-US" dirty="0"/>
              <a:t>Sub bullet</a:t>
            </a:r>
          </a:p>
          <a:p>
            <a:pPr lvl="4"/>
            <a:r>
              <a:rPr lang="en-US" dirty="0"/>
              <a:t>Mini bullet</a:t>
            </a:r>
            <a:endParaRPr lang="en-GB" dirty="0"/>
          </a:p>
        </p:txBody>
      </p:sp>
      <p:sp>
        <p:nvSpPr>
          <p:cNvPr id="21" name="Content Placeholder 3">
            <a:extLst>
              <a:ext uri="{FF2B5EF4-FFF2-40B4-BE49-F238E27FC236}">
                <a16:creationId xmlns:a16="http://schemas.microsoft.com/office/drawing/2014/main" id="{E9C7E2E2-8E32-4E60-BC37-96DF8C9F7B7A}"/>
              </a:ext>
            </a:extLst>
          </p:cNvPr>
          <p:cNvSpPr>
            <a:spLocks noGrp="1"/>
          </p:cNvSpPr>
          <p:nvPr>
            <p:ph sz="quarter" idx="16" hasCustomPrompt="1"/>
          </p:nvPr>
        </p:nvSpPr>
        <p:spPr>
          <a:xfrm>
            <a:off x="335936" y="5984774"/>
            <a:ext cx="11520000" cy="540000"/>
          </a:xfrm>
          <a:prstGeom prst="rect">
            <a:avLst/>
          </a:prstGeom>
        </p:spPr>
        <p:txBody>
          <a:bodyPr lIns="0" tIns="0" rIns="0" bIns="0" anchor="b"/>
          <a:lstStyle>
            <a:lvl1pPr marL="0" indent="0">
              <a:lnSpc>
                <a:spcPct val="100000"/>
              </a:lnSpc>
              <a:spcBef>
                <a:spcPts val="0"/>
              </a:spcBef>
              <a:buNone/>
              <a:defRPr sz="1000"/>
            </a:lvl1pPr>
            <a:lvl2pPr marL="457200" indent="0">
              <a:buNone/>
              <a:defRPr sz="1000"/>
            </a:lvl2pPr>
          </a:lstStyle>
          <a:p>
            <a:pPr lvl="0"/>
            <a:r>
              <a:rPr lang="en-US" dirty="0"/>
              <a:t>Insert References &amp; Abbreviations</a:t>
            </a:r>
            <a:endParaRPr lang="en-GB" dirty="0"/>
          </a:p>
        </p:txBody>
      </p:sp>
      <p:sp>
        <p:nvSpPr>
          <p:cNvPr id="7" name="Text Placeholder 6">
            <a:extLst>
              <a:ext uri="{FF2B5EF4-FFF2-40B4-BE49-F238E27FC236}">
                <a16:creationId xmlns:a16="http://schemas.microsoft.com/office/drawing/2014/main" id="{A9F489A7-B5CC-4D3E-B83E-FCBBF77948EF}"/>
              </a:ext>
            </a:extLst>
          </p:cNvPr>
          <p:cNvSpPr>
            <a:spLocks noGrp="1"/>
          </p:cNvSpPr>
          <p:nvPr>
            <p:ph type="body" sz="quarter" idx="18" hasCustomPrompt="1"/>
          </p:nvPr>
        </p:nvSpPr>
        <p:spPr>
          <a:xfrm>
            <a:off x="335936" y="770400"/>
            <a:ext cx="10800000" cy="184666"/>
          </a:xfrm>
        </p:spPr>
        <p:txBody>
          <a:bodyPr>
            <a:spAutoFit/>
          </a:bodyPr>
          <a:lstStyle>
            <a:lvl1pPr marL="0" indent="0">
              <a:tabLst/>
              <a:defRPr sz="1200" b="1">
                <a:solidFill>
                  <a:srgbClr val="AE2C82"/>
                </a:solidFill>
              </a:defRPr>
            </a:lvl1pPr>
            <a:lvl2pPr marL="0" indent="0">
              <a:tabLst/>
              <a:defRPr sz="1200" b="1"/>
            </a:lvl2pPr>
            <a:lvl3pPr marL="0" indent="0">
              <a:tabLst/>
              <a:defRPr sz="1200" b="1"/>
            </a:lvl3pPr>
            <a:lvl4pPr marL="0" indent="0">
              <a:tabLst/>
              <a:defRPr sz="1200" b="1"/>
            </a:lvl4pPr>
            <a:lvl5pPr marL="0" indent="0">
              <a:tabLst/>
              <a:defRPr sz="1200" b="1"/>
            </a:lvl5pPr>
          </a:lstStyle>
          <a:p>
            <a:pPr lvl="0"/>
            <a:r>
              <a:rPr lang="en-US" dirty="0"/>
              <a:t>PAGE HEADING</a:t>
            </a:r>
            <a:endParaRPr lang="en-GB" dirty="0"/>
          </a:p>
        </p:txBody>
      </p:sp>
      <p:sp>
        <p:nvSpPr>
          <p:cNvPr id="2" name="Slide Number Placeholder 1">
            <a:extLst>
              <a:ext uri="{FF2B5EF4-FFF2-40B4-BE49-F238E27FC236}">
                <a16:creationId xmlns:a16="http://schemas.microsoft.com/office/drawing/2014/main" id="{72B3ECB4-B073-487C-A454-D71B6F15D2ED}"/>
              </a:ext>
            </a:extLst>
          </p:cNvPr>
          <p:cNvSpPr>
            <a:spLocks noGrp="1"/>
          </p:cNvSpPr>
          <p:nvPr>
            <p:ph type="sldNum" sz="quarter" idx="19"/>
          </p:nvPr>
        </p:nvSpPr>
        <p:spPr/>
        <p:txBody>
          <a:bodyPr/>
          <a:lstStyle/>
          <a:p>
            <a:fld id="{C76B5FCD-3849-42BD-B56B-22E62382A2C3}" type="slidenum">
              <a:rPr lang="en-GB" smtClean="0"/>
              <a:pPr/>
              <a:t>‹N›</a:t>
            </a:fld>
            <a:endParaRPr lang="en-GB" dirty="0"/>
          </a:p>
        </p:txBody>
      </p:sp>
      <p:sp>
        <p:nvSpPr>
          <p:cNvPr id="34" name="Freeform 16">
            <a:extLst>
              <a:ext uri="{FF2B5EF4-FFF2-40B4-BE49-F238E27FC236}">
                <a16:creationId xmlns:a16="http://schemas.microsoft.com/office/drawing/2014/main" id="{CFF1CEC0-04E0-4E15-A70C-AC7DAF1091EC}"/>
              </a:ext>
            </a:extLst>
          </p:cNvPr>
          <p:cNvSpPr/>
          <p:nvPr userDrawn="1"/>
        </p:nvSpPr>
        <p:spPr>
          <a:xfrm>
            <a:off x="483997" y="191506"/>
            <a:ext cx="254485" cy="218004"/>
          </a:xfrm>
          <a:custGeom>
            <a:avLst/>
            <a:gdLst>
              <a:gd name="connsiteX0" fmla="*/ 252608 w 254485"/>
              <a:gd name="connsiteY0" fmla="*/ 120151 h 218004"/>
              <a:gd name="connsiteX1" fmla="*/ 232097 w 254485"/>
              <a:gd name="connsiteY1" fmla="*/ 100022 h 218004"/>
              <a:gd name="connsiteX2" fmla="*/ 230510 w 254485"/>
              <a:gd name="connsiteY2" fmla="*/ 98434 h 218004"/>
              <a:gd name="connsiteX3" fmla="*/ 132021 w 254485"/>
              <a:gd name="connsiteY3" fmla="*/ 1787 h 218004"/>
              <a:gd name="connsiteX4" fmla="*/ 122496 w 254485"/>
              <a:gd name="connsiteY4" fmla="*/ 1787 h 218004"/>
              <a:gd name="connsiteX5" fmla="*/ 1846 w 254485"/>
              <a:gd name="connsiteY5" fmla="*/ 120151 h 218004"/>
              <a:gd name="connsiteX6" fmla="*/ 1846 w 254485"/>
              <a:gd name="connsiteY6" fmla="*/ 129105 h 218004"/>
              <a:gd name="connsiteX7" fmla="*/ 6355 w 254485"/>
              <a:gd name="connsiteY7" fmla="*/ 131010 h 218004"/>
              <a:gd name="connsiteX8" fmla="*/ 10800 w 254485"/>
              <a:gd name="connsiteY8" fmla="*/ 129232 h 218004"/>
              <a:gd name="connsiteX9" fmla="*/ 22611 w 254485"/>
              <a:gd name="connsiteY9" fmla="*/ 117611 h 218004"/>
              <a:gd name="connsiteX10" fmla="*/ 22611 w 254485"/>
              <a:gd name="connsiteY10" fmla="*/ 206511 h 218004"/>
              <a:gd name="connsiteX11" fmla="*/ 34104 w 254485"/>
              <a:gd name="connsiteY11" fmla="*/ 218005 h 218004"/>
              <a:gd name="connsiteX12" fmla="*/ 221874 w 254485"/>
              <a:gd name="connsiteY12" fmla="*/ 218005 h 218004"/>
              <a:gd name="connsiteX13" fmla="*/ 233367 w 254485"/>
              <a:gd name="connsiteY13" fmla="*/ 206511 h 218004"/>
              <a:gd name="connsiteX14" fmla="*/ 233367 w 254485"/>
              <a:gd name="connsiteY14" fmla="*/ 119072 h 218004"/>
              <a:gd name="connsiteX15" fmla="*/ 243718 w 254485"/>
              <a:gd name="connsiteY15" fmla="*/ 129232 h 218004"/>
              <a:gd name="connsiteX16" fmla="*/ 248163 w 254485"/>
              <a:gd name="connsiteY16" fmla="*/ 131010 h 218004"/>
              <a:gd name="connsiteX17" fmla="*/ 252671 w 254485"/>
              <a:gd name="connsiteY17" fmla="*/ 129105 h 218004"/>
              <a:gd name="connsiteX18" fmla="*/ 252608 w 254485"/>
              <a:gd name="connsiteY18" fmla="*/ 120151 h 218004"/>
              <a:gd name="connsiteX19" fmla="*/ 107764 w 254485"/>
              <a:gd name="connsiteY19" fmla="*/ 205368 h 218004"/>
              <a:gd name="connsiteX20" fmla="*/ 107764 w 254485"/>
              <a:gd name="connsiteY20" fmla="*/ 147774 h 218004"/>
              <a:gd name="connsiteX21" fmla="*/ 148214 w 254485"/>
              <a:gd name="connsiteY21" fmla="*/ 147774 h 218004"/>
              <a:gd name="connsiteX22" fmla="*/ 148214 w 254485"/>
              <a:gd name="connsiteY22" fmla="*/ 205368 h 218004"/>
              <a:gd name="connsiteX23" fmla="*/ 220667 w 254485"/>
              <a:gd name="connsiteY23" fmla="*/ 205368 h 218004"/>
              <a:gd name="connsiteX24" fmla="*/ 160914 w 254485"/>
              <a:gd name="connsiteY24" fmla="*/ 205368 h 218004"/>
              <a:gd name="connsiteX25" fmla="*/ 160914 w 254485"/>
              <a:gd name="connsiteY25" fmla="*/ 147774 h 218004"/>
              <a:gd name="connsiteX26" fmla="*/ 148214 w 254485"/>
              <a:gd name="connsiteY26" fmla="*/ 135074 h 218004"/>
              <a:gd name="connsiteX27" fmla="*/ 107764 w 254485"/>
              <a:gd name="connsiteY27" fmla="*/ 135074 h 218004"/>
              <a:gd name="connsiteX28" fmla="*/ 95064 w 254485"/>
              <a:gd name="connsiteY28" fmla="*/ 147774 h 218004"/>
              <a:gd name="connsiteX29" fmla="*/ 95064 w 254485"/>
              <a:gd name="connsiteY29" fmla="*/ 205368 h 218004"/>
              <a:gd name="connsiteX30" fmla="*/ 35311 w 254485"/>
              <a:gd name="connsiteY30" fmla="*/ 205368 h 218004"/>
              <a:gd name="connsiteX31" fmla="*/ 35311 w 254485"/>
              <a:gd name="connsiteY31" fmla="*/ 105165 h 218004"/>
              <a:gd name="connsiteX32" fmla="*/ 127259 w 254485"/>
              <a:gd name="connsiteY32" fmla="*/ 14868 h 218004"/>
              <a:gd name="connsiteX33" fmla="*/ 220667 w 254485"/>
              <a:gd name="connsiteY33" fmla="*/ 106562 h 218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4485" h="218004">
                <a:moveTo>
                  <a:pt x="252608" y="120151"/>
                </a:moveTo>
                <a:lnTo>
                  <a:pt x="232097" y="100022"/>
                </a:lnTo>
                <a:cubicBezTo>
                  <a:pt x="231666" y="99403"/>
                  <a:pt x="231132" y="98865"/>
                  <a:pt x="230510" y="98434"/>
                </a:cubicBezTo>
                <a:lnTo>
                  <a:pt x="132021" y="1787"/>
                </a:lnTo>
                <a:cubicBezTo>
                  <a:pt x="129293" y="-596"/>
                  <a:pt x="125224" y="-596"/>
                  <a:pt x="122496" y="1787"/>
                </a:cubicBezTo>
                <a:lnTo>
                  <a:pt x="1846" y="120151"/>
                </a:lnTo>
                <a:cubicBezTo>
                  <a:pt x="-615" y="122628"/>
                  <a:pt x="-615" y="126628"/>
                  <a:pt x="1846" y="129105"/>
                </a:cubicBezTo>
                <a:cubicBezTo>
                  <a:pt x="3034" y="130317"/>
                  <a:pt x="4658" y="131003"/>
                  <a:pt x="6355" y="131010"/>
                </a:cubicBezTo>
                <a:cubicBezTo>
                  <a:pt x="8012" y="131020"/>
                  <a:pt x="9607" y="130382"/>
                  <a:pt x="10800" y="129232"/>
                </a:cubicBezTo>
                <a:lnTo>
                  <a:pt x="22611" y="117611"/>
                </a:lnTo>
                <a:lnTo>
                  <a:pt x="22611" y="206511"/>
                </a:lnTo>
                <a:cubicBezTo>
                  <a:pt x="22611" y="212859"/>
                  <a:pt x="27757" y="218005"/>
                  <a:pt x="34104" y="218005"/>
                </a:cubicBezTo>
                <a:lnTo>
                  <a:pt x="221874" y="218005"/>
                </a:lnTo>
                <a:cubicBezTo>
                  <a:pt x="228224" y="218005"/>
                  <a:pt x="233367" y="212859"/>
                  <a:pt x="233367" y="206511"/>
                </a:cubicBezTo>
                <a:lnTo>
                  <a:pt x="233367" y="119072"/>
                </a:lnTo>
                <a:lnTo>
                  <a:pt x="243718" y="129232"/>
                </a:lnTo>
                <a:cubicBezTo>
                  <a:pt x="244912" y="130382"/>
                  <a:pt x="246506" y="131020"/>
                  <a:pt x="248163" y="131010"/>
                </a:cubicBezTo>
                <a:cubicBezTo>
                  <a:pt x="249871" y="131049"/>
                  <a:pt x="251509" y="130355"/>
                  <a:pt x="252671" y="129105"/>
                </a:cubicBezTo>
                <a:cubicBezTo>
                  <a:pt x="255116" y="126611"/>
                  <a:pt x="255084" y="122611"/>
                  <a:pt x="252608" y="120151"/>
                </a:cubicBezTo>
                <a:close/>
                <a:moveTo>
                  <a:pt x="107764" y="205368"/>
                </a:moveTo>
                <a:lnTo>
                  <a:pt x="107764" y="147774"/>
                </a:lnTo>
                <a:lnTo>
                  <a:pt x="148214" y="147774"/>
                </a:lnTo>
                <a:lnTo>
                  <a:pt x="148214" y="205368"/>
                </a:lnTo>
                <a:close/>
                <a:moveTo>
                  <a:pt x="220667" y="205368"/>
                </a:moveTo>
                <a:lnTo>
                  <a:pt x="160914" y="205368"/>
                </a:lnTo>
                <a:lnTo>
                  <a:pt x="160914" y="147774"/>
                </a:lnTo>
                <a:cubicBezTo>
                  <a:pt x="160914" y="140760"/>
                  <a:pt x="155228" y="135074"/>
                  <a:pt x="148214" y="135074"/>
                </a:cubicBezTo>
                <a:lnTo>
                  <a:pt x="107764" y="135074"/>
                </a:lnTo>
                <a:cubicBezTo>
                  <a:pt x="100750" y="135074"/>
                  <a:pt x="95064" y="140760"/>
                  <a:pt x="95064" y="147774"/>
                </a:cubicBezTo>
                <a:lnTo>
                  <a:pt x="95064" y="205368"/>
                </a:lnTo>
                <a:lnTo>
                  <a:pt x="35311" y="205368"/>
                </a:lnTo>
                <a:lnTo>
                  <a:pt x="35311" y="105165"/>
                </a:lnTo>
                <a:lnTo>
                  <a:pt x="127259" y="14868"/>
                </a:lnTo>
                <a:lnTo>
                  <a:pt x="220667" y="106562"/>
                </a:lnTo>
                <a:close/>
              </a:path>
            </a:pathLst>
          </a:custGeom>
          <a:solidFill>
            <a:schemeClr val="bg1"/>
          </a:solidFill>
          <a:ln w="6350" cap="flat">
            <a:noFill/>
            <a:prstDash val="solid"/>
            <a:miter/>
          </a:ln>
        </p:spPr>
        <p:txBody>
          <a:bodyPr rtlCol="0" anchor="ctr"/>
          <a:lstStyle/>
          <a:p>
            <a:endParaRPr lang="en-US"/>
          </a:p>
        </p:txBody>
      </p:sp>
      <p:sp>
        <p:nvSpPr>
          <p:cNvPr id="35" name="Rectangle 34">
            <a:hlinkClick r:id="" action="ppaction://noaction"/>
            <a:extLst>
              <a:ext uri="{FF2B5EF4-FFF2-40B4-BE49-F238E27FC236}">
                <a16:creationId xmlns:a16="http://schemas.microsoft.com/office/drawing/2014/main" id="{3F57B433-7BCB-40AF-9AD7-CCE086371615}"/>
              </a:ext>
            </a:extLst>
          </p:cNvPr>
          <p:cNvSpPr/>
          <p:nvPr userDrawn="1"/>
        </p:nvSpPr>
        <p:spPr>
          <a:xfrm>
            <a:off x="400424" y="99848"/>
            <a:ext cx="428103" cy="392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41" name="Rectangle 40">
            <a:hlinkClick r:id="" action="ppaction://noaction"/>
            <a:extLst>
              <a:ext uri="{FF2B5EF4-FFF2-40B4-BE49-F238E27FC236}">
                <a16:creationId xmlns:a16="http://schemas.microsoft.com/office/drawing/2014/main" id="{3F531158-2D67-4A0E-A739-032D8CEFBB0A}"/>
              </a:ext>
            </a:extLst>
          </p:cNvPr>
          <p:cNvSpPr/>
          <p:nvPr userDrawn="1"/>
        </p:nvSpPr>
        <p:spPr>
          <a:xfrm>
            <a:off x="2887420" y="0"/>
            <a:ext cx="1491924" cy="630000"/>
          </a:xfrm>
          <a:prstGeom prst="rect">
            <a:avLst/>
          </a:prstGeom>
          <a:solidFill>
            <a:schemeClr val="accent5">
              <a:lumMod val="50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b="0" dirty="0">
                <a:solidFill>
                  <a:schemeClr val="bg1"/>
                </a:solidFill>
              </a:rPr>
              <a:t>Disease burden</a:t>
            </a:r>
          </a:p>
        </p:txBody>
      </p:sp>
      <p:sp>
        <p:nvSpPr>
          <p:cNvPr id="42" name="Rectangle 41">
            <a:hlinkClick r:id="" action="ppaction://noaction"/>
            <a:extLst>
              <a:ext uri="{FF2B5EF4-FFF2-40B4-BE49-F238E27FC236}">
                <a16:creationId xmlns:a16="http://schemas.microsoft.com/office/drawing/2014/main" id="{1CE56B44-F5C2-4418-980E-C42444E42454}"/>
              </a:ext>
            </a:extLst>
          </p:cNvPr>
          <p:cNvSpPr/>
          <p:nvPr userDrawn="1"/>
        </p:nvSpPr>
        <p:spPr>
          <a:xfrm>
            <a:off x="4198620" y="0"/>
            <a:ext cx="1546225" cy="630000"/>
          </a:xfrm>
          <a:prstGeom prst="rect">
            <a:avLst/>
          </a:prstGeom>
          <a:solidFill>
            <a:srgbClr val="000000">
              <a:alpha val="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dirty="0">
                <a:solidFill>
                  <a:schemeClr val="bg1"/>
                </a:solidFill>
              </a:rPr>
              <a:t>Pathophysiology</a:t>
            </a:r>
          </a:p>
        </p:txBody>
      </p:sp>
      <p:sp>
        <p:nvSpPr>
          <p:cNvPr id="43" name="Rectangle 42">
            <a:hlinkClick r:id="" action="ppaction://noaction"/>
            <a:extLst>
              <a:ext uri="{FF2B5EF4-FFF2-40B4-BE49-F238E27FC236}">
                <a16:creationId xmlns:a16="http://schemas.microsoft.com/office/drawing/2014/main" id="{F0D5CE3F-80C7-4875-B1D4-5E4559A518AF}"/>
              </a:ext>
            </a:extLst>
          </p:cNvPr>
          <p:cNvSpPr/>
          <p:nvPr userDrawn="1"/>
        </p:nvSpPr>
        <p:spPr>
          <a:xfrm>
            <a:off x="6866626" y="0"/>
            <a:ext cx="1657994"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b="0" dirty="0">
                <a:solidFill>
                  <a:schemeClr val="bg1"/>
                </a:solidFill>
              </a:rPr>
              <a:t>Dupilumab mechanism of action</a:t>
            </a:r>
          </a:p>
        </p:txBody>
      </p:sp>
      <p:sp>
        <p:nvSpPr>
          <p:cNvPr id="44" name="Rectangle 43">
            <a:hlinkClick r:id="" action="ppaction://noaction"/>
            <a:extLst>
              <a:ext uri="{FF2B5EF4-FFF2-40B4-BE49-F238E27FC236}">
                <a16:creationId xmlns:a16="http://schemas.microsoft.com/office/drawing/2014/main" id="{AE841690-D41D-4610-AC6E-81EC1373C4A1}"/>
              </a:ext>
            </a:extLst>
          </p:cNvPr>
          <p:cNvSpPr/>
          <p:nvPr userDrawn="1"/>
        </p:nvSpPr>
        <p:spPr>
          <a:xfrm>
            <a:off x="8623841" y="0"/>
            <a:ext cx="1519244"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lvl="0" algn="ctr"/>
            <a:r>
              <a:rPr lang="en-US" sz="1200" dirty="0">
                <a:solidFill>
                  <a:schemeClr val="bg1"/>
                </a:solidFill>
              </a:rPr>
              <a:t>Dupilumab efficacy &amp; safety</a:t>
            </a:r>
          </a:p>
        </p:txBody>
      </p:sp>
      <p:sp>
        <p:nvSpPr>
          <p:cNvPr id="45" name="Rectangle 44">
            <a:extLst>
              <a:ext uri="{FF2B5EF4-FFF2-40B4-BE49-F238E27FC236}">
                <a16:creationId xmlns:a16="http://schemas.microsoft.com/office/drawing/2014/main" id="{786E1E6B-563F-463B-BEC8-5F445E7C6ED0}"/>
              </a:ext>
            </a:extLst>
          </p:cNvPr>
          <p:cNvSpPr/>
          <p:nvPr userDrawn="1"/>
        </p:nvSpPr>
        <p:spPr>
          <a:xfrm>
            <a:off x="5623644" y="0"/>
            <a:ext cx="1275310" cy="630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r>
              <a:rPr lang="en-US" sz="1200" b="0" kern="1200" dirty="0">
                <a:solidFill>
                  <a:schemeClr val="bg1"/>
                </a:solidFill>
                <a:latin typeface="+mn-lt"/>
                <a:ea typeface="+mn-ea"/>
                <a:cs typeface="+mn-cs"/>
              </a:rPr>
              <a:t>Clinical aspects and current treatment</a:t>
            </a:r>
          </a:p>
        </p:txBody>
      </p:sp>
      <p:sp>
        <p:nvSpPr>
          <p:cNvPr id="36" name="Rectangle 35">
            <a:hlinkClick r:id="" action="ppaction://noaction"/>
            <a:extLst>
              <a:ext uri="{FF2B5EF4-FFF2-40B4-BE49-F238E27FC236}">
                <a16:creationId xmlns:a16="http://schemas.microsoft.com/office/drawing/2014/main" id="{5AB2CA9B-2926-41B8-9CAA-399EE0F9D9B2}"/>
              </a:ext>
            </a:extLst>
          </p:cNvPr>
          <p:cNvSpPr/>
          <p:nvPr userDrawn="1"/>
        </p:nvSpPr>
        <p:spPr>
          <a:xfrm>
            <a:off x="2864598" y="-361271"/>
            <a:ext cx="1440000" cy="1004270"/>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7" name="Rectangle 36">
            <a:hlinkClick r:id="" action="ppaction://noaction"/>
            <a:extLst>
              <a:ext uri="{FF2B5EF4-FFF2-40B4-BE49-F238E27FC236}">
                <a16:creationId xmlns:a16="http://schemas.microsoft.com/office/drawing/2014/main" id="{CE15F4BE-1ED8-430B-9D4D-D468976E65B6}"/>
              </a:ext>
            </a:extLst>
          </p:cNvPr>
          <p:cNvSpPr/>
          <p:nvPr userDrawn="1"/>
        </p:nvSpPr>
        <p:spPr>
          <a:xfrm>
            <a:off x="4419468" y="81099"/>
            <a:ext cx="1046474" cy="517252"/>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8" name="Rectangle 37">
            <a:hlinkClick r:id="" action="ppaction://noaction"/>
            <a:extLst>
              <a:ext uri="{FF2B5EF4-FFF2-40B4-BE49-F238E27FC236}">
                <a16:creationId xmlns:a16="http://schemas.microsoft.com/office/drawing/2014/main" id="{6B7ED196-6B5E-4828-A2DC-937E292A6845}"/>
              </a:ext>
            </a:extLst>
          </p:cNvPr>
          <p:cNvSpPr/>
          <p:nvPr userDrawn="1"/>
        </p:nvSpPr>
        <p:spPr>
          <a:xfrm>
            <a:off x="5680689" y="0"/>
            <a:ext cx="1121781" cy="664137"/>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9" name="Rectangle 38">
            <a:hlinkClick r:id="" action="ppaction://noaction"/>
            <a:extLst>
              <a:ext uri="{FF2B5EF4-FFF2-40B4-BE49-F238E27FC236}">
                <a16:creationId xmlns:a16="http://schemas.microsoft.com/office/drawing/2014/main" id="{F091A5FA-79D0-4204-B659-A4CDCD3C68D4}"/>
              </a:ext>
            </a:extLst>
          </p:cNvPr>
          <p:cNvSpPr/>
          <p:nvPr userDrawn="1"/>
        </p:nvSpPr>
        <p:spPr>
          <a:xfrm>
            <a:off x="6922510" y="62096"/>
            <a:ext cx="1546225" cy="576887"/>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0" name="Rectangle 39">
            <a:hlinkClick r:id="" action="ppaction://noaction"/>
            <a:extLst>
              <a:ext uri="{FF2B5EF4-FFF2-40B4-BE49-F238E27FC236}">
                <a16:creationId xmlns:a16="http://schemas.microsoft.com/office/drawing/2014/main" id="{41BD85C7-C2D8-469E-981C-444B8B7494BF}"/>
              </a:ext>
            </a:extLst>
          </p:cNvPr>
          <p:cNvSpPr/>
          <p:nvPr userDrawn="1"/>
        </p:nvSpPr>
        <p:spPr>
          <a:xfrm>
            <a:off x="8623841" y="1456"/>
            <a:ext cx="1440000" cy="749459"/>
          </a:xfrm>
          <a:prstGeom prst="rect">
            <a:avLst/>
          </a:prstGeom>
          <a:solidFill>
            <a:schemeClr val="accent1">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 name="Segnaposto piè di pagina 4">
            <a:extLst>
              <a:ext uri="{FF2B5EF4-FFF2-40B4-BE49-F238E27FC236}">
                <a16:creationId xmlns:a16="http://schemas.microsoft.com/office/drawing/2014/main" id="{9395BE7C-97B2-B0F9-CB8E-3C95963B78F1}"/>
              </a:ext>
            </a:extLst>
          </p:cNvPr>
          <p:cNvSpPr>
            <a:spLocks noGrp="1"/>
          </p:cNvSpPr>
          <p:nvPr>
            <p:ph type="ftr" sz="quarter" idx="3"/>
          </p:nvPr>
        </p:nvSpPr>
        <p:spPr>
          <a:xfrm>
            <a:off x="6675663" y="6587898"/>
            <a:ext cx="565240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dirty="0"/>
              <a:t>Dupilumab non è ancora rimborsato in Italia per il trattamento dell’esofagite eosinofila</a:t>
            </a:r>
          </a:p>
        </p:txBody>
      </p:sp>
    </p:spTree>
    <p:extLst>
      <p:ext uri="{BB962C8B-B14F-4D97-AF65-F5344CB8AC3E}">
        <p14:creationId xmlns:p14="http://schemas.microsoft.com/office/powerpoint/2010/main" val="4106269282"/>
      </p:ext>
    </p:extLst>
  </p:cSld>
  <p:clrMapOvr>
    <a:masterClrMapping/>
  </p:clrMapOvr>
  <p:extLst>
    <p:ext uri="{DCECCB84-F9BA-43D5-87BE-67443E8EF086}">
      <p15:sldGuideLst xmlns:p15="http://schemas.microsoft.com/office/powerpoint/2012/main">
        <p15:guide id="1" orient="horz" pos="573">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2A9C174B-F78B-4C9E-99AF-6876DC794367}" type="datetimeFigureOut">
              <a:rPr lang="it-IT" smtClean="0"/>
              <a:t>18/04/2026</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2700613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2A9C174B-F78B-4C9E-99AF-6876DC794367}" type="datetimeFigureOut">
              <a:rPr lang="it-IT" smtClean="0"/>
              <a:t>18/04/2026</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3321461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1"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2A9C174B-F78B-4C9E-99AF-6876DC794367}" type="datetimeFigureOut">
              <a:rPr lang="it-IT" smtClean="0"/>
              <a:t>18/04/2026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2249417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2A9C174B-F78B-4C9E-99AF-6876DC794367}" type="datetimeFigureOut">
              <a:rPr lang="it-IT" smtClean="0"/>
              <a:t>18/04/2026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663FEABB-717F-4801-845F-74EB2B96FFA0}" type="slidenum">
              <a:rPr lang="it-IT" smtClean="0"/>
              <a:t>‹N›</a:t>
            </a:fld>
            <a:endParaRPr lang="it-IT"/>
          </a:p>
        </p:txBody>
      </p:sp>
    </p:spTree>
    <p:extLst>
      <p:ext uri="{BB962C8B-B14F-4D97-AF65-F5344CB8AC3E}">
        <p14:creationId xmlns:p14="http://schemas.microsoft.com/office/powerpoint/2010/main" val="2742277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theme" Target="../theme/theme2.xml"/><Relationship Id="rId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21" Type="http://schemas.openxmlformats.org/officeDocument/2006/relationships/slideLayout" Target="../slideLayouts/slideLayout48.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5" Type="http://schemas.openxmlformats.org/officeDocument/2006/relationships/theme" Target="../theme/theme3.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24" Type="http://schemas.openxmlformats.org/officeDocument/2006/relationships/slideLayout" Target="../slideLayouts/slideLayout51.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slideLayout" Target="../slideLayouts/slideLayout50.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9C174B-F78B-4C9E-99AF-6876DC794367}" type="datetimeFigureOut">
              <a:rPr lang="it-IT" smtClean="0"/>
              <a:t>18/04/2026</a:t>
            </a:fld>
            <a:endParaRPr lang="it-IT"/>
          </a:p>
        </p:txBody>
      </p:sp>
      <p:sp>
        <p:nvSpPr>
          <p:cNvPr id="5" name="Segnaposto piè di pagina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3FEABB-717F-4801-845F-74EB2B96FFA0}" type="slidenum">
              <a:rPr lang="it-IT" smtClean="0"/>
              <a:t>‹N›</a:t>
            </a:fld>
            <a:endParaRPr lang="it-IT"/>
          </a:p>
        </p:txBody>
      </p:sp>
    </p:spTree>
    <p:extLst>
      <p:ext uri="{BB962C8B-B14F-4D97-AF65-F5344CB8AC3E}">
        <p14:creationId xmlns:p14="http://schemas.microsoft.com/office/powerpoint/2010/main" val="552245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EC06A7-17DF-4949-A43D-8E4837CBAB10}" type="datetimeFigureOut">
              <a:rPr lang="en-US" smtClean="0"/>
              <a:t>4/18/2026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1D30D7-B4BC-4AE0-A8EE-172BDC5E68C0}" type="slidenum">
              <a:rPr lang="en-US" smtClean="0"/>
              <a:t>‹N›</a:t>
            </a:fld>
            <a:endParaRPr lang="en-US"/>
          </a:p>
        </p:txBody>
      </p:sp>
    </p:spTree>
    <p:extLst>
      <p:ext uri="{BB962C8B-B14F-4D97-AF65-F5344CB8AC3E}">
        <p14:creationId xmlns:p14="http://schemas.microsoft.com/office/powerpoint/2010/main" val="2222738983"/>
      </p:ext>
    </p:extLst>
  </p:cSld>
  <p:clrMap bg1="lt1" tx1="dk1" bg2="lt2" tx2="dk2" accent1="accent1" accent2="accent2" accent3="accent3" accent4="accent4" accent5="accent5" accent6="accent6" hlink="hlink" folHlink="folHlink"/>
  <p:sldLayoutIdLst>
    <p:sldLayoutId id="2147483685" r:id="rId1"/>
    <p:sldLayoutId id="2147483688" r:id="rId2"/>
    <p:sldLayoutId id="2147483714" r:id="rId3"/>
    <p:sldLayoutId id="214748371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1E87CC-E8E7-BD45-8B6F-B777211A43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80ABBC3-7F23-3B4E-8235-BD6CBB49AF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D92F51-B3DF-4A4C-89E6-4539973AEE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A87A34-81AB-432B-8DAE-1953F412C126}" type="datetimeFigureOut">
              <a:rPr lang="en-US" smtClean="0"/>
              <a:pPr/>
              <a:t>4/18/2026</a:t>
            </a:fld>
            <a:endParaRPr lang="en-US" dirty="0"/>
          </a:p>
        </p:txBody>
      </p:sp>
      <p:sp>
        <p:nvSpPr>
          <p:cNvPr id="5" name="Footer Placeholder 4">
            <a:extLst>
              <a:ext uri="{FF2B5EF4-FFF2-40B4-BE49-F238E27FC236}">
                <a16:creationId xmlns:a16="http://schemas.microsoft.com/office/drawing/2014/main" id="{A44DD3E8-7BC4-9C43-9855-F71E9E0AB01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9D6C2E0E-18F1-5345-B00B-A991486474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‹N›</a:t>
            </a:fld>
            <a:endParaRPr lang="en-US"/>
          </a:p>
        </p:txBody>
      </p:sp>
    </p:spTree>
    <p:extLst>
      <p:ext uri="{BB962C8B-B14F-4D97-AF65-F5344CB8AC3E}">
        <p14:creationId xmlns:p14="http://schemas.microsoft.com/office/powerpoint/2010/main" val="694579215"/>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09" r:id="rId20"/>
    <p:sldLayoutId id="2147483710" r:id="rId21"/>
    <p:sldLayoutId id="2147483711" r:id="rId22"/>
    <p:sldLayoutId id="2147483712" r:id="rId23"/>
    <p:sldLayoutId id="2147483713" r:id="rId2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6.xml"/><Relationship Id="rId6" Type="http://schemas.openxmlformats.org/officeDocument/2006/relationships/image" Target="../media/image6.tiff"/><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sv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6.svg"/></Relationships>
</file>

<file path=ppt/slides/_rels/slide1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image" Target="../media/image29.png"/><Relationship Id="rId1" Type="http://schemas.openxmlformats.org/officeDocument/2006/relationships/slideLayout" Target="../slideLayouts/slideLayout14.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cid:197C0F9C-2A51-4A99-99C0-6936CB56CAE1@homenet.telecomitalia.it" TargetMode="External"/><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sv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emf"/><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8.emf"/></Relationships>
</file>

<file path=ppt/slides/_rels/slide2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jpeg"/></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2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39.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png"/><Relationship Id="rId3" Type="http://schemas.openxmlformats.org/officeDocument/2006/relationships/image" Target="../media/image83.png"/><Relationship Id="rId7" Type="http://schemas.openxmlformats.org/officeDocument/2006/relationships/image" Target="../media/image87.png"/><Relationship Id="rId12" Type="http://schemas.openxmlformats.org/officeDocument/2006/relationships/image" Target="../media/image92.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86.png"/><Relationship Id="rId11" Type="http://schemas.openxmlformats.org/officeDocument/2006/relationships/image" Target="../media/image91.png"/><Relationship Id="rId5" Type="http://schemas.openxmlformats.org/officeDocument/2006/relationships/image" Target="../media/image85.pn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png"/></Relationships>
</file>

<file path=ppt/slides/_rels/slide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8.png"/><Relationship Id="rId3" Type="http://schemas.openxmlformats.org/officeDocument/2006/relationships/image" Target="../media/image98.png"/><Relationship Id="rId7" Type="http://schemas.openxmlformats.org/officeDocument/2006/relationships/image" Target="../media/image102.png"/><Relationship Id="rId12" Type="http://schemas.openxmlformats.org/officeDocument/2006/relationships/image" Target="../media/image107.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101.png"/><Relationship Id="rId11" Type="http://schemas.openxmlformats.org/officeDocument/2006/relationships/image" Target="../media/image106.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s>
</file>

<file path=ppt/slides/_rels/slide45.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112.png"/></Relationships>
</file>

<file path=ppt/slides/_rels/slide49.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114.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119.png"/></Relationships>
</file>

<file path=ppt/slides/_rels/slide5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5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124.png"/><Relationship Id="rId4" Type="http://schemas.openxmlformats.org/officeDocument/2006/relationships/image" Target="../media/image123.png"/></Relationships>
</file>

<file path=ppt/slides/_rels/slide5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128.png"/><Relationship Id="rId4" Type="http://schemas.openxmlformats.org/officeDocument/2006/relationships/image" Target="../media/image127.png"/></Relationships>
</file>

<file path=ppt/slides/_rels/slide58.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130.png"/></Relationships>
</file>

<file path=ppt/slides/_rels/slide5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134.png"/><Relationship Id="rId4" Type="http://schemas.openxmlformats.org/officeDocument/2006/relationships/image" Target="../media/image133.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28.xml"/><Relationship Id="rId5" Type="http://schemas.openxmlformats.org/officeDocument/2006/relationships/image" Target="../media/image6.tiff"/><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6.emf"/><Relationship Id="rId4" Type="http://schemas.openxmlformats.org/officeDocument/2006/relationships/image" Target="../media/image15.emf"/></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3"/>
          <a:srcRect/>
          <a:stretch/>
        </p:blipFill>
        <p:spPr>
          <a:xfrm>
            <a:off x="0" y="1786"/>
            <a:ext cx="12192000" cy="6854429"/>
          </a:xfrm>
          <a:prstGeom prst="rect">
            <a:avLst/>
          </a:prstGeom>
        </p:spPr>
      </p:pic>
      <p:pic>
        <p:nvPicPr>
          <p:cNvPr id="2" name="Picture 1">
            <a:extLst>
              <a:ext uri="{FF2B5EF4-FFF2-40B4-BE49-F238E27FC236}">
                <a16:creationId xmlns:a16="http://schemas.microsoft.com/office/drawing/2014/main" id="{9892B3AE-EA68-C048-9297-599C7E03E52D}"/>
              </a:ext>
            </a:extLst>
          </p:cNvPr>
          <p:cNvPicPr>
            <a:picLocks noChangeAspect="1"/>
          </p:cNvPicPr>
          <p:nvPr/>
        </p:nvPicPr>
        <p:blipFill rotWithShape="1">
          <a:blip r:embed="rId4"/>
          <a:srcRect l="3448" r="10000" b="9290"/>
          <a:stretch/>
        </p:blipFill>
        <p:spPr>
          <a:xfrm>
            <a:off x="6501284" y="1587640"/>
            <a:ext cx="5690716" cy="3074796"/>
          </a:xfrm>
          <a:prstGeom prst="rect">
            <a:avLst/>
          </a:prstGeom>
        </p:spPr>
      </p:pic>
      <p:sp>
        <p:nvSpPr>
          <p:cNvPr id="3" name="Rounded Rectangle 2">
            <a:extLst>
              <a:ext uri="{FF2B5EF4-FFF2-40B4-BE49-F238E27FC236}">
                <a16:creationId xmlns:a16="http://schemas.microsoft.com/office/drawing/2014/main" id="{8B28C691-29E1-DD48-A5A2-41543FAD4C13}"/>
              </a:ext>
            </a:extLst>
          </p:cNvPr>
          <p:cNvSpPr/>
          <p:nvPr/>
        </p:nvSpPr>
        <p:spPr>
          <a:xfrm>
            <a:off x="7275006" y="3577214"/>
            <a:ext cx="3004458" cy="42203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4">
            <a:extLst>
              <a:ext uri="{FF2B5EF4-FFF2-40B4-BE49-F238E27FC236}">
                <a16:creationId xmlns:a16="http://schemas.microsoft.com/office/drawing/2014/main" id="{BE9A9AF1-AA2D-FF4F-BEBE-22B73A28A6A0}"/>
              </a:ext>
            </a:extLst>
          </p:cNvPr>
          <p:cNvSpPr txBox="1"/>
          <p:nvPr/>
        </p:nvSpPr>
        <p:spPr>
          <a:xfrm>
            <a:off x="0" y="5847441"/>
            <a:ext cx="4662435" cy="842238"/>
          </a:xfrm>
          <a:prstGeom prst="rect">
            <a:avLst/>
          </a:prstGeom>
          <a:solidFill>
            <a:schemeClr val="bg1"/>
          </a:solidFill>
          <a:ln>
            <a:noFill/>
          </a:ln>
        </p:spPr>
        <p:txBody>
          <a:bodyPr vert="horz" wrap="square" lIns="90000" tIns="45000" rIns="90000" bIns="45000" anchorCtr="0" compatLnSpc="0">
            <a:spAutoFit/>
          </a:bodyPr>
          <a:lstStyle/>
          <a:p>
            <a:pPr marL="0" marR="0" lvl="0" indent="0" rtl="0" hangingPunct="0">
              <a:lnSpc>
                <a:spcPct val="100000"/>
              </a:lnSpc>
              <a:spcBef>
                <a:spcPts val="0"/>
              </a:spcBef>
              <a:spcAft>
                <a:spcPts val="0"/>
              </a:spcAft>
              <a:buNone/>
              <a:tabLst/>
            </a:pPr>
            <a:r>
              <a:rPr lang="it-IT" sz="2000" b="1" dirty="0">
                <a:ea typeface="Droid Sans" pitchFamily="2"/>
                <a:cs typeface="Lohit Hindi" pitchFamily="2"/>
              </a:rPr>
              <a:t>Matteo Ghisa MD</a:t>
            </a:r>
          </a:p>
          <a:p>
            <a:pPr lvl="0" hangingPunct="0"/>
            <a:r>
              <a:rPr lang="en" sz="1400" i="1" dirty="0"/>
              <a:t>Digestive Endoscopy Unit, Division of Gastroenterology, Padua University Hospital</a:t>
            </a:r>
          </a:p>
        </p:txBody>
      </p:sp>
      <p:pic>
        <p:nvPicPr>
          <p:cNvPr id="7" name="Picture 6">
            <a:extLst>
              <a:ext uri="{FF2B5EF4-FFF2-40B4-BE49-F238E27FC236}">
                <a16:creationId xmlns:a16="http://schemas.microsoft.com/office/drawing/2014/main" id="{06D2ED6C-A22B-7345-BD12-C4075694A572}"/>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9186203" y="0"/>
            <a:ext cx="3005797" cy="1019738"/>
          </a:xfrm>
          <a:prstGeom prst="rect">
            <a:avLst/>
          </a:prstGeom>
        </p:spPr>
      </p:pic>
      <p:pic>
        <p:nvPicPr>
          <p:cNvPr id="8" name="Picture 7">
            <a:extLst>
              <a:ext uri="{FF2B5EF4-FFF2-40B4-BE49-F238E27FC236}">
                <a16:creationId xmlns:a16="http://schemas.microsoft.com/office/drawing/2014/main" id="{4B82F04E-A4D3-B945-A958-A6455146361B}"/>
              </a:ext>
            </a:extLst>
          </p:cNvPr>
          <p:cNvPicPr>
            <a:picLocks noChangeAspect="1"/>
          </p:cNvPicPr>
          <p:nvPr/>
        </p:nvPicPr>
        <p:blipFill rotWithShape="1">
          <a:blip r:embed="rId6"/>
          <a:srcRect l="11364" r="13636"/>
          <a:stretch/>
        </p:blipFill>
        <p:spPr>
          <a:xfrm>
            <a:off x="9815736" y="5781387"/>
            <a:ext cx="2376264" cy="1074827"/>
          </a:xfrm>
          <a:prstGeom prst="rect">
            <a:avLst/>
          </a:prstGeom>
        </p:spPr>
      </p:pic>
    </p:spTree>
    <p:extLst>
      <p:ext uri="{BB962C8B-B14F-4D97-AF65-F5344CB8AC3E}">
        <p14:creationId xmlns:p14="http://schemas.microsoft.com/office/powerpoint/2010/main" val="3504350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BB61C-6BA3-1E82-292D-2E4C6FE789BC}"/>
            </a:ext>
          </a:extLst>
        </p:cNvPr>
        <p:cNvGrpSpPr/>
        <p:nvPr/>
      </p:nvGrpSpPr>
      <p:grpSpPr>
        <a:xfrm>
          <a:off x="0" y="0"/>
          <a:ext cx="0" cy="0"/>
          <a:chOff x="0" y="0"/>
          <a:chExt cx="0" cy="0"/>
        </a:xfrm>
      </p:grpSpPr>
      <p:sp>
        <p:nvSpPr>
          <p:cNvPr id="10" name="Rectangle 3">
            <a:extLst>
              <a:ext uri="{FF2B5EF4-FFF2-40B4-BE49-F238E27FC236}">
                <a16:creationId xmlns:a16="http://schemas.microsoft.com/office/drawing/2014/main" id="{C596EE11-0418-4DF2-BF7E-AE73D24EC48F}"/>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Both Genetic and Environmental Factors Play a Significant Role in EGIDs Pathogenesis</a:t>
            </a:r>
          </a:p>
        </p:txBody>
      </p:sp>
      <p:sp>
        <p:nvSpPr>
          <p:cNvPr id="11" name="Text Box 3">
            <a:extLst>
              <a:ext uri="{FF2B5EF4-FFF2-40B4-BE49-F238E27FC236}">
                <a16:creationId xmlns:a16="http://schemas.microsoft.com/office/drawing/2014/main" id="{FE402973-A9DC-4EF5-A996-6679CCBF0A56}"/>
              </a:ext>
            </a:extLst>
          </p:cNvPr>
          <p:cNvSpPr txBox="1">
            <a:spLocks noChangeArrowheads="1"/>
          </p:cNvSpPr>
          <p:nvPr/>
        </p:nvSpPr>
        <p:spPr bwMode="auto">
          <a:xfrm>
            <a:off x="5216691" y="6691802"/>
            <a:ext cx="6975309"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rPr>
              <a:t>Kinoshita Y, et al. </a:t>
            </a:r>
            <a:r>
              <a:rPr kumimoji="0" lang="sv-SE"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rPr>
              <a:t>Intern Med. 2023 Jan 1;62(1):1-10</a:t>
            </a:r>
            <a:endParaRPr kumimoji="0" lang="de-DE"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endParaRPr>
          </a:p>
        </p:txBody>
      </p:sp>
      <p:pic>
        <p:nvPicPr>
          <p:cNvPr id="7" name="Content Placeholder 5">
            <a:extLst>
              <a:ext uri="{FF2B5EF4-FFF2-40B4-BE49-F238E27FC236}">
                <a16:creationId xmlns:a16="http://schemas.microsoft.com/office/drawing/2014/main" id="{C5A33417-C0F5-4673-A510-CAAD72326F9F}"/>
              </a:ext>
            </a:extLst>
          </p:cNvPr>
          <p:cNvPicPr>
            <a:picLocks noChangeAspect="1"/>
          </p:cNvPicPr>
          <p:nvPr/>
        </p:nvPicPr>
        <p:blipFill>
          <a:blip r:embed="rId3"/>
          <a:stretch>
            <a:fillRect/>
          </a:stretch>
        </p:blipFill>
        <p:spPr>
          <a:xfrm>
            <a:off x="3505200" y="2564904"/>
            <a:ext cx="5181600" cy="3615486"/>
          </a:xfrm>
          <a:prstGeom prst="rect">
            <a:avLst/>
          </a:prstGeom>
        </p:spPr>
      </p:pic>
      <p:pic>
        <p:nvPicPr>
          <p:cNvPr id="8" name="Graphic 9" descr="DNA with solid fill">
            <a:extLst>
              <a:ext uri="{FF2B5EF4-FFF2-40B4-BE49-F238E27FC236}">
                <a16:creationId xmlns:a16="http://schemas.microsoft.com/office/drawing/2014/main" id="{55754624-4D8A-424D-A189-D5CB5309D6C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86200" y="1962404"/>
            <a:ext cx="731520" cy="731520"/>
          </a:xfrm>
          <a:prstGeom prst="rect">
            <a:avLst/>
          </a:prstGeom>
        </p:spPr>
      </p:pic>
      <p:pic>
        <p:nvPicPr>
          <p:cNvPr id="13" name="Graphic 12" descr="Hill scene with solid fill">
            <a:extLst>
              <a:ext uri="{FF2B5EF4-FFF2-40B4-BE49-F238E27FC236}">
                <a16:creationId xmlns:a16="http://schemas.microsoft.com/office/drawing/2014/main" id="{A3F6F7BE-FF37-4698-9BAD-FFB0FCF5E2C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775409" y="1962404"/>
            <a:ext cx="731520" cy="731520"/>
          </a:xfrm>
          <a:prstGeom prst="rect">
            <a:avLst/>
          </a:prstGeom>
        </p:spPr>
      </p:pic>
      <p:pic>
        <p:nvPicPr>
          <p:cNvPr id="14" name="Graphic 16" descr="Immunity with solid fill">
            <a:extLst>
              <a:ext uri="{FF2B5EF4-FFF2-40B4-BE49-F238E27FC236}">
                <a16:creationId xmlns:a16="http://schemas.microsoft.com/office/drawing/2014/main" id="{0EC841D3-2995-4FBE-A5B1-016261C8F7D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88161" y="4655759"/>
            <a:ext cx="731520" cy="731520"/>
          </a:xfrm>
          <a:prstGeom prst="rect">
            <a:avLst/>
          </a:prstGeom>
        </p:spPr>
      </p:pic>
    </p:spTree>
    <p:extLst>
      <p:ext uri="{BB962C8B-B14F-4D97-AF65-F5344CB8AC3E}">
        <p14:creationId xmlns:p14="http://schemas.microsoft.com/office/powerpoint/2010/main" val="4128411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3">
            <a:extLst>
              <a:ext uri="{FF2B5EF4-FFF2-40B4-BE49-F238E27FC236}">
                <a16:creationId xmlns:a16="http://schemas.microsoft.com/office/drawing/2014/main" id="{E810A59D-4A2C-4F17-B96A-47A02DF8E6C2}"/>
              </a:ext>
            </a:extLst>
          </p:cNvPr>
          <p:cNvSpPr txBox="1">
            <a:spLocks noChangeArrowheads="1"/>
          </p:cNvSpPr>
          <p:nvPr/>
        </p:nvSpPr>
        <p:spPr bwMode="auto">
          <a:xfrm>
            <a:off x="5216691" y="6691802"/>
            <a:ext cx="6975309"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lnSpc>
                <a:spcPct val="90000"/>
              </a:lnSpc>
            </a:pPr>
            <a:r>
              <a:rPr lang="en-US" sz="1200" dirty="0" err="1">
                <a:latin typeface="+mn-lt"/>
                <a:ea typeface="ＭＳ Ｐゴシック" pitchFamily="50" charset="-128"/>
                <a:cs typeface="Times New Roman" panose="02020603050405020304" pitchFamily="18" charset="0"/>
              </a:rPr>
              <a:t>Visaggi</a:t>
            </a:r>
            <a:r>
              <a:rPr lang="en-US" sz="1200" dirty="0">
                <a:latin typeface="+mn-lt"/>
                <a:ea typeface="ＭＳ Ｐゴシック" pitchFamily="50" charset="-128"/>
                <a:cs typeface="Times New Roman" panose="02020603050405020304" pitchFamily="18" charset="0"/>
              </a:rPr>
              <a:t> P, et al. </a:t>
            </a:r>
            <a:r>
              <a:rPr lang="pt-BR" sz="1200" dirty="0">
                <a:latin typeface="+mn-lt"/>
                <a:ea typeface="ＭＳ Ｐゴシック" pitchFamily="50" charset="-128"/>
                <a:cs typeface="Times New Roman" panose="02020603050405020304" pitchFamily="18" charset="0"/>
              </a:rPr>
              <a:t>Gastroenterology. 2026 Mar;170(3):476-494</a:t>
            </a:r>
            <a:endParaRPr lang="en-US" sz="1200" dirty="0">
              <a:latin typeface="+mn-lt"/>
              <a:ea typeface="ＭＳ Ｐゴシック" pitchFamily="50" charset="-128"/>
              <a:cs typeface="Times New Roman" panose="02020603050405020304" pitchFamily="18" charset="0"/>
            </a:endParaRPr>
          </a:p>
        </p:txBody>
      </p:sp>
      <p:sp>
        <p:nvSpPr>
          <p:cNvPr id="9" name="Rectangle 3">
            <a:extLst>
              <a:ext uri="{FF2B5EF4-FFF2-40B4-BE49-F238E27FC236}">
                <a16:creationId xmlns:a16="http://schemas.microsoft.com/office/drawing/2014/main" id="{E014B672-D3E3-4010-AB7F-D903A5A119AD}"/>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algn="just"/>
            <a:r>
              <a:rPr lang="en-US" altLang="it-IT" sz="3600" dirty="0">
                <a:effectLst>
                  <a:outerShdw blurRad="38100" dist="38100" dir="2700000" algn="tl">
                    <a:srgbClr val="C0C0C0"/>
                  </a:outerShdw>
                </a:effectLst>
                <a:latin typeface="+mn-lt"/>
              </a:rPr>
              <a:t>Early Life and Environmental Risk Factors in EGIDs</a:t>
            </a:r>
          </a:p>
        </p:txBody>
      </p:sp>
      <p:pic>
        <p:nvPicPr>
          <p:cNvPr id="4" name="Immagine 3">
            <a:extLst>
              <a:ext uri="{FF2B5EF4-FFF2-40B4-BE49-F238E27FC236}">
                <a16:creationId xmlns:a16="http://schemas.microsoft.com/office/drawing/2014/main" id="{8516FD86-ABAF-4BFB-90C3-FBA994F2C7B5}"/>
              </a:ext>
            </a:extLst>
          </p:cNvPr>
          <p:cNvPicPr>
            <a:picLocks noChangeAspect="1"/>
          </p:cNvPicPr>
          <p:nvPr/>
        </p:nvPicPr>
        <p:blipFill>
          <a:blip r:embed="rId3"/>
          <a:stretch>
            <a:fillRect/>
          </a:stretch>
        </p:blipFill>
        <p:spPr>
          <a:xfrm>
            <a:off x="1960730" y="945304"/>
            <a:ext cx="8270539" cy="563790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820305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2A40E4-9E22-5844-A0D3-EB81017D6859}"/>
              </a:ext>
            </a:extLst>
          </p:cNvPr>
          <p:cNvPicPr>
            <a:picLocks noChangeAspect="1"/>
          </p:cNvPicPr>
          <p:nvPr/>
        </p:nvPicPr>
        <p:blipFill>
          <a:blip r:embed="rId3"/>
          <a:stretch>
            <a:fillRect/>
          </a:stretch>
        </p:blipFill>
        <p:spPr>
          <a:xfrm>
            <a:off x="1609012" y="1698758"/>
            <a:ext cx="8973976" cy="3460484"/>
          </a:xfrm>
          <a:prstGeom prst="rect">
            <a:avLst/>
          </a:prstGeom>
          <a:ln>
            <a:solidFill>
              <a:schemeClr val="accent1"/>
            </a:solidFill>
          </a:ln>
        </p:spPr>
      </p:pic>
      <p:sp>
        <p:nvSpPr>
          <p:cNvPr id="6" name="Rectangle 5">
            <a:extLst>
              <a:ext uri="{FF2B5EF4-FFF2-40B4-BE49-F238E27FC236}">
                <a16:creationId xmlns:a16="http://schemas.microsoft.com/office/drawing/2014/main" id="{A7F47912-335F-1D4A-9BFD-98281BF40768}"/>
              </a:ext>
            </a:extLst>
          </p:cNvPr>
          <p:cNvSpPr/>
          <p:nvPr/>
        </p:nvSpPr>
        <p:spPr>
          <a:xfrm>
            <a:off x="407369" y="5301208"/>
            <a:ext cx="11377264" cy="1200329"/>
          </a:xfrm>
          <a:prstGeom prst="rect">
            <a:avLst/>
          </a:prstGeom>
          <a:solidFill>
            <a:schemeClr val="accent5">
              <a:lumMod val="60000"/>
              <a:lumOff val="40000"/>
            </a:schemeClr>
          </a:solidFill>
          <a:ln>
            <a:solidFill>
              <a:schemeClr val="accent1"/>
            </a:solidFill>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Household</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products</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(e.g.,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toothpaste</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contain</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detergents</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[e.g.,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sodium</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lauryl</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sulfate</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also</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known</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as</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sodium</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dodecyl</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sulfate</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(SDS)].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SDS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induces</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IL-33 production and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alters</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esophageal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epithelial</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integrity</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favouring</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remodeling</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and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inflammation</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Detergents</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may</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serve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as</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key</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environmental</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exposures</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contributing</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to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increases</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in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eosinophilic</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 </a:t>
            </a:r>
            <a:r>
              <a:rPr kumimoji="0" lang="it-IT" sz="1800" b="0" i="0" u="none" strike="noStrike" kern="1200" cap="none" spc="0" normalizeH="0" baseline="0" noProof="0" dirty="0" err="1">
                <a:ln>
                  <a:noFill/>
                </a:ln>
                <a:solidFill>
                  <a:prstClr val="black"/>
                </a:solidFill>
                <a:effectLst/>
                <a:uLnTx/>
                <a:uFillTx/>
                <a:latin typeface="Calibri"/>
                <a:ea typeface="+mn-ea"/>
                <a:cs typeface="Arial"/>
                <a:sym typeface="Arial"/>
              </a:rPr>
              <a:t>esophagitis</a:t>
            </a:r>
            <a:r>
              <a:rPr kumimoji="0" lang="it-IT" sz="1800" b="0" i="0" u="none" strike="noStrike" kern="1200" cap="none" spc="0" normalizeH="0" baseline="0" noProof="0" dirty="0">
                <a:ln>
                  <a:noFill/>
                </a:ln>
                <a:solidFill>
                  <a:prstClr val="black"/>
                </a:solidFill>
                <a:effectLst/>
                <a:uLnTx/>
                <a:uFillTx/>
                <a:latin typeface="Calibri"/>
                <a:ea typeface="+mn-ea"/>
                <a:cs typeface="Arial"/>
                <a:sym typeface="Arial"/>
              </a:rPr>
              <a:t>.</a:t>
            </a:r>
            <a:endParaRPr kumimoji="0" lang="en-GB" sz="18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7" name="Rectangle 6">
            <a:extLst>
              <a:ext uri="{FF2B5EF4-FFF2-40B4-BE49-F238E27FC236}">
                <a16:creationId xmlns:a16="http://schemas.microsoft.com/office/drawing/2014/main" id="{C1FEA396-991D-C54A-9570-5211B7E03917}"/>
              </a:ext>
            </a:extLst>
          </p:cNvPr>
          <p:cNvSpPr/>
          <p:nvPr/>
        </p:nvSpPr>
        <p:spPr>
          <a:xfrm>
            <a:off x="9055080" y="6580937"/>
            <a:ext cx="3151440"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Arial"/>
                <a:sym typeface="Arial"/>
              </a:rPr>
              <a:t>Doyle</a:t>
            </a:r>
            <a:r>
              <a:rPr kumimoji="0" lang="it-IT" sz="1200" b="0" i="0" u="none" strike="noStrike" kern="1200" cap="none" spc="0" normalizeH="0" baseline="0" noProof="0" dirty="0">
                <a:ln>
                  <a:noFill/>
                </a:ln>
                <a:solidFill>
                  <a:prstClr val="black"/>
                </a:solidFill>
                <a:effectLst/>
                <a:uLnTx/>
                <a:uFillTx/>
                <a:latin typeface="Calibri"/>
                <a:ea typeface="+mn-ea"/>
                <a:cs typeface="Arial"/>
                <a:sym typeface="Arial"/>
              </a:rPr>
              <a:t> AD, et al. </a:t>
            </a:r>
            <a:r>
              <a:rPr kumimoji="0" lang="en-US" sz="1200" b="0" i="0" u="none" strike="noStrike" kern="1200" cap="none" spc="0" normalizeH="0" baseline="0" noProof="0" dirty="0">
                <a:ln>
                  <a:noFill/>
                </a:ln>
                <a:solidFill>
                  <a:prstClr val="black"/>
                </a:solidFill>
                <a:effectLst/>
                <a:uLnTx/>
                <a:uFillTx/>
                <a:latin typeface="Calibri"/>
                <a:ea typeface="+mn-ea"/>
                <a:cs typeface="Arial"/>
                <a:sym typeface="Arial"/>
              </a:rPr>
              <a:t>Allergy. 2023 Jan;78(1):192-201</a:t>
            </a:r>
            <a:endParaRPr kumimoji="0" lang="en-GB"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
        <p:nvSpPr>
          <p:cNvPr id="9" name="Rectangle 3">
            <a:extLst>
              <a:ext uri="{FF2B5EF4-FFF2-40B4-BE49-F238E27FC236}">
                <a16:creationId xmlns:a16="http://schemas.microsoft.com/office/drawing/2014/main" id="{BB514357-860D-4F68-A5D6-C1E0933FA86F}"/>
              </a:ext>
            </a:extLst>
          </p:cNvPr>
          <p:cNvSpPr>
            <a:spLocks noChangeArrowheads="1"/>
          </p:cNvSpPr>
          <p:nvPr/>
        </p:nvSpPr>
        <p:spPr bwMode="auto">
          <a:xfrm>
            <a:off x="407368" y="173114"/>
            <a:ext cx="11377264" cy="10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altLang="it-IT"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a:ea typeface="MS PGothic" pitchFamily="34" charset="-128"/>
                <a:cs typeface="+mn-cs"/>
              </a:rPr>
              <a:t>Detergent Exposure May Induce Epithelial Barrier Dysfunction and Eosinophilic Inflammation </a:t>
            </a:r>
          </a:p>
        </p:txBody>
      </p:sp>
    </p:spTree>
    <p:extLst>
      <p:ext uri="{BB962C8B-B14F-4D97-AF65-F5344CB8AC3E}">
        <p14:creationId xmlns:p14="http://schemas.microsoft.com/office/powerpoint/2010/main" val="141454412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595A369C-4525-6D58-79A6-9B41B67731AF}"/>
              </a:ext>
            </a:extLst>
          </p:cNvPr>
          <p:cNvSpPr txBox="1">
            <a:spLocks/>
          </p:cNvSpPr>
          <p:nvPr/>
        </p:nvSpPr>
        <p:spPr>
          <a:xfrm>
            <a:off x="11947710" y="6587624"/>
            <a:ext cx="166712" cy="169277"/>
          </a:xfrm>
          <a:prstGeom prst="rect">
            <a:avLst/>
          </a:prstGeom>
        </p:spPr>
        <p:txBody>
          <a:bodyPr vert="horz" wrap="none" lIns="0" tIns="0" rIns="0" bIns="0" anchor="ctr" anchorCtr="0">
            <a:spAutoFit/>
          </a:bodyPr>
          <a:lstStyle>
            <a:defPPr>
              <a:defRPr lang="en-US"/>
            </a:defPPr>
            <a:lvl1pPr marL="0" algn="r" defTabSz="914400" rtl="0" eaLnBrk="1" latinLnBrk="0" hangingPunct="1">
              <a:defRPr kumimoji="0" sz="11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1974DF9-AD47-4691-BA21-BBFCE3637A9A}" type="slidenum">
              <a:rPr kumimoji="0" lang="en-US" sz="11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100" b="0" i="0" u="none" strike="noStrike" kern="1200" cap="none" spc="0" normalizeH="0" baseline="0" noProof="0" dirty="0">
              <a:ln>
                <a:noFill/>
              </a:ln>
              <a:solidFill>
                <a:srgbClr val="988984"/>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A7DF2F70-9BBF-A7E3-42C6-E803C252C3FB}"/>
              </a:ext>
            </a:extLst>
          </p:cNvPr>
          <p:cNvSpPr/>
          <p:nvPr/>
        </p:nvSpPr>
        <p:spPr>
          <a:xfrm>
            <a:off x="420843" y="2191520"/>
            <a:ext cx="1261249" cy="1151230"/>
          </a:xfrm>
          <a:prstGeom prst="rect">
            <a:avLst/>
          </a:prstGeom>
          <a:solidFill>
            <a:srgbClr val="E6E6E6">
              <a:alpha val="50196"/>
            </a:srgbClr>
          </a:solidFill>
          <a:ln w="12700" cap="flat" cmpd="sng" algn="ctr">
            <a:noFill/>
            <a:prstDash val="solid"/>
            <a:miter lim="800000"/>
          </a:ln>
          <a:effectLst/>
        </p:spPr>
        <p:txBody>
          <a:bodyPr tIns="90000" bIns="90000" rtlCol="0" anchor="t" anchorCtr="0"/>
          <a:lstStyle/>
          <a:p>
            <a:pPr marL="0" marR="0" lvl="0" indent="0" algn="l" defTabSz="685800" rtl="0" eaLnBrk="1" fontAlgn="auto" latinLnBrk="0" hangingPunct="1">
              <a:lnSpc>
                <a:spcPct val="85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Primary immune cells</a:t>
            </a:r>
            <a:r>
              <a:rPr kumimoji="0" lang="en-US" altLang="en-US" sz="1200" b="1" i="0" u="none" strike="noStrike" kern="0" cap="none" spc="0" normalizeH="0" baseline="30000" noProof="0" dirty="0">
                <a:ln>
                  <a:noFill/>
                </a:ln>
                <a:solidFill>
                  <a:srgbClr val="776C68"/>
                </a:solidFill>
                <a:effectLst/>
                <a:uLnTx/>
                <a:uFillTx/>
                <a:latin typeface="Calibri" panose="020F0502020204030204"/>
                <a:ea typeface="+mn-ea"/>
                <a:cs typeface="+mn-cs"/>
                <a:sym typeface="Times New Roman"/>
              </a:rPr>
              <a:t>1-6</a:t>
            </a:r>
          </a:p>
        </p:txBody>
      </p:sp>
      <p:sp>
        <p:nvSpPr>
          <p:cNvPr id="9" name="Rectangle 8">
            <a:extLst>
              <a:ext uri="{FF2B5EF4-FFF2-40B4-BE49-F238E27FC236}">
                <a16:creationId xmlns:a16="http://schemas.microsoft.com/office/drawing/2014/main" id="{570DB722-EA3C-341E-B67E-0512C00FD8EA}"/>
              </a:ext>
            </a:extLst>
          </p:cNvPr>
          <p:cNvSpPr/>
          <p:nvPr/>
        </p:nvSpPr>
        <p:spPr>
          <a:xfrm>
            <a:off x="1795991" y="2191634"/>
            <a:ext cx="2736348" cy="1151258"/>
          </a:xfrm>
          <a:prstGeom prst="rect">
            <a:avLst/>
          </a:prstGeom>
          <a:solidFill>
            <a:srgbClr val="E6E6E6">
              <a:alpha val="50196"/>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B5B3C893-AEA3-4D10-41E2-7860ACF0ABE5}"/>
              </a:ext>
            </a:extLst>
          </p:cNvPr>
          <p:cNvSpPr/>
          <p:nvPr/>
        </p:nvSpPr>
        <p:spPr>
          <a:xfrm>
            <a:off x="4649565" y="2191634"/>
            <a:ext cx="4014216" cy="1151258"/>
          </a:xfrm>
          <a:prstGeom prst="rect">
            <a:avLst/>
          </a:prstGeom>
          <a:solidFill>
            <a:srgbClr val="E6E6E6">
              <a:alpha val="50196"/>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890BEF0B-60E4-35A7-1041-EB6219E8D70B}"/>
              </a:ext>
            </a:extLst>
          </p:cNvPr>
          <p:cNvSpPr/>
          <p:nvPr/>
        </p:nvSpPr>
        <p:spPr>
          <a:xfrm>
            <a:off x="8826130" y="2191634"/>
            <a:ext cx="2854658" cy="1151258"/>
          </a:xfrm>
          <a:prstGeom prst="rect">
            <a:avLst/>
          </a:prstGeom>
          <a:solidFill>
            <a:srgbClr val="F2F2F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FCD0BDD6-9756-9359-879D-2591C3AA4C76}"/>
              </a:ext>
            </a:extLst>
          </p:cNvPr>
          <p:cNvSpPr/>
          <p:nvPr/>
        </p:nvSpPr>
        <p:spPr>
          <a:xfrm>
            <a:off x="414556" y="3408368"/>
            <a:ext cx="1261248" cy="727200"/>
          </a:xfrm>
          <a:prstGeom prst="rect">
            <a:avLst/>
          </a:prstGeom>
          <a:solidFill>
            <a:srgbClr val="E6E6E6">
              <a:alpha val="50196"/>
            </a:srgbClr>
          </a:solidFill>
          <a:ln w="12700" cap="flat" cmpd="sng" algn="ctr">
            <a:noFill/>
            <a:prstDash val="solid"/>
            <a:miter lim="800000"/>
          </a:ln>
          <a:effectLst/>
        </p:spPr>
        <p:txBody>
          <a:bodyPr tIns="90000" bIns="90000" rtlCol="0" anchor="t" anchorCtr="0"/>
          <a:lstStyle/>
          <a:p>
            <a:pPr marL="0" marR="0" lvl="0" indent="0" algn="l" defTabSz="685800" rtl="0" eaLnBrk="1" fontAlgn="auto" latinLnBrk="0" hangingPunct="1">
              <a:lnSpc>
                <a:spcPct val="85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Key cytokines</a:t>
            </a:r>
            <a:r>
              <a:rPr kumimoji="0" lang="en-US" altLang="en-US" sz="1200" b="1" i="0" u="none" strike="noStrike" kern="0" cap="none" spc="0" normalizeH="0" baseline="30000" noProof="0" dirty="0">
                <a:ln>
                  <a:noFill/>
                </a:ln>
                <a:solidFill>
                  <a:srgbClr val="776C68"/>
                </a:solidFill>
                <a:effectLst/>
                <a:uLnTx/>
                <a:uFillTx/>
                <a:latin typeface="Calibri" panose="020F0502020204030204"/>
                <a:ea typeface="+mn-ea"/>
                <a:cs typeface="+mn-cs"/>
                <a:sym typeface="Times New Roman"/>
              </a:rPr>
              <a:t>2,3,6-9</a:t>
            </a:r>
          </a:p>
        </p:txBody>
      </p:sp>
      <p:sp>
        <p:nvSpPr>
          <p:cNvPr id="13" name="Rectangle 324">
            <a:extLst>
              <a:ext uri="{FF2B5EF4-FFF2-40B4-BE49-F238E27FC236}">
                <a16:creationId xmlns:a16="http://schemas.microsoft.com/office/drawing/2014/main" id="{F0A3D33C-8E53-A6BE-9655-FB55B343B39B}"/>
              </a:ext>
            </a:extLst>
          </p:cNvPr>
          <p:cNvSpPr/>
          <p:nvPr/>
        </p:nvSpPr>
        <p:spPr>
          <a:xfrm>
            <a:off x="1789704" y="3408639"/>
            <a:ext cx="2772416" cy="726815"/>
          </a:xfrm>
          <a:prstGeom prst="roundRect">
            <a:avLst>
              <a:gd name="adj" fmla="val 0"/>
            </a:avLst>
          </a:prstGeom>
          <a:solidFill>
            <a:srgbClr val="E6E6E6">
              <a:alpha val="50196"/>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325">
            <a:extLst>
              <a:ext uri="{FF2B5EF4-FFF2-40B4-BE49-F238E27FC236}">
                <a16:creationId xmlns:a16="http://schemas.microsoft.com/office/drawing/2014/main" id="{AC8DFBBB-A9A6-4ABC-A855-5DC22ED2DBFE}"/>
              </a:ext>
            </a:extLst>
          </p:cNvPr>
          <p:cNvSpPr/>
          <p:nvPr/>
        </p:nvSpPr>
        <p:spPr>
          <a:xfrm>
            <a:off x="4643278" y="3408639"/>
            <a:ext cx="4014216" cy="726815"/>
          </a:xfrm>
          <a:prstGeom prst="roundRect">
            <a:avLst>
              <a:gd name="adj" fmla="val 0"/>
            </a:avLst>
          </a:prstGeom>
          <a:solidFill>
            <a:srgbClr val="E6E6E6">
              <a:alpha val="50196"/>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326">
            <a:extLst>
              <a:ext uri="{FF2B5EF4-FFF2-40B4-BE49-F238E27FC236}">
                <a16:creationId xmlns:a16="http://schemas.microsoft.com/office/drawing/2014/main" id="{6BC394BC-CD11-7A38-A6E5-76B38A4B07D3}"/>
              </a:ext>
            </a:extLst>
          </p:cNvPr>
          <p:cNvSpPr/>
          <p:nvPr/>
        </p:nvSpPr>
        <p:spPr>
          <a:xfrm>
            <a:off x="8853128" y="3408639"/>
            <a:ext cx="2821373" cy="726815"/>
          </a:xfrm>
          <a:prstGeom prst="roundRect">
            <a:avLst>
              <a:gd name="adj" fmla="val 0"/>
            </a:avLst>
          </a:prstGeom>
          <a:solidFill>
            <a:srgbClr val="E6E6E6">
              <a:alpha val="50196"/>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 name="Content Placeholder 1">
            <a:extLst>
              <a:ext uri="{FF2B5EF4-FFF2-40B4-BE49-F238E27FC236}">
                <a16:creationId xmlns:a16="http://schemas.microsoft.com/office/drawing/2014/main" id="{A1E54F5B-5066-55B7-E485-6A9F2C278846}"/>
              </a:ext>
            </a:extLst>
          </p:cNvPr>
          <p:cNvSpPr txBox="1">
            <a:spLocks/>
          </p:cNvSpPr>
          <p:nvPr/>
        </p:nvSpPr>
        <p:spPr>
          <a:xfrm>
            <a:off x="1786125" y="1508379"/>
            <a:ext cx="9884797" cy="323225"/>
          </a:xfrm>
          <a:prstGeom prst="rect">
            <a:avLst/>
          </a:prstGeom>
          <a:solidFill>
            <a:srgbClr val="A05EB5">
              <a:lumMod val="20000"/>
              <a:lumOff val="80000"/>
            </a:srgbClr>
          </a:solidFill>
        </p:spPr>
        <p:txBody>
          <a:bodyPr lIns="90000" tIns="46800" rIns="90000" bIns="46800" anchor="t"/>
          <a:lstStyle>
            <a:lvl1pPr marL="0" indent="0" algn="l" defTabSz="914400" rtl="0" eaLnBrk="1" fontAlgn="ctr" latinLnBrk="0" hangingPunct="1">
              <a:lnSpc>
                <a:spcPct val="90000"/>
              </a:lnSpc>
              <a:spcBef>
                <a:spcPts val="2400"/>
              </a:spcBef>
              <a:buClr>
                <a:schemeClr val="bg2"/>
              </a:buClr>
              <a:buSzPct val="70000"/>
              <a:buFont typeface="Wingdings" panose="05000000000000000000" pitchFamily="2" charset="2"/>
              <a:buNone/>
              <a:defRPr sz="2000" b="1" kern="1200">
                <a:solidFill>
                  <a:schemeClr val="tx1"/>
                </a:solidFill>
                <a:latin typeface="+mn-lt"/>
                <a:ea typeface="+mn-ea"/>
                <a:cs typeface="+mn-cs"/>
              </a:defRPr>
            </a:lvl1pPr>
            <a:lvl2pPr marL="222250" indent="-222250" algn="l" defTabSz="914400" rtl="0" eaLnBrk="1" latinLnBrk="0" hangingPunct="1">
              <a:lnSpc>
                <a:spcPct val="90000"/>
              </a:lnSpc>
              <a:spcBef>
                <a:spcPts val="1200"/>
              </a:spcBef>
              <a:buClr>
                <a:schemeClr val="bg2"/>
              </a:buClr>
              <a:buSzPct val="80000"/>
              <a:buFont typeface="Wingdings" panose="05000000000000000000" pitchFamily="2" charset="2"/>
              <a:buChar char="l"/>
              <a:defRPr sz="1800" kern="1200">
                <a:solidFill>
                  <a:schemeClr val="tx1"/>
                </a:solidFill>
                <a:latin typeface="+mn-lt"/>
                <a:ea typeface="+mn-ea"/>
                <a:cs typeface="+mn-cs"/>
              </a:defRPr>
            </a:lvl2pPr>
            <a:lvl3pPr marL="446088" indent="-211138" algn="l" defTabSz="914400" rtl="0" eaLnBrk="1" latinLnBrk="0" hangingPunct="1">
              <a:lnSpc>
                <a:spcPct val="90000"/>
              </a:lnSpc>
              <a:spcBef>
                <a:spcPts val="600"/>
              </a:spcBef>
              <a:buClr>
                <a:schemeClr val="bg2"/>
              </a:buClr>
              <a:buFont typeface="Arial" panose="020B0604020202020204" pitchFamily="34" charset="0"/>
              <a:buChar char="–"/>
              <a:defRPr sz="1600" kern="1200">
                <a:solidFill>
                  <a:schemeClr val="tx1"/>
                </a:solidFill>
                <a:latin typeface="+mn-lt"/>
                <a:ea typeface="+mn-ea"/>
                <a:cs typeface="+mn-cs"/>
              </a:defRPr>
            </a:lvl3pPr>
            <a:lvl4pPr marL="725488" indent="-190500" algn="l" defTabSz="914400"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mn-lt"/>
                <a:ea typeface="+mn-ea"/>
                <a:cs typeface="+mn-cs"/>
              </a:defRPr>
            </a:lvl4pPr>
            <a:lvl5pPr marL="1913400" indent="-228600" algn="l" defTabSz="914400" rtl="0" eaLnBrk="1" latinLnBrk="0" hangingPunct="1">
              <a:lnSpc>
                <a:spcPct val="90000"/>
              </a:lnSpc>
              <a:spcBef>
                <a:spcPts val="500"/>
              </a:spcBef>
              <a:buClr>
                <a:schemeClr val="tx1"/>
              </a:buClr>
              <a:buFont typeface=".AppleSystemUIFont" charset="-12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685749" rtl="0" eaLnBrk="1" fontAlgn="ctr" latinLnBrk="0" hangingPunct="1">
              <a:lnSpc>
                <a:spcPct val="100000"/>
              </a:lnSpc>
              <a:spcBef>
                <a:spcPts val="2400"/>
              </a:spcBef>
              <a:spcAft>
                <a:spcPts val="0"/>
              </a:spcAft>
              <a:buClr>
                <a:srgbClr val="95A4A6"/>
              </a:buClr>
              <a:buSzPct val="70000"/>
              <a:buFont typeface="Wingdings" panose="05000000000000000000" pitchFamily="2" charset="2"/>
              <a:buNone/>
              <a:tabLst/>
              <a:defRPr/>
            </a:pPr>
            <a:r>
              <a:rPr kumimoji="0" lang="en-US" sz="1600" b="1" i="0" u="none" strike="noStrike" kern="1200" cap="none" spc="0" normalizeH="0" baseline="0" noProof="0" dirty="0">
                <a:ln>
                  <a:noFill/>
                </a:ln>
                <a:solidFill>
                  <a:srgbClr val="702082"/>
                </a:solidFill>
                <a:effectLst/>
                <a:uLnTx/>
                <a:uFillTx/>
                <a:latin typeface="Calibri" panose="020F0502020204030204"/>
                <a:ea typeface="+mn-ea"/>
                <a:cs typeface="+mn-cs"/>
              </a:rPr>
              <a:t>Types of Immunity</a:t>
            </a:r>
            <a:r>
              <a:rPr kumimoji="0" lang="en-US" sz="1600" b="1" i="0" u="none" strike="noStrike" kern="1200" cap="none" spc="0" normalizeH="0" baseline="30000" noProof="0" dirty="0">
                <a:ln>
                  <a:noFill/>
                </a:ln>
                <a:solidFill>
                  <a:srgbClr val="702082"/>
                </a:solidFill>
                <a:effectLst/>
                <a:uLnTx/>
                <a:uFillTx/>
                <a:latin typeface="Calibri" panose="020F0502020204030204"/>
                <a:ea typeface="+mn-ea"/>
                <a:cs typeface="+mn-cs"/>
              </a:rPr>
              <a:t>1,2</a:t>
            </a:r>
            <a:r>
              <a:rPr kumimoji="0" lang="en-US" sz="1600" b="1" i="0" u="none" strike="noStrike" kern="1200" cap="none" spc="0" normalizeH="0" baseline="0" noProof="0" dirty="0">
                <a:ln>
                  <a:noFill/>
                </a:ln>
                <a:solidFill>
                  <a:srgbClr val="702082"/>
                </a:solidFill>
                <a:effectLst/>
                <a:uLnTx/>
                <a:uFillTx/>
                <a:latin typeface="Calibri" panose="020F0502020204030204"/>
                <a:ea typeface="+mn-ea"/>
                <a:cs typeface="+mn-cs"/>
              </a:rPr>
              <a:t>:</a:t>
            </a:r>
            <a:endParaRPr kumimoji="0" lang="en-US" sz="1600" b="1" i="0" u="none" strike="noStrike" kern="1200" cap="none" spc="0" normalizeH="0" baseline="30000" noProof="0" dirty="0">
              <a:ln>
                <a:noFill/>
              </a:ln>
              <a:solidFill>
                <a:srgbClr val="702082"/>
              </a:solidFill>
              <a:effectLst/>
              <a:uLnTx/>
              <a:uFillTx/>
              <a:latin typeface="Calibri" panose="020F0502020204030204"/>
              <a:ea typeface="+mn-ea"/>
              <a:cs typeface="+mn-cs"/>
            </a:endParaRPr>
          </a:p>
        </p:txBody>
      </p:sp>
      <p:sp>
        <p:nvSpPr>
          <p:cNvPr id="17" name="Content Placeholder 1">
            <a:extLst>
              <a:ext uri="{FF2B5EF4-FFF2-40B4-BE49-F238E27FC236}">
                <a16:creationId xmlns:a16="http://schemas.microsoft.com/office/drawing/2014/main" id="{5053D744-FDDA-8A20-9575-81E7AE54A4C9}"/>
              </a:ext>
            </a:extLst>
          </p:cNvPr>
          <p:cNvSpPr txBox="1">
            <a:spLocks/>
          </p:cNvSpPr>
          <p:nvPr/>
        </p:nvSpPr>
        <p:spPr>
          <a:xfrm>
            <a:off x="1795991" y="1897351"/>
            <a:ext cx="2736348" cy="249173"/>
          </a:xfrm>
          <a:prstGeom prst="rect">
            <a:avLst/>
          </a:prstGeom>
          <a:solidFill>
            <a:srgbClr val="988984"/>
          </a:solidFill>
        </p:spPr>
        <p:txBody>
          <a:bodyPr lIns="90000" tIns="46800" rIns="90000" bIns="46800" anchor="ctr"/>
          <a:lstStyle>
            <a:lvl1pPr marL="0" indent="0" algn="l" defTabSz="914400" rtl="0" eaLnBrk="1" fontAlgn="ctr" latinLnBrk="0" hangingPunct="1">
              <a:lnSpc>
                <a:spcPct val="90000"/>
              </a:lnSpc>
              <a:spcBef>
                <a:spcPts val="2400"/>
              </a:spcBef>
              <a:buClr>
                <a:schemeClr val="bg2"/>
              </a:buClr>
              <a:buSzPct val="70000"/>
              <a:buFont typeface="Wingdings" panose="05000000000000000000" pitchFamily="2" charset="2"/>
              <a:buNone/>
              <a:defRPr sz="2000" b="1" kern="1200">
                <a:solidFill>
                  <a:schemeClr val="tx1"/>
                </a:solidFill>
                <a:latin typeface="+mn-lt"/>
                <a:ea typeface="+mn-ea"/>
                <a:cs typeface="+mn-cs"/>
              </a:defRPr>
            </a:lvl1pPr>
            <a:lvl2pPr marL="222250" indent="-222250" algn="l" defTabSz="914400" rtl="0" eaLnBrk="1" latinLnBrk="0" hangingPunct="1">
              <a:lnSpc>
                <a:spcPct val="90000"/>
              </a:lnSpc>
              <a:spcBef>
                <a:spcPts val="1200"/>
              </a:spcBef>
              <a:buClr>
                <a:schemeClr val="bg2"/>
              </a:buClr>
              <a:buSzPct val="80000"/>
              <a:buFont typeface="Wingdings" panose="05000000000000000000" pitchFamily="2" charset="2"/>
              <a:buChar char="l"/>
              <a:defRPr sz="1800" kern="1200">
                <a:solidFill>
                  <a:schemeClr val="tx1"/>
                </a:solidFill>
                <a:latin typeface="+mn-lt"/>
                <a:ea typeface="+mn-ea"/>
                <a:cs typeface="+mn-cs"/>
              </a:defRPr>
            </a:lvl2pPr>
            <a:lvl3pPr marL="446088" indent="-211138" algn="l" defTabSz="914400" rtl="0" eaLnBrk="1" latinLnBrk="0" hangingPunct="1">
              <a:lnSpc>
                <a:spcPct val="90000"/>
              </a:lnSpc>
              <a:spcBef>
                <a:spcPts val="600"/>
              </a:spcBef>
              <a:buClr>
                <a:schemeClr val="bg2"/>
              </a:buClr>
              <a:buFont typeface="Arial" panose="020B0604020202020204" pitchFamily="34" charset="0"/>
              <a:buChar char="–"/>
              <a:defRPr sz="1600" kern="1200">
                <a:solidFill>
                  <a:schemeClr val="tx1"/>
                </a:solidFill>
                <a:latin typeface="+mn-lt"/>
                <a:ea typeface="+mn-ea"/>
                <a:cs typeface="+mn-cs"/>
              </a:defRPr>
            </a:lvl3pPr>
            <a:lvl4pPr marL="725488" indent="-190500" algn="l" defTabSz="914400"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mn-lt"/>
                <a:ea typeface="+mn-ea"/>
                <a:cs typeface="+mn-cs"/>
              </a:defRPr>
            </a:lvl4pPr>
            <a:lvl5pPr marL="1913400" indent="-228600" algn="l" defTabSz="914400" rtl="0" eaLnBrk="1" latinLnBrk="0" hangingPunct="1">
              <a:lnSpc>
                <a:spcPct val="90000"/>
              </a:lnSpc>
              <a:spcBef>
                <a:spcPts val="500"/>
              </a:spcBef>
              <a:buClr>
                <a:schemeClr val="tx1"/>
              </a:buClr>
              <a:buFont typeface=".AppleSystemUIFont" charset="-12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685749" rtl="0" eaLnBrk="1" fontAlgn="ctr" latinLnBrk="0" hangingPunct="1">
              <a:lnSpc>
                <a:spcPct val="100000"/>
              </a:lnSpc>
              <a:spcBef>
                <a:spcPts val="2400"/>
              </a:spcBef>
              <a:spcAft>
                <a:spcPts val="0"/>
              </a:spcAft>
              <a:buClr>
                <a:srgbClr val="95A4A6"/>
              </a:buClr>
              <a:buSzPct val="70000"/>
              <a:buFont typeface="Wingdings" panose="05000000000000000000" pitchFamily="2" charset="2"/>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a:ea typeface="+mn-ea"/>
                <a:cs typeface="+mn-cs"/>
              </a:rPr>
              <a:t>TYPE 1</a:t>
            </a:r>
          </a:p>
        </p:txBody>
      </p:sp>
      <p:sp>
        <p:nvSpPr>
          <p:cNvPr id="18" name="Content Placeholder 1">
            <a:extLst>
              <a:ext uri="{FF2B5EF4-FFF2-40B4-BE49-F238E27FC236}">
                <a16:creationId xmlns:a16="http://schemas.microsoft.com/office/drawing/2014/main" id="{72FE0761-5946-CDB3-B11E-6820F0780F38}"/>
              </a:ext>
            </a:extLst>
          </p:cNvPr>
          <p:cNvSpPr txBox="1">
            <a:spLocks/>
          </p:cNvSpPr>
          <p:nvPr/>
        </p:nvSpPr>
        <p:spPr>
          <a:xfrm>
            <a:off x="4652352" y="1897351"/>
            <a:ext cx="4017864" cy="249174"/>
          </a:xfrm>
          <a:prstGeom prst="rect">
            <a:avLst/>
          </a:prstGeom>
          <a:solidFill>
            <a:srgbClr val="702082"/>
          </a:solidFill>
        </p:spPr>
        <p:txBody>
          <a:bodyPr lIns="90000" tIns="46800" rIns="90000" bIns="46800" anchor="ctr"/>
          <a:lstStyle>
            <a:lvl1pPr marL="0" indent="0" algn="l" defTabSz="914400" rtl="0" eaLnBrk="1" fontAlgn="ctr" latinLnBrk="0" hangingPunct="1">
              <a:lnSpc>
                <a:spcPct val="90000"/>
              </a:lnSpc>
              <a:spcBef>
                <a:spcPts val="2400"/>
              </a:spcBef>
              <a:buClr>
                <a:schemeClr val="bg2"/>
              </a:buClr>
              <a:buSzPct val="70000"/>
              <a:buFont typeface="Wingdings" panose="05000000000000000000" pitchFamily="2" charset="2"/>
              <a:buNone/>
              <a:defRPr sz="2000" b="1" kern="1200">
                <a:solidFill>
                  <a:schemeClr val="tx1"/>
                </a:solidFill>
                <a:latin typeface="+mn-lt"/>
                <a:ea typeface="+mn-ea"/>
                <a:cs typeface="+mn-cs"/>
              </a:defRPr>
            </a:lvl1pPr>
            <a:lvl2pPr marL="222250" indent="-222250" algn="l" defTabSz="914400" rtl="0" eaLnBrk="1" latinLnBrk="0" hangingPunct="1">
              <a:lnSpc>
                <a:spcPct val="90000"/>
              </a:lnSpc>
              <a:spcBef>
                <a:spcPts val="1200"/>
              </a:spcBef>
              <a:buClr>
                <a:schemeClr val="bg2"/>
              </a:buClr>
              <a:buSzPct val="80000"/>
              <a:buFont typeface="Wingdings" panose="05000000000000000000" pitchFamily="2" charset="2"/>
              <a:buChar char="l"/>
              <a:defRPr sz="1800" kern="1200">
                <a:solidFill>
                  <a:schemeClr val="tx1"/>
                </a:solidFill>
                <a:latin typeface="+mn-lt"/>
                <a:ea typeface="+mn-ea"/>
                <a:cs typeface="+mn-cs"/>
              </a:defRPr>
            </a:lvl2pPr>
            <a:lvl3pPr marL="446088" indent="-211138" algn="l" defTabSz="914400" rtl="0" eaLnBrk="1" latinLnBrk="0" hangingPunct="1">
              <a:lnSpc>
                <a:spcPct val="90000"/>
              </a:lnSpc>
              <a:spcBef>
                <a:spcPts val="600"/>
              </a:spcBef>
              <a:buClr>
                <a:schemeClr val="bg2"/>
              </a:buClr>
              <a:buFont typeface="Arial" panose="020B0604020202020204" pitchFamily="34" charset="0"/>
              <a:buChar char="–"/>
              <a:defRPr sz="1600" kern="1200">
                <a:solidFill>
                  <a:schemeClr val="tx1"/>
                </a:solidFill>
                <a:latin typeface="+mn-lt"/>
                <a:ea typeface="+mn-ea"/>
                <a:cs typeface="+mn-cs"/>
              </a:defRPr>
            </a:lvl3pPr>
            <a:lvl4pPr marL="725488" indent="-190500" algn="l" defTabSz="914400"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mn-lt"/>
                <a:ea typeface="+mn-ea"/>
                <a:cs typeface="+mn-cs"/>
              </a:defRPr>
            </a:lvl4pPr>
            <a:lvl5pPr marL="1913400" indent="-228600" algn="l" defTabSz="914400" rtl="0" eaLnBrk="1" latinLnBrk="0" hangingPunct="1">
              <a:lnSpc>
                <a:spcPct val="90000"/>
              </a:lnSpc>
              <a:spcBef>
                <a:spcPts val="500"/>
              </a:spcBef>
              <a:buClr>
                <a:schemeClr val="tx1"/>
              </a:buClr>
              <a:buFont typeface=".AppleSystemUIFont" charset="-12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685749" rtl="0" eaLnBrk="1" fontAlgn="ctr" latinLnBrk="0" hangingPunct="1">
              <a:lnSpc>
                <a:spcPct val="100000"/>
              </a:lnSpc>
              <a:spcBef>
                <a:spcPts val="2400"/>
              </a:spcBef>
              <a:spcAft>
                <a:spcPts val="0"/>
              </a:spcAft>
              <a:buClr>
                <a:srgbClr val="95A4A6"/>
              </a:buClr>
              <a:buSzPct val="70000"/>
              <a:buFont typeface="Wingdings" panose="05000000000000000000" pitchFamily="2" charset="2"/>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a:ea typeface="+mn-ea"/>
                <a:cs typeface="+mn-cs"/>
              </a:rPr>
              <a:t>TYPE 2</a:t>
            </a:r>
          </a:p>
        </p:txBody>
      </p:sp>
      <p:sp>
        <p:nvSpPr>
          <p:cNvPr id="19" name="Content Placeholder 1">
            <a:extLst>
              <a:ext uri="{FF2B5EF4-FFF2-40B4-BE49-F238E27FC236}">
                <a16:creationId xmlns:a16="http://schemas.microsoft.com/office/drawing/2014/main" id="{643A2F2F-34A9-AD1C-A7F6-D68FB1DA47A3}"/>
              </a:ext>
            </a:extLst>
          </p:cNvPr>
          <p:cNvSpPr txBox="1">
            <a:spLocks/>
          </p:cNvSpPr>
          <p:nvPr/>
        </p:nvSpPr>
        <p:spPr>
          <a:xfrm>
            <a:off x="8811125" y="1898725"/>
            <a:ext cx="2869663" cy="238815"/>
          </a:xfrm>
          <a:prstGeom prst="rect">
            <a:avLst/>
          </a:prstGeom>
          <a:solidFill>
            <a:srgbClr val="988984"/>
          </a:solidFill>
        </p:spPr>
        <p:txBody>
          <a:bodyPr lIns="90000" tIns="46800" rIns="90000" bIns="46800" anchor="ctr"/>
          <a:lstStyle>
            <a:lvl1pPr marL="0" indent="0" algn="l" defTabSz="914400" rtl="0" eaLnBrk="1" fontAlgn="ctr" latinLnBrk="0" hangingPunct="1">
              <a:lnSpc>
                <a:spcPct val="90000"/>
              </a:lnSpc>
              <a:spcBef>
                <a:spcPts val="2400"/>
              </a:spcBef>
              <a:buClr>
                <a:schemeClr val="bg2"/>
              </a:buClr>
              <a:buSzPct val="70000"/>
              <a:buFont typeface="Wingdings" panose="05000000000000000000" pitchFamily="2" charset="2"/>
              <a:buNone/>
              <a:defRPr sz="2000" b="1" kern="1200">
                <a:solidFill>
                  <a:schemeClr val="tx1"/>
                </a:solidFill>
                <a:latin typeface="+mn-lt"/>
                <a:ea typeface="+mn-ea"/>
                <a:cs typeface="+mn-cs"/>
              </a:defRPr>
            </a:lvl1pPr>
            <a:lvl2pPr marL="222250" indent="-222250" algn="l" defTabSz="914400" rtl="0" eaLnBrk="1" latinLnBrk="0" hangingPunct="1">
              <a:lnSpc>
                <a:spcPct val="90000"/>
              </a:lnSpc>
              <a:spcBef>
                <a:spcPts val="1200"/>
              </a:spcBef>
              <a:buClr>
                <a:schemeClr val="bg2"/>
              </a:buClr>
              <a:buSzPct val="80000"/>
              <a:buFont typeface="Wingdings" panose="05000000000000000000" pitchFamily="2" charset="2"/>
              <a:buChar char="l"/>
              <a:defRPr sz="1800" kern="1200">
                <a:solidFill>
                  <a:schemeClr val="tx1"/>
                </a:solidFill>
                <a:latin typeface="+mn-lt"/>
                <a:ea typeface="+mn-ea"/>
                <a:cs typeface="+mn-cs"/>
              </a:defRPr>
            </a:lvl2pPr>
            <a:lvl3pPr marL="446088" indent="-211138" algn="l" defTabSz="914400" rtl="0" eaLnBrk="1" latinLnBrk="0" hangingPunct="1">
              <a:lnSpc>
                <a:spcPct val="90000"/>
              </a:lnSpc>
              <a:spcBef>
                <a:spcPts val="600"/>
              </a:spcBef>
              <a:buClr>
                <a:schemeClr val="bg2"/>
              </a:buClr>
              <a:buFont typeface="Arial" panose="020B0604020202020204" pitchFamily="34" charset="0"/>
              <a:buChar char="–"/>
              <a:defRPr sz="1600" kern="1200">
                <a:solidFill>
                  <a:schemeClr val="tx1"/>
                </a:solidFill>
                <a:latin typeface="+mn-lt"/>
                <a:ea typeface="+mn-ea"/>
                <a:cs typeface="+mn-cs"/>
              </a:defRPr>
            </a:lvl3pPr>
            <a:lvl4pPr marL="725488" indent="-190500" algn="l" defTabSz="914400"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mn-lt"/>
                <a:ea typeface="+mn-ea"/>
                <a:cs typeface="+mn-cs"/>
              </a:defRPr>
            </a:lvl4pPr>
            <a:lvl5pPr marL="1913400" indent="-228600" algn="l" defTabSz="914400" rtl="0" eaLnBrk="1" latinLnBrk="0" hangingPunct="1">
              <a:lnSpc>
                <a:spcPct val="90000"/>
              </a:lnSpc>
              <a:spcBef>
                <a:spcPts val="500"/>
              </a:spcBef>
              <a:buClr>
                <a:schemeClr val="tx1"/>
              </a:buClr>
              <a:buFont typeface=".AppleSystemUIFont" charset="-12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ctr" defTabSz="685749" rtl="0" eaLnBrk="1" fontAlgn="ctr" latinLnBrk="0" hangingPunct="1">
              <a:lnSpc>
                <a:spcPct val="100000"/>
              </a:lnSpc>
              <a:spcBef>
                <a:spcPts val="2400"/>
              </a:spcBef>
              <a:spcAft>
                <a:spcPts val="0"/>
              </a:spcAft>
              <a:buClr>
                <a:srgbClr val="95A4A6"/>
              </a:buClr>
              <a:buSzPct val="70000"/>
              <a:buFont typeface="Wingdings" panose="05000000000000000000" pitchFamily="2" charset="2"/>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a:ea typeface="+mn-ea"/>
                <a:cs typeface="+mn-cs"/>
              </a:rPr>
              <a:t>TYPE 3</a:t>
            </a:r>
          </a:p>
        </p:txBody>
      </p:sp>
      <p:grpSp>
        <p:nvGrpSpPr>
          <p:cNvPr id="20" name="Group 19">
            <a:extLst>
              <a:ext uri="{FF2B5EF4-FFF2-40B4-BE49-F238E27FC236}">
                <a16:creationId xmlns:a16="http://schemas.microsoft.com/office/drawing/2014/main" id="{43467666-D25D-216B-5F6D-93CB497E053A}"/>
              </a:ext>
            </a:extLst>
          </p:cNvPr>
          <p:cNvGrpSpPr/>
          <p:nvPr/>
        </p:nvGrpSpPr>
        <p:grpSpPr>
          <a:xfrm>
            <a:off x="1904617" y="3491568"/>
            <a:ext cx="2578786" cy="560956"/>
            <a:chOff x="3213204" y="3870703"/>
            <a:chExt cx="2368012" cy="560956"/>
          </a:xfrm>
          <a:solidFill>
            <a:srgbClr val="702082">
              <a:alpha val="75000"/>
            </a:srgbClr>
          </a:solidFill>
        </p:grpSpPr>
        <p:sp>
          <p:nvSpPr>
            <p:cNvPr id="21" name="Rectangle 333">
              <a:extLst>
                <a:ext uri="{FF2B5EF4-FFF2-40B4-BE49-F238E27FC236}">
                  <a16:creationId xmlns:a16="http://schemas.microsoft.com/office/drawing/2014/main" id="{A5D834EE-0EB6-5B90-0649-4D52E6CE3C8D}"/>
                </a:ext>
              </a:extLst>
            </p:cNvPr>
            <p:cNvSpPr/>
            <p:nvPr/>
          </p:nvSpPr>
          <p:spPr>
            <a:xfrm>
              <a:off x="3213204" y="3870703"/>
              <a:ext cx="753986" cy="254577"/>
            </a:xfrm>
            <a:prstGeom prst="roundRect">
              <a:avLst/>
            </a:prstGeom>
            <a:grp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IL-2</a:t>
              </a:r>
            </a:p>
          </p:txBody>
        </p:sp>
        <p:sp>
          <p:nvSpPr>
            <p:cNvPr id="22" name="Rectangle 334">
              <a:extLst>
                <a:ext uri="{FF2B5EF4-FFF2-40B4-BE49-F238E27FC236}">
                  <a16:creationId xmlns:a16="http://schemas.microsoft.com/office/drawing/2014/main" id="{03E0EA3D-3BC6-A3CE-FAC5-BBD01F73DC28}"/>
                </a:ext>
              </a:extLst>
            </p:cNvPr>
            <p:cNvSpPr/>
            <p:nvPr/>
          </p:nvSpPr>
          <p:spPr>
            <a:xfrm>
              <a:off x="4021692" y="3870703"/>
              <a:ext cx="753986" cy="254577"/>
            </a:xfrm>
            <a:prstGeom prst="roundRect">
              <a:avLst/>
            </a:prstGeom>
            <a:grp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IFN</a:t>
              </a: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sym typeface="Symbol" panose="05050102010706020507" pitchFamily="18" charset="2"/>
                </a:rPr>
                <a:t></a:t>
              </a:r>
              <a:endPar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335">
              <a:extLst>
                <a:ext uri="{FF2B5EF4-FFF2-40B4-BE49-F238E27FC236}">
                  <a16:creationId xmlns:a16="http://schemas.microsoft.com/office/drawing/2014/main" id="{8B9310DA-7B59-6D82-3D19-88DEC0BDAEF8}"/>
                </a:ext>
              </a:extLst>
            </p:cNvPr>
            <p:cNvSpPr/>
            <p:nvPr/>
          </p:nvSpPr>
          <p:spPr>
            <a:xfrm>
              <a:off x="4827230" y="3870703"/>
              <a:ext cx="753986" cy="254577"/>
            </a:xfrm>
            <a:prstGeom prst="roundRect">
              <a:avLst/>
            </a:prstGeom>
            <a:grp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TNF</a:t>
              </a: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sym typeface="Symbol" panose="05050102010706020507" pitchFamily="18" charset="2"/>
                </a:rPr>
                <a:t></a:t>
              </a:r>
              <a:endPar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4" name="Rectangle 336">
              <a:extLst>
                <a:ext uri="{FF2B5EF4-FFF2-40B4-BE49-F238E27FC236}">
                  <a16:creationId xmlns:a16="http://schemas.microsoft.com/office/drawing/2014/main" id="{31752C53-3EF9-BC66-ED6E-3DD5A9CE9FE4}"/>
                </a:ext>
              </a:extLst>
            </p:cNvPr>
            <p:cNvSpPr/>
            <p:nvPr/>
          </p:nvSpPr>
          <p:spPr>
            <a:xfrm>
              <a:off x="3213204" y="4177082"/>
              <a:ext cx="753986" cy="254577"/>
            </a:xfrm>
            <a:prstGeom prst="roundRect">
              <a:avLst/>
            </a:prstGeom>
            <a:grp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IL-12</a:t>
              </a:r>
            </a:p>
          </p:txBody>
        </p:sp>
        <p:sp>
          <p:nvSpPr>
            <p:cNvPr id="25" name="Rectangle 337">
              <a:extLst>
                <a:ext uri="{FF2B5EF4-FFF2-40B4-BE49-F238E27FC236}">
                  <a16:creationId xmlns:a16="http://schemas.microsoft.com/office/drawing/2014/main" id="{68312FE0-3DAB-4780-80A6-6B346FA76A4F}"/>
                </a:ext>
              </a:extLst>
            </p:cNvPr>
            <p:cNvSpPr/>
            <p:nvPr/>
          </p:nvSpPr>
          <p:spPr>
            <a:xfrm>
              <a:off x="4021692" y="4177082"/>
              <a:ext cx="753986" cy="254577"/>
            </a:xfrm>
            <a:prstGeom prst="roundRect">
              <a:avLst/>
            </a:prstGeom>
            <a:grp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IL-18</a:t>
              </a:r>
            </a:p>
          </p:txBody>
        </p:sp>
        <p:sp>
          <p:nvSpPr>
            <p:cNvPr id="26" name="Rectangle 338">
              <a:extLst>
                <a:ext uri="{FF2B5EF4-FFF2-40B4-BE49-F238E27FC236}">
                  <a16:creationId xmlns:a16="http://schemas.microsoft.com/office/drawing/2014/main" id="{18591380-814C-5671-3DD0-7FD0EBEB9315}"/>
                </a:ext>
              </a:extLst>
            </p:cNvPr>
            <p:cNvSpPr/>
            <p:nvPr/>
          </p:nvSpPr>
          <p:spPr>
            <a:xfrm>
              <a:off x="4827230" y="4177082"/>
              <a:ext cx="753986" cy="254577"/>
            </a:xfrm>
            <a:prstGeom prst="roundRect">
              <a:avLst/>
            </a:prstGeom>
            <a:grp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IL-17</a:t>
              </a:r>
            </a:p>
          </p:txBody>
        </p:sp>
      </p:grpSp>
      <p:grpSp>
        <p:nvGrpSpPr>
          <p:cNvPr id="27" name="Group 26">
            <a:extLst>
              <a:ext uri="{FF2B5EF4-FFF2-40B4-BE49-F238E27FC236}">
                <a16:creationId xmlns:a16="http://schemas.microsoft.com/office/drawing/2014/main" id="{CAF14E9E-58D3-671B-B6FD-B8E0EBF3F5EF}"/>
              </a:ext>
            </a:extLst>
          </p:cNvPr>
          <p:cNvGrpSpPr/>
          <p:nvPr/>
        </p:nvGrpSpPr>
        <p:grpSpPr>
          <a:xfrm>
            <a:off x="9242042" y="3476733"/>
            <a:ext cx="2049895" cy="560956"/>
            <a:chOff x="9867199" y="3924765"/>
            <a:chExt cx="1656798" cy="560956"/>
          </a:xfrm>
          <a:solidFill>
            <a:srgbClr val="91559E"/>
          </a:solidFill>
        </p:grpSpPr>
        <p:sp>
          <p:nvSpPr>
            <p:cNvPr id="28" name="Rectangle 340">
              <a:extLst>
                <a:ext uri="{FF2B5EF4-FFF2-40B4-BE49-F238E27FC236}">
                  <a16:creationId xmlns:a16="http://schemas.microsoft.com/office/drawing/2014/main" id="{0281C323-A50E-A6B2-4918-64E7549C2702}"/>
                </a:ext>
              </a:extLst>
            </p:cNvPr>
            <p:cNvSpPr/>
            <p:nvPr/>
          </p:nvSpPr>
          <p:spPr>
            <a:xfrm>
              <a:off x="9867199" y="3924765"/>
              <a:ext cx="812956" cy="254577"/>
            </a:xfrm>
            <a:prstGeom prst="roundRect">
              <a:avLst/>
            </a:prstGeom>
            <a:grp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IL-17 A/F</a:t>
              </a:r>
            </a:p>
          </p:txBody>
        </p:sp>
        <p:sp>
          <p:nvSpPr>
            <p:cNvPr id="29" name="Rectangle 341">
              <a:extLst>
                <a:ext uri="{FF2B5EF4-FFF2-40B4-BE49-F238E27FC236}">
                  <a16:creationId xmlns:a16="http://schemas.microsoft.com/office/drawing/2014/main" id="{6D859550-CF62-D43E-2F9D-BDE46A37821A}"/>
                </a:ext>
              </a:extLst>
            </p:cNvPr>
            <p:cNvSpPr/>
            <p:nvPr/>
          </p:nvSpPr>
          <p:spPr>
            <a:xfrm>
              <a:off x="10711041" y="3924765"/>
              <a:ext cx="812956" cy="254577"/>
            </a:xfrm>
            <a:prstGeom prst="roundRect">
              <a:avLst/>
            </a:prstGeom>
            <a:grp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IL-6</a:t>
              </a:r>
            </a:p>
          </p:txBody>
        </p:sp>
        <p:sp>
          <p:nvSpPr>
            <p:cNvPr id="30" name="Rectangle 342">
              <a:extLst>
                <a:ext uri="{FF2B5EF4-FFF2-40B4-BE49-F238E27FC236}">
                  <a16:creationId xmlns:a16="http://schemas.microsoft.com/office/drawing/2014/main" id="{9334846E-C28D-8A8D-5CF3-2D49E634B22A}"/>
                </a:ext>
              </a:extLst>
            </p:cNvPr>
            <p:cNvSpPr/>
            <p:nvPr/>
          </p:nvSpPr>
          <p:spPr>
            <a:xfrm>
              <a:off x="9867199" y="4231144"/>
              <a:ext cx="812956" cy="254577"/>
            </a:xfrm>
            <a:prstGeom prst="roundRect">
              <a:avLst/>
            </a:prstGeom>
            <a:grp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Arial" panose="020B0604020202020204" pitchFamily="34" charset="0"/>
                </a:rPr>
                <a:t>IL-22</a:t>
              </a:r>
            </a:p>
          </p:txBody>
        </p:sp>
        <p:sp>
          <p:nvSpPr>
            <p:cNvPr id="31" name="Rectangle 343">
              <a:extLst>
                <a:ext uri="{FF2B5EF4-FFF2-40B4-BE49-F238E27FC236}">
                  <a16:creationId xmlns:a16="http://schemas.microsoft.com/office/drawing/2014/main" id="{5AC271EA-BEA1-FB98-DD74-5AE8CBB5EA50}"/>
                </a:ext>
              </a:extLst>
            </p:cNvPr>
            <p:cNvSpPr/>
            <p:nvPr/>
          </p:nvSpPr>
          <p:spPr>
            <a:xfrm>
              <a:off x="10711041" y="4231144"/>
              <a:ext cx="812956" cy="254577"/>
            </a:xfrm>
            <a:prstGeom prst="roundRect">
              <a:avLst/>
            </a:prstGeom>
            <a:grp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Arial" panose="020B0604020202020204" pitchFamily="34" charset="0"/>
                </a:rPr>
                <a:t>IL-23</a:t>
              </a:r>
              <a:endPar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2" name="Group 31">
            <a:extLst>
              <a:ext uri="{FF2B5EF4-FFF2-40B4-BE49-F238E27FC236}">
                <a16:creationId xmlns:a16="http://schemas.microsoft.com/office/drawing/2014/main" id="{5EF7D496-255F-A946-9664-9BB676657240}"/>
              </a:ext>
            </a:extLst>
          </p:cNvPr>
          <p:cNvGrpSpPr/>
          <p:nvPr/>
        </p:nvGrpSpPr>
        <p:grpSpPr>
          <a:xfrm>
            <a:off x="2684112" y="2563989"/>
            <a:ext cx="449442" cy="633966"/>
            <a:chOff x="3354595" y="3026895"/>
            <a:chExt cx="449442" cy="633966"/>
          </a:xfrm>
        </p:grpSpPr>
        <p:sp>
          <p:nvSpPr>
            <p:cNvPr id="33" name="Text Box 8">
              <a:extLst>
                <a:ext uri="{FF2B5EF4-FFF2-40B4-BE49-F238E27FC236}">
                  <a16:creationId xmlns:a16="http://schemas.microsoft.com/office/drawing/2014/main" id="{A76106CA-1B5D-434C-140B-B9E137E595F7}"/>
                </a:ext>
              </a:extLst>
            </p:cNvPr>
            <p:cNvSpPr txBox="1">
              <a:spLocks noChangeArrowheads="1"/>
            </p:cNvSpPr>
            <p:nvPr/>
          </p:nvSpPr>
          <p:spPr bwMode="auto">
            <a:xfrm>
              <a:off x="3354595" y="3515693"/>
              <a:ext cx="449442"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ILC1</a:t>
              </a:r>
            </a:p>
          </p:txBody>
        </p:sp>
        <p:pic>
          <p:nvPicPr>
            <p:cNvPr id="34" name="Picture 33">
              <a:extLst>
                <a:ext uri="{FF2B5EF4-FFF2-40B4-BE49-F238E27FC236}">
                  <a16:creationId xmlns:a16="http://schemas.microsoft.com/office/drawing/2014/main" id="{D9B9FAA1-9E87-F6B4-6383-396141A1CC3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387088" y="3026895"/>
              <a:ext cx="384457" cy="389238"/>
            </a:xfrm>
            <a:prstGeom prst="rect">
              <a:avLst/>
            </a:prstGeom>
          </p:spPr>
        </p:pic>
      </p:grpSp>
      <p:grpSp>
        <p:nvGrpSpPr>
          <p:cNvPr id="35" name="Group 34">
            <a:extLst>
              <a:ext uri="{FF2B5EF4-FFF2-40B4-BE49-F238E27FC236}">
                <a16:creationId xmlns:a16="http://schemas.microsoft.com/office/drawing/2014/main" id="{945AD2DE-7A95-DE50-137D-D5F6879B598A}"/>
              </a:ext>
            </a:extLst>
          </p:cNvPr>
          <p:cNvGrpSpPr/>
          <p:nvPr/>
        </p:nvGrpSpPr>
        <p:grpSpPr>
          <a:xfrm>
            <a:off x="3267406" y="2566072"/>
            <a:ext cx="449442" cy="631883"/>
            <a:chOff x="4055578" y="3028978"/>
            <a:chExt cx="449442" cy="631883"/>
          </a:xfrm>
        </p:grpSpPr>
        <p:sp>
          <p:nvSpPr>
            <p:cNvPr id="36" name="Text Box 8">
              <a:extLst>
                <a:ext uri="{FF2B5EF4-FFF2-40B4-BE49-F238E27FC236}">
                  <a16:creationId xmlns:a16="http://schemas.microsoft.com/office/drawing/2014/main" id="{41A35CD0-B8DD-77D1-9D5E-C2C336A90992}"/>
                </a:ext>
              </a:extLst>
            </p:cNvPr>
            <p:cNvSpPr txBox="1">
              <a:spLocks noChangeArrowheads="1"/>
            </p:cNvSpPr>
            <p:nvPr/>
          </p:nvSpPr>
          <p:spPr bwMode="auto">
            <a:xfrm>
              <a:off x="4055578" y="3515693"/>
              <a:ext cx="449442"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NK</a:t>
              </a:r>
            </a:p>
          </p:txBody>
        </p:sp>
        <p:pic>
          <p:nvPicPr>
            <p:cNvPr id="37" name="Picture 36">
              <a:extLst>
                <a:ext uri="{FF2B5EF4-FFF2-40B4-BE49-F238E27FC236}">
                  <a16:creationId xmlns:a16="http://schemas.microsoft.com/office/drawing/2014/main" id="{75D62633-A05C-EA67-DE89-5C275E241C3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264264">
              <a:off x="4067436" y="3028978"/>
              <a:ext cx="401238" cy="395170"/>
            </a:xfrm>
            <a:prstGeom prst="rect">
              <a:avLst/>
            </a:prstGeom>
          </p:spPr>
        </p:pic>
      </p:grpSp>
      <p:grpSp>
        <p:nvGrpSpPr>
          <p:cNvPr id="38" name="Group 37">
            <a:extLst>
              <a:ext uri="{FF2B5EF4-FFF2-40B4-BE49-F238E27FC236}">
                <a16:creationId xmlns:a16="http://schemas.microsoft.com/office/drawing/2014/main" id="{51134956-9995-AA5B-8B92-5F065A3A8095}"/>
              </a:ext>
            </a:extLst>
          </p:cNvPr>
          <p:cNvGrpSpPr/>
          <p:nvPr/>
        </p:nvGrpSpPr>
        <p:grpSpPr>
          <a:xfrm>
            <a:off x="3861813" y="2551878"/>
            <a:ext cx="449442" cy="662531"/>
            <a:chOff x="5127383" y="2163399"/>
            <a:chExt cx="449442" cy="662531"/>
          </a:xfrm>
        </p:grpSpPr>
        <p:sp>
          <p:nvSpPr>
            <p:cNvPr id="39" name="Text Box 8">
              <a:extLst>
                <a:ext uri="{FF2B5EF4-FFF2-40B4-BE49-F238E27FC236}">
                  <a16:creationId xmlns:a16="http://schemas.microsoft.com/office/drawing/2014/main" id="{44C6BC32-88F0-45CA-95D8-9724A24E86FD}"/>
                </a:ext>
              </a:extLst>
            </p:cNvPr>
            <p:cNvSpPr txBox="1">
              <a:spLocks noChangeArrowheads="1"/>
            </p:cNvSpPr>
            <p:nvPr/>
          </p:nvSpPr>
          <p:spPr bwMode="auto">
            <a:xfrm>
              <a:off x="5127383" y="2680762"/>
              <a:ext cx="449442"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Th1</a:t>
              </a:r>
            </a:p>
          </p:txBody>
        </p:sp>
        <p:pic>
          <p:nvPicPr>
            <p:cNvPr id="40" name="Picture 39">
              <a:extLst>
                <a:ext uri="{FF2B5EF4-FFF2-40B4-BE49-F238E27FC236}">
                  <a16:creationId xmlns:a16="http://schemas.microsoft.com/office/drawing/2014/main" id="{1770284C-C665-F6BD-6758-A5D7268D4A8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144549" y="2163399"/>
              <a:ext cx="415110" cy="427416"/>
            </a:xfrm>
            <a:prstGeom prst="rect">
              <a:avLst/>
            </a:prstGeom>
          </p:spPr>
        </p:pic>
      </p:grpSp>
      <p:grpSp>
        <p:nvGrpSpPr>
          <p:cNvPr id="41" name="Group 40">
            <a:extLst>
              <a:ext uri="{FF2B5EF4-FFF2-40B4-BE49-F238E27FC236}">
                <a16:creationId xmlns:a16="http://schemas.microsoft.com/office/drawing/2014/main" id="{96BE338C-6925-E17C-282C-B80EA669C67A}"/>
              </a:ext>
            </a:extLst>
          </p:cNvPr>
          <p:cNvGrpSpPr/>
          <p:nvPr/>
        </p:nvGrpSpPr>
        <p:grpSpPr>
          <a:xfrm>
            <a:off x="5112745" y="2534747"/>
            <a:ext cx="855674" cy="667446"/>
            <a:chOff x="6869235" y="2146268"/>
            <a:chExt cx="855674" cy="667446"/>
          </a:xfrm>
        </p:grpSpPr>
        <p:sp>
          <p:nvSpPr>
            <p:cNvPr id="42" name="Text Box 8">
              <a:extLst>
                <a:ext uri="{FF2B5EF4-FFF2-40B4-BE49-F238E27FC236}">
                  <a16:creationId xmlns:a16="http://schemas.microsoft.com/office/drawing/2014/main" id="{912BFFDF-A655-AA08-9B20-24B846424965}"/>
                </a:ext>
              </a:extLst>
            </p:cNvPr>
            <p:cNvSpPr txBox="1">
              <a:spLocks noChangeArrowheads="1"/>
            </p:cNvSpPr>
            <p:nvPr/>
          </p:nvSpPr>
          <p:spPr bwMode="auto">
            <a:xfrm>
              <a:off x="6869235" y="2668546"/>
              <a:ext cx="855674"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Mast cell</a:t>
              </a:r>
            </a:p>
          </p:txBody>
        </p:sp>
        <p:pic>
          <p:nvPicPr>
            <p:cNvPr id="43" name="E6F5B3FC-A305-4A37-BA9F-C0693B42A8ED">
              <a:extLst>
                <a:ext uri="{FF2B5EF4-FFF2-40B4-BE49-F238E27FC236}">
                  <a16:creationId xmlns:a16="http://schemas.microsoft.com/office/drawing/2014/main" id="{C76AC2DC-6C41-7B8A-F03F-B113E72BB9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7101407" y="2146268"/>
              <a:ext cx="397205" cy="384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 name="Text Box 8">
            <a:extLst>
              <a:ext uri="{FF2B5EF4-FFF2-40B4-BE49-F238E27FC236}">
                <a16:creationId xmlns:a16="http://schemas.microsoft.com/office/drawing/2014/main" id="{C31C535F-DD91-9B24-EA5E-ED866344EDA4}"/>
              </a:ext>
            </a:extLst>
          </p:cNvPr>
          <p:cNvSpPr txBox="1">
            <a:spLocks noChangeArrowheads="1"/>
          </p:cNvSpPr>
          <p:nvPr/>
        </p:nvSpPr>
        <p:spPr bwMode="auto">
          <a:xfrm>
            <a:off x="8064031" y="3068916"/>
            <a:ext cx="449442"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Tfh2</a:t>
            </a:r>
          </a:p>
        </p:txBody>
      </p:sp>
      <p:grpSp>
        <p:nvGrpSpPr>
          <p:cNvPr id="45" name="Group 44">
            <a:extLst>
              <a:ext uri="{FF2B5EF4-FFF2-40B4-BE49-F238E27FC236}">
                <a16:creationId xmlns:a16="http://schemas.microsoft.com/office/drawing/2014/main" id="{C67D5891-7E77-0F3E-2B84-C35EB7528AF6}"/>
              </a:ext>
            </a:extLst>
          </p:cNvPr>
          <p:cNvGrpSpPr/>
          <p:nvPr/>
        </p:nvGrpSpPr>
        <p:grpSpPr>
          <a:xfrm>
            <a:off x="7202564" y="2571756"/>
            <a:ext cx="658734" cy="624413"/>
            <a:chOff x="8027782" y="2163399"/>
            <a:chExt cx="658734" cy="624413"/>
          </a:xfrm>
        </p:grpSpPr>
        <p:sp>
          <p:nvSpPr>
            <p:cNvPr id="46" name="Text Box 8">
              <a:extLst>
                <a:ext uri="{FF2B5EF4-FFF2-40B4-BE49-F238E27FC236}">
                  <a16:creationId xmlns:a16="http://schemas.microsoft.com/office/drawing/2014/main" id="{6E527585-A611-935E-6C0F-8DCAB2FF3C88}"/>
                </a:ext>
              </a:extLst>
            </p:cNvPr>
            <p:cNvSpPr txBox="1">
              <a:spLocks noChangeArrowheads="1"/>
            </p:cNvSpPr>
            <p:nvPr/>
          </p:nvSpPr>
          <p:spPr bwMode="auto">
            <a:xfrm>
              <a:off x="8027782" y="2642644"/>
              <a:ext cx="658734"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Th2 cell</a:t>
              </a:r>
            </a:p>
          </p:txBody>
        </p:sp>
        <p:pic>
          <p:nvPicPr>
            <p:cNvPr id="47" name="Picture 5">
              <a:extLst>
                <a:ext uri="{FF2B5EF4-FFF2-40B4-BE49-F238E27FC236}">
                  <a16:creationId xmlns:a16="http://schemas.microsoft.com/office/drawing/2014/main" id="{2E265124-AA0F-4C78-EB4A-3CBD5572CFFD}"/>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8168134" y="2163399"/>
              <a:ext cx="378030" cy="38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Group 47">
            <a:extLst>
              <a:ext uri="{FF2B5EF4-FFF2-40B4-BE49-F238E27FC236}">
                <a16:creationId xmlns:a16="http://schemas.microsoft.com/office/drawing/2014/main" id="{251CE400-1748-4ED9-6D28-B73D5A6C68E7}"/>
              </a:ext>
            </a:extLst>
          </p:cNvPr>
          <p:cNvGrpSpPr/>
          <p:nvPr/>
        </p:nvGrpSpPr>
        <p:grpSpPr>
          <a:xfrm>
            <a:off x="5782670" y="2552757"/>
            <a:ext cx="747634" cy="649436"/>
            <a:chOff x="6048064" y="3011425"/>
            <a:chExt cx="747634" cy="649436"/>
          </a:xfrm>
        </p:grpSpPr>
        <p:sp>
          <p:nvSpPr>
            <p:cNvPr id="49" name="Text Box 8">
              <a:extLst>
                <a:ext uri="{FF2B5EF4-FFF2-40B4-BE49-F238E27FC236}">
                  <a16:creationId xmlns:a16="http://schemas.microsoft.com/office/drawing/2014/main" id="{900C2ACD-ECF6-F760-15C3-20F2038F0466}"/>
                </a:ext>
              </a:extLst>
            </p:cNvPr>
            <p:cNvSpPr txBox="1">
              <a:spLocks noChangeArrowheads="1"/>
            </p:cNvSpPr>
            <p:nvPr/>
          </p:nvSpPr>
          <p:spPr bwMode="auto">
            <a:xfrm>
              <a:off x="6048064" y="3515693"/>
              <a:ext cx="747634"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Basophil</a:t>
              </a:r>
            </a:p>
          </p:txBody>
        </p:sp>
        <p:pic>
          <p:nvPicPr>
            <p:cNvPr id="50" name="Picture 49">
              <a:extLst>
                <a:ext uri="{FF2B5EF4-FFF2-40B4-BE49-F238E27FC236}">
                  <a16:creationId xmlns:a16="http://schemas.microsoft.com/office/drawing/2014/main" id="{5022FA3B-2E0E-3C17-63AC-7C45979ACDF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234161" y="3011425"/>
              <a:ext cx="375266" cy="381210"/>
            </a:xfrm>
            <a:prstGeom prst="rect">
              <a:avLst/>
            </a:prstGeom>
          </p:spPr>
        </p:pic>
      </p:grpSp>
      <p:grpSp>
        <p:nvGrpSpPr>
          <p:cNvPr id="51" name="Group 50">
            <a:extLst>
              <a:ext uri="{FF2B5EF4-FFF2-40B4-BE49-F238E27FC236}">
                <a16:creationId xmlns:a16="http://schemas.microsoft.com/office/drawing/2014/main" id="{86366EDB-3C36-013A-EF26-DE36D67A5F98}"/>
              </a:ext>
            </a:extLst>
          </p:cNvPr>
          <p:cNvGrpSpPr/>
          <p:nvPr/>
        </p:nvGrpSpPr>
        <p:grpSpPr>
          <a:xfrm>
            <a:off x="6275633" y="2568226"/>
            <a:ext cx="960672" cy="633966"/>
            <a:chOff x="6816736" y="3026895"/>
            <a:chExt cx="960672" cy="633966"/>
          </a:xfrm>
        </p:grpSpPr>
        <p:sp>
          <p:nvSpPr>
            <p:cNvPr id="52" name="Text Box 8">
              <a:extLst>
                <a:ext uri="{FF2B5EF4-FFF2-40B4-BE49-F238E27FC236}">
                  <a16:creationId xmlns:a16="http://schemas.microsoft.com/office/drawing/2014/main" id="{ADB07DE9-A943-639A-7C8B-E329B0FCAA6A}"/>
                </a:ext>
              </a:extLst>
            </p:cNvPr>
            <p:cNvSpPr txBox="1">
              <a:spLocks noChangeArrowheads="1"/>
            </p:cNvSpPr>
            <p:nvPr/>
          </p:nvSpPr>
          <p:spPr bwMode="auto">
            <a:xfrm>
              <a:off x="6816736" y="3515693"/>
              <a:ext cx="960672"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Eosinophil</a:t>
              </a:r>
            </a:p>
          </p:txBody>
        </p:sp>
        <p:pic>
          <p:nvPicPr>
            <p:cNvPr id="53" name="Picture 52">
              <a:extLst>
                <a:ext uri="{FF2B5EF4-FFF2-40B4-BE49-F238E27FC236}">
                  <a16:creationId xmlns:a16="http://schemas.microsoft.com/office/drawing/2014/main" id="{C92320BF-4CFA-EC93-2645-F6F875E96B0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11955" y="3026895"/>
              <a:ext cx="370234" cy="376846"/>
            </a:xfrm>
            <a:prstGeom prst="rect">
              <a:avLst/>
            </a:prstGeom>
          </p:spPr>
        </p:pic>
      </p:grpSp>
      <p:grpSp>
        <p:nvGrpSpPr>
          <p:cNvPr id="54" name="Group 53">
            <a:extLst>
              <a:ext uri="{FF2B5EF4-FFF2-40B4-BE49-F238E27FC236}">
                <a16:creationId xmlns:a16="http://schemas.microsoft.com/office/drawing/2014/main" id="{2E44AE0D-EA76-DF6C-99DD-964C14EA34C3}"/>
              </a:ext>
            </a:extLst>
          </p:cNvPr>
          <p:cNvGrpSpPr/>
          <p:nvPr/>
        </p:nvGrpSpPr>
        <p:grpSpPr>
          <a:xfrm>
            <a:off x="8782905" y="2551878"/>
            <a:ext cx="1118187" cy="653136"/>
            <a:chOff x="9161391" y="2163399"/>
            <a:chExt cx="1118187" cy="653136"/>
          </a:xfrm>
        </p:grpSpPr>
        <p:sp>
          <p:nvSpPr>
            <p:cNvPr id="55" name="Text Box 8">
              <a:extLst>
                <a:ext uri="{FF2B5EF4-FFF2-40B4-BE49-F238E27FC236}">
                  <a16:creationId xmlns:a16="http://schemas.microsoft.com/office/drawing/2014/main" id="{18AEBC3F-083C-3E2F-0A0A-B158E056952D}"/>
                </a:ext>
              </a:extLst>
            </p:cNvPr>
            <p:cNvSpPr txBox="1">
              <a:spLocks noChangeArrowheads="1"/>
            </p:cNvSpPr>
            <p:nvPr/>
          </p:nvSpPr>
          <p:spPr bwMode="auto">
            <a:xfrm>
              <a:off x="9161391" y="2671367"/>
              <a:ext cx="1118187"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Neutrophil</a:t>
              </a:r>
            </a:p>
          </p:txBody>
        </p:sp>
        <p:pic>
          <p:nvPicPr>
            <p:cNvPr id="56" name="Picture 55">
              <a:extLst>
                <a:ext uri="{FF2B5EF4-FFF2-40B4-BE49-F238E27FC236}">
                  <a16:creationId xmlns:a16="http://schemas.microsoft.com/office/drawing/2014/main" id="{A4023EC6-9FBD-9442-C318-0EFC9B0C9F5F}"/>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528192" y="2163399"/>
              <a:ext cx="384584" cy="393796"/>
            </a:xfrm>
            <a:prstGeom prst="rect">
              <a:avLst/>
            </a:prstGeom>
          </p:spPr>
        </p:pic>
      </p:grpSp>
      <p:grpSp>
        <p:nvGrpSpPr>
          <p:cNvPr id="57" name="Group 56">
            <a:extLst>
              <a:ext uri="{FF2B5EF4-FFF2-40B4-BE49-F238E27FC236}">
                <a16:creationId xmlns:a16="http://schemas.microsoft.com/office/drawing/2014/main" id="{74AD3125-0F4D-8387-57A9-19397424C746}"/>
              </a:ext>
            </a:extLst>
          </p:cNvPr>
          <p:cNvGrpSpPr/>
          <p:nvPr/>
        </p:nvGrpSpPr>
        <p:grpSpPr>
          <a:xfrm>
            <a:off x="10590934" y="2558937"/>
            <a:ext cx="449442" cy="646077"/>
            <a:chOff x="10979998" y="2163399"/>
            <a:chExt cx="449442" cy="646077"/>
          </a:xfrm>
        </p:grpSpPr>
        <p:sp>
          <p:nvSpPr>
            <p:cNvPr id="58" name="Text Box 8">
              <a:extLst>
                <a:ext uri="{FF2B5EF4-FFF2-40B4-BE49-F238E27FC236}">
                  <a16:creationId xmlns:a16="http://schemas.microsoft.com/office/drawing/2014/main" id="{2E5F61E4-3381-D4AA-722E-57FB2E1A9FB0}"/>
                </a:ext>
              </a:extLst>
            </p:cNvPr>
            <p:cNvSpPr txBox="1">
              <a:spLocks noChangeArrowheads="1"/>
            </p:cNvSpPr>
            <p:nvPr/>
          </p:nvSpPr>
          <p:spPr bwMode="auto">
            <a:xfrm>
              <a:off x="10979998" y="2664308"/>
              <a:ext cx="449442"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Th17</a:t>
              </a:r>
            </a:p>
          </p:txBody>
        </p:sp>
        <p:pic>
          <p:nvPicPr>
            <p:cNvPr id="59" name="Picture 58">
              <a:extLst>
                <a:ext uri="{FF2B5EF4-FFF2-40B4-BE49-F238E27FC236}">
                  <a16:creationId xmlns:a16="http://schemas.microsoft.com/office/drawing/2014/main" id="{127FEDFD-AC7B-5924-A88C-B417610B58CD}"/>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012427" y="2163399"/>
              <a:ext cx="384584" cy="395986"/>
            </a:xfrm>
            <a:prstGeom prst="rect">
              <a:avLst/>
            </a:prstGeom>
          </p:spPr>
        </p:pic>
      </p:grpSp>
      <p:grpSp>
        <p:nvGrpSpPr>
          <p:cNvPr id="60" name="Group 59">
            <a:extLst>
              <a:ext uri="{FF2B5EF4-FFF2-40B4-BE49-F238E27FC236}">
                <a16:creationId xmlns:a16="http://schemas.microsoft.com/office/drawing/2014/main" id="{277B3CC5-AC08-AB02-BD3C-F437B374C6DA}"/>
              </a:ext>
            </a:extLst>
          </p:cNvPr>
          <p:cNvGrpSpPr/>
          <p:nvPr/>
        </p:nvGrpSpPr>
        <p:grpSpPr>
          <a:xfrm>
            <a:off x="11142351" y="2561621"/>
            <a:ext cx="449442" cy="643393"/>
            <a:chOff x="10979998" y="3017468"/>
            <a:chExt cx="449442" cy="643393"/>
          </a:xfrm>
        </p:grpSpPr>
        <p:sp>
          <p:nvSpPr>
            <p:cNvPr id="61" name="Text Box 8">
              <a:extLst>
                <a:ext uri="{FF2B5EF4-FFF2-40B4-BE49-F238E27FC236}">
                  <a16:creationId xmlns:a16="http://schemas.microsoft.com/office/drawing/2014/main" id="{0199FAE6-713C-A025-BBCE-64C4DCE749CF}"/>
                </a:ext>
              </a:extLst>
            </p:cNvPr>
            <p:cNvSpPr txBox="1">
              <a:spLocks noChangeArrowheads="1"/>
            </p:cNvSpPr>
            <p:nvPr/>
          </p:nvSpPr>
          <p:spPr bwMode="auto">
            <a:xfrm>
              <a:off x="10979998" y="3515693"/>
              <a:ext cx="449442"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Th22</a:t>
              </a:r>
            </a:p>
          </p:txBody>
        </p:sp>
        <p:pic>
          <p:nvPicPr>
            <p:cNvPr id="62" name="Picture 61">
              <a:extLst>
                <a:ext uri="{FF2B5EF4-FFF2-40B4-BE49-F238E27FC236}">
                  <a16:creationId xmlns:a16="http://schemas.microsoft.com/office/drawing/2014/main" id="{C6025F17-0206-9DF5-6DEA-643F2DD394D4}"/>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1012426" y="3017468"/>
              <a:ext cx="384586" cy="395988"/>
            </a:xfrm>
            <a:prstGeom prst="rect">
              <a:avLst/>
            </a:prstGeom>
          </p:spPr>
        </p:pic>
      </p:grpSp>
      <p:sp>
        <p:nvSpPr>
          <p:cNvPr id="63" name="TextBox 62">
            <a:extLst>
              <a:ext uri="{FF2B5EF4-FFF2-40B4-BE49-F238E27FC236}">
                <a16:creationId xmlns:a16="http://schemas.microsoft.com/office/drawing/2014/main" id="{DDE2BA42-CB52-C740-BE0A-39E79086B1A6}"/>
              </a:ext>
            </a:extLst>
          </p:cNvPr>
          <p:cNvSpPr txBox="1"/>
          <p:nvPr/>
        </p:nvSpPr>
        <p:spPr>
          <a:xfrm>
            <a:off x="1900267" y="2260961"/>
            <a:ext cx="860926"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Innate</a:t>
            </a:r>
            <a:endParaRPr kumimoji="0" lang="en-US" sz="1200" b="1" i="0" u="none" strike="noStrike" kern="0" cap="none" spc="0" normalizeH="0" baseline="0" noProof="0" dirty="0">
              <a:ln>
                <a:noFill/>
              </a:ln>
              <a:solidFill>
                <a:srgbClr val="184E71"/>
              </a:solidFill>
              <a:effectLst/>
              <a:uLnTx/>
              <a:uFillTx/>
              <a:latin typeface="Calibri" panose="020F0502020204030204"/>
              <a:ea typeface="+mn-ea"/>
              <a:cs typeface="+mn-cs"/>
            </a:endParaRPr>
          </a:p>
        </p:txBody>
      </p:sp>
      <p:sp>
        <p:nvSpPr>
          <p:cNvPr id="64" name="TextBox 63">
            <a:extLst>
              <a:ext uri="{FF2B5EF4-FFF2-40B4-BE49-F238E27FC236}">
                <a16:creationId xmlns:a16="http://schemas.microsoft.com/office/drawing/2014/main" id="{0575A7E7-ADB8-DF4D-C6F3-C31E03F04B38}"/>
              </a:ext>
            </a:extLst>
          </p:cNvPr>
          <p:cNvSpPr txBox="1"/>
          <p:nvPr/>
        </p:nvSpPr>
        <p:spPr>
          <a:xfrm>
            <a:off x="4614271" y="2260961"/>
            <a:ext cx="860926"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Innate</a:t>
            </a:r>
            <a:endParaRPr kumimoji="0" lang="en-US" sz="1200" b="1" i="0" u="none" strike="noStrike" kern="0" cap="none" spc="0" normalizeH="0" baseline="0" noProof="0" dirty="0">
              <a:ln>
                <a:noFill/>
              </a:ln>
              <a:solidFill>
                <a:srgbClr val="184E71"/>
              </a:solidFill>
              <a:effectLst/>
              <a:uLnTx/>
              <a:uFillTx/>
              <a:latin typeface="Calibri" panose="020F0502020204030204"/>
              <a:ea typeface="+mn-ea"/>
              <a:cs typeface="+mn-cs"/>
            </a:endParaRPr>
          </a:p>
        </p:txBody>
      </p:sp>
      <p:sp>
        <p:nvSpPr>
          <p:cNvPr id="65" name="TextBox 64">
            <a:extLst>
              <a:ext uri="{FF2B5EF4-FFF2-40B4-BE49-F238E27FC236}">
                <a16:creationId xmlns:a16="http://schemas.microsoft.com/office/drawing/2014/main" id="{0D230D17-3D58-8133-BED4-FAEFD0855F72}"/>
              </a:ext>
            </a:extLst>
          </p:cNvPr>
          <p:cNvSpPr txBox="1"/>
          <p:nvPr/>
        </p:nvSpPr>
        <p:spPr>
          <a:xfrm>
            <a:off x="8859415" y="2260961"/>
            <a:ext cx="860926"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Innate</a:t>
            </a:r>
            <a:endParaRPr kumimoji="0" lang="en-US" sz="1200" b="1" i="0" u="none" strike="noStrike" kern="0" cap="none" spc="0" normalizeH="0" baseline="0" noProof="0" dirty="0">
              <a:ln>
                <a:noFill/>
              </a:ln>
              <a:solidFill>
                <a:srgbClr val="184E71"/>
              </a:solidFill>
              <a:effectLst/>
              <a:uLnTx/>
              <a:uFillTx/>
              <a:latin typeface="Calibri" panose="020F0502020204030204"/>
              <a:ea typeface="+mn-ea"/>
              <a:cs typeface="+mn-cs"/>
            </a:endParaRPr>
          </a:p>
        </p:txBody>
      </p:sp>
      <p:sp>
        <p:nvSpPr>
          <p:cNvPr id="66" name="TextBox 65">
            <a:extLst>
              <a:ext uri="{FF2B5EF4-FFF2-40B4-BE49-F238E27FC236}">
                <a16:creationId xmlns:a16="http://schemas.microsoft.com/office/drawing/2014/main" id="{E824D5AA-4B4A-AF7C-153A-022F144E09F7}"/>
              </a:ext>
            </a:extLst>
          </p:cNvPr>
          <p:cNvSpPr txBox="1"/>
          <p:nvPr/>
        </p:nvSpPr>
        <p:spPr>
          <a:xfrm>
            <a:off x="10347161" y="2260961"/>
            <a:ext cx="1111574"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Adaptive</a:t>
            </a:r>
            <a:endParaRPr kumimoji="0" lang="en-US" sz="1200" b="1" i="0" u="none" strike="noStrike" kern="0" cap="none" spc="0" normalizeH="0" baseline="0" noProof="0" dirty="0">
              <a:ln>
                <a:noFill/>
              </a:ln>
              <a:solidFill>
                <a:srgbClr val="184E71"/>
              </a:solidFill>
              <a:effectLst/>
              <a:uLnTx/>
              <a:uFillTx/>
              <a:latin typeface="Calibri" panose="020F0502020204030204"/>
              <a:ea typeface="+mn-ea"/>
              <a:cs typeface="+mn-cs"/>
            </a:endParaRPr>
          </a:p>
        </p:txBody>
      </p:sp>
      <p:sp>
        <p:nvSpPr>
          <p:cNvPr id="67" name="TextBox 66">
            <a:extLst>
              <a:ext uri="{FF2B5EF4-FFF2-40B4-BE49-F238E27FC236}">
                <a16:creationId xmlns:a16="http://schemas.microsoft.com/office/drawing/2014/main" id="{D154EF8E-5FC3-1E13-9957-2BBD44825033}"/>
              </a:ext>
            </a:extLst>
          </p:cNvPr>
          <p:cNvSpPr txBox="1"/>
          <p:nvPr/>
        </p:nvSpPr>
        <p:spPr>
          <a:xfrm>
            <a:off x="7075534" y="2260961"/>
            <a:ext cx="1111574"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Adaptive</a:t>
            </a:r>
            <a:endParaRPr kumimoji="0" lang="en-US" sz="1200" b="1" i="0" u="none" strike="noStrike" kern="0" cap="none" spc="0" normalizeH="0" baseline="0" noProof="0" dirty="0">
              <a:ln>
                <a:noFill/>
              </a:ln>
              <a:solidFill>
                <a:srgbClr val="184E71"/>
              </a:solidFill>
              <a:effectLst/>
              <a:uLnTx/>
              <a:uFillTx/>
              <a:latin typeface="Calibri" panose="020F0502020204030204"/>
              <a:ea typeface="+mn-ea"/>
              <a:cs typeface="+mn-cs"/>
            </a:endParaRPr>
          </a:p>
        </p:txBody>
      </p:sp>
      <p:sp>
        <p:nvSpPr>
          <p:cNvPr id="68" name="TextBox 67">
            <a:extLst>
              <a:ext uri="{FF2B5EF4-FFF2-40B4-BE49-F238E27FC236}">
                <a16:creationId xmlns:a16="http://schemas.microsoft.com/office/drawing/2014/main" id="{92BCEC6D-E8D4-1D5A-B62E-9E08FD5B8335}"/>
              </a:ext>
            </a:extLst>
          </p:cNvPr>
          <p:cNvSpPr txBox="1"/>
          <p:nvPr/>
        </p:nvSpPr>
        <p:spPr>
          <a:xfrm>
            <a:off x="3591738" y="2260961"/>
            <a:ext cx="989593"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Adaptive</a:t>
            </a:r>
            <a:endParaRPr kumimoji="0" lang="en-US" sz="1200" b="1" i="0" u="none" strike="noStrike" kern="0" cap="none" spc="0" normalizeH="0" baseline="0" noProof="0" dirty="0">
              <a:ln>
                <a:noFill/>
              </a:ln>
              <a:solidFill>
                <a:srgbClr val="184E71"/>
              </a:solidFill>
              <a:effectLst/>
              <a:uLnTx/>
              <a:uFillTx/>
              <a:latin typeface="Calibri" panose="020F0502020204030204"/>
              <a:ea typeface="+mn-ea"/>
              <a:cs typeface="+mn-cs"/>
            </a:endParaRPr>
          </a:p>
        </p:txBody>
      </p:sp>
      <p:sp>
        <p:nvSpPr>
          <p:cNvPr id="69" name="Rectangle 407">
            <a:extLst>
              <a:ext uri="{FF2B5EF4-FFF2-40B4-BE49-F238E27FC236}">
                <a16:creationId xmlns:a16="http://schemas.microsoft.com/office/drawing/2014/main" id="{50F98D4C-F59F-F5C2-EEE1-9241FB05073A}"/>
              </a:ext>
            </a:extLst>
          </p:cNvPr>
          <p:cNvSpPr/>
          <p:nvPr/>
        </p:nvSpPr>
        <p:spPr>
          <a:xfrm>
            <a:off x="5229722" y="3487934"/>
            <a:ext cx="861654" cy="240788"/>
          </a:xfrm>
          <a:prstGeom prst="roundRect">
            <a:avLst/>
          </a:prstGeom>
          <a:solidFill>
            <a:srgbClr val="702082">
              <a:alpha val="75000"/>
            </a:srgbClr>
          </a:solid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IL-4</a:t>
            </a:r>
          </a:p>
        </p:txBody>
      </p:sp>
      <p:pic>
        <p:nvPicPr>
          <p:cNvPr id="70" name="Picture 69">
            <a:extLst>
              <a:ext uri="{FF2B5EF4-FFF2-40B4-BE49-F238E27FC236}">
                <a16:creationId xmlns:a16="http://schemas.microsoft.com/office/drawing/2014/main" id="{FA39AD04-A2CB-C453-BDA5-4A4AA87A71D7}"/>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103760" y="2578145"/>
            <a:ext cx="400138" cy="391865"/>
          </a:xfrm>
          <a:prstGeom prst="rect">
            <a:avLst/>
          </a:prstGeom>
        </p:spPr>
      </p:pic>
      <p:sp>
        <p:nvSpPr>
          <p:cNvPr id="71" name="Text Box 8">
            <a:extLst>
              <a:ext uri="{FF2B5EF4-FFF2-40B4-BE49-F238E27FC236}">
                <a16:creationId xmlns:a16="http://schemas.microsoft.com/office/drawing/2014/main" id="{D6F21C9A-2918-A69D-8C96-994F96193555}"/>
              </a:ext>
            </a:extLst>
          </p:cNvPr>
          <p:cNvSpPr txBox="1">
            <a:spLocks noChangeArrowheads="1"/>
          </p:cNvSpPr>
          <p:nvPr/>
        </p:nvSpPr>
        <p:spPr bwMode="auto">
          <a:xfrm>
            <a:off x="4777971" y="3057924"/>
            <a:ext cx="449442"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ILC2</a:t>
            </a:r>
          </a:p>
        </p:txBody>
      </p:sp>
      <p:pic>
        <p:nvPicPr>
          <p:cNvPr id="72" name="Picture 71">
            <a:extLst>
              <a:ext uri="{FF2B5EF4-FFF2-40B4-BE49-F238E27FC236}">
                <a16:creationId xmlns:a16="http://schemas.microsoft.com/office/drawing/2014/main" id="{90AD5649-7A41-4057-1B6F-E8BA851B653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36242" y="2542022"/>
            <a:ext cx="404949" cy="369489"/>
          </a:xfrm>
          <a:prstGeom prst="rect">
            <a:avLst/>
          </a:prstGeom>
        </p:spPr>
      </p:pic>
      <p:grpSp>
        <p:nvGrpSpPr>
          <p:cNvPr id="73" name="Group 72">
            <a:extLst>
              <a:ext uri="{FF2B5EF4-FFF2-40B4-BE49-F238E27FC236}">
                <a16:creationId xmlns:a16="http://schemas.microsoft.com/office/drawing/2014/main" id="{AEB11452-9D52-DDCE-B95E-8D2131FBAD2F}"/>
              </a:ext>
            </a:extLst>
          </p:cNvPr>
          <p:cNvGrpSpPr/>
          <p:nvPr/>
        </p:nvGrpSpPr>
        <p:grpSpPr>
          <a:xfrm>
            <a:off x="9793286" y="2546935"/>
            <a:ext cx="449442" cy="657408"/>
            <a:chOff x="8699226" y="3199526"/>
            <a:chExt cx="449442" cy="657408"/>
          </a:xfrm>
        </p:grpSpPr>
        <p:sp>
          <p:nvSpPr>
            <p:cNvPr id="74" name="Text Box 8">
              <a:extLst>
                <a:ext uri="{FF2B5EF4-FFF2-40B4-BE49-F238E27FC236}">
                  <a16:creationId xmlns:a16="http://schemas.microsoft.com/office/drawing/2014/main" id="{F866DFA0-927E-B114-7BBA-B7CC24958801}"/>
                </a:ext>
              </a:extLst>
            </p:cNvPr>
            <p:cNvSpPr txBox="1">
              <a:spLocks noChangeArrowheads="1"/>
            </p:cNvSpPr>
            <p:nvPr/>
          </p:nvSpPr>
          <p:spPr bwMode="auto">
            <a:xfrm>
              <a:off x="8699226" y="3711766"/>
              <a:ext cx="449442"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ILC3</a:t>
              </a:r>
            </a:p>
          </p:txBody>
        </p:sp>
        <p:pic>
          <p:nvPicPr>
            <p:cNvPr id="75" name="D6479237-A240-4E96-AD05-85EE06E3D065">
              <a:extLst>
                <a:ext uri="{FF2B5EF4-FFF2-40B4-BE49-F238E27FC236}">
                  <a16:creationId xmlns:a16="http://schemas.microsoft.com/office/drawing/2014/main" id="{9E96F2B9-8F88-7298-1A9B-C51633B2CD9E}"/>
                </a:ext>
              </a:extLst>
            </p:cNvPr>
            <p:cNvPicPr>
              <a:picLocks noChangeAspect="1" noChangeArrowheads="1"/>
            </p:cNvPicPr>
            <p:nvPr/>
          </p:nvPicPr>
          <p:blipFill rotWithShape="1">
            <a:blip r:embed="rId14" r:link="rId15" cstate="print">
              <a:extLst>
                <a:ext uri="{28A0092B-C50C-407E-A947-70E740481C1C}">
                  <a14:useLocalDpi xmlns:a14="http://schemas.microsoft.com/office/drawing/2010/main"/>
                </a:ext>
              </a:extLst>
            </a:blip>
            <a:srcRect/>
            <a:stretch>
              <a:fillRect/>
            </a:stretch>
          </p:blipFill>
          <p:spPr bwMode="auto">
            <a:xfrm>
              <a:off x="8714111" y="3199526"/>
              <a:ext cx="400560" cy="407602"/>
            </a:xfrm>
            <a:prstGeom prst="rect">
              <a:avLst/>
            </a:prstGeom>
            <a:noFill/>
            <a:extLst>
              <a:ext uri="{909E8E84-426E-40DD-AFC4-6F175D3DCCD1}">
                <a14:hiddenFill xmlns:a14="http://schemas.microsoft.com/office/drawing/2010/main">
                  <a:solidFill>
                    <a:srgbClr val="FFFFFF"/>
                  </a:solidFill>
                </a14:hiddenFill>
              </a:ext>
            </a:extLst>
          </p:spPr>
        </p:pic>
      </p:grpSp>
      <p:sp>
        <p:nvSpPr>
          <p:cNvPr id="76" name="Rectangle 416">
            <a:extLst>
              <a:ext uri="{FF2B5EF4-FFF2-40B4-BE49-F238E27FC236}">
                <a16:creationId xmlns:a16="http://schemas.microsoft.com/office/drawing/2014/main" id="{D5ABFDE5-23E2-B15E-EF6E-8353CE02D2A3}"/>
              </a:ext>
            </a:extLst>
          </p:cNvPr>
          <p:cNvSpPr/>
          <p:nvPr/>
        </p:nvSpPr>
        <p:spPr>
          <a:xfrm>
            <a:off x="6145337" y="3484229"/>
            <a:ext cx="861654" cy="240788"/>
          </a:xfrm>
          <a:prstGeom prst="roundRect">
            <a:avLst/>
          </a:prstGeom>
          <a:solidFill>
            <a:srgbClr val="702082">
              <a:alpha val="75000"/>
            </a:srgbClr>
          </a:solid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IL-5</a:t>
            </a:r>
          </a:p>
        </p:txBody>
      </p:sp>
      <p:sp>
        <p:nvSpPr>
          <p:cNvPr id="77" name="Rectangle 417">
            <a:extLst>
              <a:ext uri="{FF2B5EF4-FFF2-40B4-BE49-F238E27FC236}">
                <a16:creationId xmlns:a16="http://schemas.microsoft.com/office/drawing/2014/main" id="{F9370CBF-DC98-4904-185C-EC0AC9B5AE47}"/>
              </a:ext>
            </a:extLst>
          </p:cNvPr>
          <p:cNvSpPr/>
          <p:nvPr/>
        </p:nvSpPr>
        <p:spPr>
          <a:xfrm>
            <a:off x="7060952" y="3484229"/>
            <a:ext cx="861654" cy="240788"/>
          </a:xfrm>
          <a:prstGeom prst="roundRect">
            <a:avLst/>
          </a:prstGeom>
          <a:solidFill>
            <a:srgbClr val="702082">
              <a:alpha val="75000"/>
            </a:srgbClr>
          </a:solid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IL-13</a:t>
            </a:r>
          </a:p>
        </p:txBody>
      </p:sp>
      <p:sp>
        <p:nvSpPr>
          <p:cNvPr id="78" name="Rectangle 418">
            <a:extLst>
              <a:ext uri="{FF2B5EF4-FFF2-40B4-BE49-F238E27FC236}">
                <a16:creationId xmlns:a16="http://schemas.microsoft.com/office/drawing/2014/main" id="{DD56E8FB-5BC3-6BF2-CA48-B665D7DDBD4B}"/>
              </a:ext>
            </a:extLst>
          </p:cNvPr>
          <p:cNvSpPr/>
          <p:nvPr/>
        </p:nvSpPr>
        <p:spPr>
          <a:xfrm>
            <a:off x="5229723" y="3802150"/>
            <a:ext cx="642886" cy="240788"/>
          </a:xfrm>
          <a:prstGeom prst="roundRect">
            <a:avLst/>
          </a:prstGeom>
          <a:solidFill>
            <a:srgbClr val="702082">
              <a:alpha val="75000"/>
            </a:srgbClr>
          </a:solid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IL-31</a:t>
            </a:r>
          </a:p>
        </p:txBody>
      </p:sp>
      <p:sp>
        <p:nvSpPr>
          <p:cNvPr id="79" name="Rectangle 419">
            <a:extLst>
              <a:ext uri="{FF2B5EF4-FFF2-40B4-BE49-F238E27FC236}">
                <a16:creationId xmlns:a16="http://schemas.microsoft.com/office/drawing/2014/main" id="{513839DF-98A5-F258-5329-5F666D4D0EED}"/>
              </a:ext>
            </a:extLst>
          </p:cNvPr>
          <p:cNvSpPr/>
          <p:nvPr/>
        </p:nvSpPr>
        <p:spPr>
          <a:xfrm>
            <a:off x="5911294" y="3802150"/>
            <a:ext cx="642886" cy="240788"/>
          </a:xfrm>
          <a:prstGeom prst="roundRect">
            <a:avLst/>
          </a:prstGeom>
          <a:solidFill>
            <a:srgbClr val="702082">
              <a:alpha val="75000"/>
            </a:srgbClr>
          </a:solid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IL-25</a:t>
            </a:r>
          </a:p>
        </p:txBody>
      </p:sp>
      <p:sp>
        <p:nvSpPr>
          <p:cNvPr id="80" name="Rectangle 420">
            <a:extLst>
              <a:ext uri="{FF2B5EF4-FFF2-40B4-BE49-F238E27FC236}">
                <a16:creationId xmlns:a16="http://schemas.microsoft.com/office/drawing/2014/main" id="{75B74F70-0D89-119E-A44E-33091C874B7B}"/>
              </a:ext>
            </a:extLst>
          </p:cNvPr>
          <p:cNvSpPr/>
          <p:nvPr/>
        </p:nvSpPr>
        <p:spPr>
          <a:xfrm>
            <a:off x="6592865" y="3802150"/>
            <a:ext cx="642886" cy="240788"/>
          </a:xfrm>
          <a:prstGeom prst="roundRect">
            <a:avLst/>
          </a:prstGeom>
          <a:solidFill>
            <a:srgbClr val="702082">
              <a:alpha val="75000"/>
            </a:srgbClr>
          </a:solid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TSLP</a:t>
            </a:r>
          </a:p>
        </p:txBody>
      </p:sp>
      <p:sp>
        <p:nvSpPr>
          <p:cNvPr id="81" name="Rectangle 421">
            <a:extLst>
              <a:ext uri="{FF2B5EF4-FFF2-40B4-BE49-F238E27FC236}">
                <a16:creationId xmlns:a16="http://schemas.microsoft.com/office/drawing/2014/main" id="{EE0AE860-D09E-444A-BFB1-800FAC928F21}"/>
              </a:ext>
            </a:extLst>
          </p:cNvPr>
          <p:cNvSpPr/>
          <p:nvPr/>
        </p:nvSpPr>
        <p:spPr>
          <a:xfrm>
            <a:off x="7274436" y="3802150"/>
            <a:ext cx="642886" cy="240788"/>
          </a:xfrm>
          <a:prstGeom prst="roundRect">
            <a:avLst/>
          </a:prstGeom>
          <a:solidFill>
            <a:srgbClr val="702082">
              <a:alpha val="75000"/>
            </a:srgbClr>
          </a:solidFill>
          <a:ln w="12700" cap="flat" cmpd="sng" algn="ctr">
            <a:noFill/>
            <a:prstDash val="solid"/>
            <a:miter lim="800000"/>
          </a:ln>
          <a:effectLst/>
        </p:spPr>
        <p:txBody>
          <a:bodyPr wrap="none" lIns="71997" tIns="35998" rIns="71997" bIns="35998"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IL-33</a:t>
            </a:r>
          </a:p>
        </p:txBody>
      </p:sp>
      <p:grpSp>
        <p:nvGrpSpPr>
          <p:cNvPr id="82" name="Group 81">
            <a:extLst>
              <a:ext uri="{FF2B5EF4-FFF2-40B4-BE49-F238E27FC236}">
                <a16:creationId xmlns:a16="http://schemas.microsoft.com/office/drawing/2014/main" id="{8D688AAF-2D01-F068-B431-A8E05C3BFB04}"/>
              </a:ext>
            </a:extLst>
          </p:cNvPr>
          <p:cNvGrpSpPr/>
          <p:nvPr/>
        </p:nvGrpSpPr>
        <p:grpSpPr>
          <a:xfrm>
            <a:off x="1699606" y="2551878"/>
            <a:ext cx="1118187" cy="653136"/>
            <a:chOff x="9161391" y="2163399"/>
            <a:chExt cx="1118187" cy="653136"/>
          </a:xfrm>
        </p:grpSpPr>
        <p:sp>
          <p:nvSpPr>
            <p:cNvPr id="83" name="Text Box 8">
              <a:extLst>
                <a:ext uri="{FF2B5EF4-FFF2-40B4-BE49-F238E27FC236}">
                  <a16:creationId xmlns:a16="http://schemas.microsoft.com/office/drawing/2014/main" id="{BFE2B807-69D6-BDA4-C200-912C02754CEF}"/>
                </a:ext>
              </a:extLst>
            </p:cNvPr>
            <p:cNvSpPr txBox="1">
              <a:spLocks noChangeArrowheads="1"/>
            </p:cNvSpPr>
            <p:nvPr/>
          </p:nvSpPr>
          <p:spPr bwMode="auto">
            <a:xfrm>
              <a:off x="9161391" y="2671367"/>
              <a:ext cx="1118187" cy="145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Neutrophil</a:t>
              </a:r>
            </a:p>
          </p:txBody>
        </p:sp>
        <p:pic>
          <p:nvPicPr>
            <p:cNvPr id="84" name="Picture 83">
              <a:extLst>
                <a:ext uri="{FF2B5EF4-FFF2-40B4-BE49-F238E27FC236}">
                  <a16:creationId xmlns:a16="http://schemas.microsoft.com/office/drawing/2014/main" id="{928201A3-24CB-3B56-86AB-A5566E61BED5}"/>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528192" y="2163399"/>
              <a:ext cx="384584" cy="393796"/>
            </a:xfrm>
            <a:prstGeom prst="rect">
              <a:avLst/>
            </a:prstGeom>
          </p:spPr>
        </p:pic>
      </p:grpSp>
      <p:sp>
        <p:nvSpPr>
          <p:cNvPr id="85" name="Rectangle 84">
            <a:extLst>
              <a:ext uri="{FF2B5EF4-FFF2-40B4-BE49-F238E27FC236}">
                <a16:creationId xmlns:a16="http://schemas.microsoft.com/office/drawing/2014/main" id="{57CF174F-9FDE-D78B-C632-5C375FD3C7B0}"/>
              </a:ext>
            </a:extLst>
          </p:cNvPr>
          <p:cNvSpPr/>
          <p:nvPr/>
        </p:nvSpPr>
        <p:spPr>
          <a:xfrm>
            <a:off x="414556" y="4687823"/>
            <a:ext cx="1261248" cy="911637"/>
          </a:xfrm>
          <a:prstGeom prst="rect">
            <a:avLst/>
          </a:prstGeom>
          <a:solidFill>
            <a:srgbClr val="E6E6E6">
              <a:alpha val="50196"/>
            </a:srgbClr>
          </a:solidFill>
          <a:ln w="12700" cap="flat" cmpd="sng" algn="ctr">
            <a:noFill/>
            <a:prstDash val="solid"/>
            <a:miter lim="800000"/>
          </a:ln>
          <a:effectLst/>
        </p:spPr>
        <p:txBody>
          <a:bodyPr tIns="90000" bIns="90000" rtlCol="0" anchor="t" anchorCtr="0"/>
          <a:lstStyle/>
          <a:p>
            <a:pPr marL="0" marR="0" lvl="0" indent="0" algn="l" defTabSz="685800" rtl="0" eaLnBrk="1" fontAlgn="auto" latinLnBrk="0" hangingPunct="1">
              <a:lnSpc>
                <a:spcPct val="85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Associated inflammatory diseases</a:t>
            </a:r>
            <a:r>
              <a:rPr kumimoji="0" lang="en-US" altLang="en-US" sz="1200" b="1" i="0" u="none" strike="noStrike" kern="0" cap="none" spc="0" normalizeH="0" baseline="30000" noProof="0" dirty="0">
                <a:ln>
                  <a:noFill/>
                </a:ln>
                <a:solidFill>
                  <a:srgbClr val="776C68"/>
                </a:solidFill>
                <a:effectLst/>
                <a:uLnTx/>
                <a:uFillTx/>
                <a:latin typeface="Calibri" panose="020F0502020204030204"/>
                <a:ea typeface="+mn-ea"/>
                <a:cs typeface="+mn-cs"/>
                <a:sym typeface="Times New Roman"/>
              </a:rPr>
              <a:t>2,4,6</a:t>
            </a:r>
            <a:endParaRPr kumimoji="0" lang="en-US" altLang="en-US" sz="1200" b="1"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endParaRPr>
          </a:p>
        </p:txBody>
      </p:sp>
      <p:sp>
        <p:nvSpPr>
          <p:cNvPr id="86" name="Rectangle 324">
            <a:extLst>
              <a:ext uri="{FF2B5EF4-FFF2-40B4-BE49-F238E27FC236}">
                <a16:creationId xmlns:a16="http://schemas.microsoft.com/office/drawing/2014/main" id="{2E125ADE-9C3F-F55F-D955-776EF0376AF2}"/>
              </a:ext>
            </a:extLst>
          </p:cNvPr>
          <p:cNvSpPr/>
          <p:nvPr/>
        </p:nvSpPr>
        <p:spPr>
          <a:xfrm>
            <a:off x="1789704" y="4688095"/>
            <a:ext cx="2772416" cy="911154"/>
          </a:xfrm>
          <a:prstGeom prst="roundRect">
            <a:avLst>
              <a:gd name="adj" fmla="val 0"/>
            </a:avLst>
          </a:prstGeom>
          <a:solidFill>
            <a:srgbClr val="E6E6E6">
              <a:alpha val="50196"/>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7" name="Rectangle 325">
            <a:extLst>
              <a:ext uri="{FF2B5EF4-FFF2-40B4-BE49-F238E27FC236}">
                <a16:creationId xmlns:a16="http://schemas.microsoft.com/office/drawing/2014/main" id="{68826B47-9E49-FAC2-1628-B145EF60593B}"/>
              </a:ext>
            </a:extLst>
          </p:cNvPr>
          <p:cNvSpPr/>
          <p:nvPr/>
        </p:nvSpPr>
        <p:spPr>
          <a:xfrm>
            <a:off x="4643278" y="4688095"/>
            <a:ext cx="4014216" cy="911154"/>
          </a:xfrm>
          <a:prstGeom prst="roundRect">
            <a:avLst>
              <a:gd name="adj" fmla="val 0"/>
            </a:avLst>
          </a:prstGeom>
          <a:solidFill>
            <a:srgbClr val="E6E6E6">
              <a:alpha val="50196"/>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326">
            <a:extLst>
              <a:ext uri="{FF2B5EF4-FFF2-40B4-BE49-F238E27FC236}">
                <a16:creationId xmlns:a16="http://schemas.microsoft.com/office/drawing/2014/main" id="{DB43618F-A190-0688-DF3D-C9B00D67CFF0}"/>
              </a:ext>
            </a:extLst>
          </p:cNvPr>
          <p:cNvSpPr/>
          <p:nvPr/>
        </p:nvSpPr>
        <p:spPr>
          <a:xfrm>
            <a:off x="8853128" y="4688095"/>
            <a:ext cx="2821373" cy="911154"/>
          </a:xfrm>
          <a:prstGeom prst="roundRect">
            <a:avLst>
              <a:gd name="adj" fmla="val 0"/>
            </a:avLst>
          </a:prstGeom>
          <a:solidFill>
            <a:srgbClr val="E6E6E6">
              <a:alpha val="50196"/>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9" name="Text Box 8">
            <a:extLst>
              <a:ext uri="{FF2B5EF4-FFF2-40B4-BE49-F238E27FC236}">
                <a16:creationId xmlns:a16="http://schemas.microsoft.com/office/drawing/2014/main" id="{287C2CCA-CE0F-B6E4-3D20-BAC8CDB3D87A}"/>
              </a:ext>
            </a:extLst>
          </p:cNvPr>
          <p:cNvSpPr txBox="1">
            <a:spLocks noChangeArrowheads="1"/>
          </p:cNvSpPr>
          <p:nvPr/>
        </p:nvSpPr>
        <p:spPr bwMode="auto">
          <a:xfrm>
            <a:off x="1948545" y="4718023"/>
            <a:ext cx="2442887" cy="830997"/>
          </a:xfrm>
          <a:prstGeom prst="rect">
            <a:avLst/>
          </a:prstGeo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defPPr>
              <a:defRPr lang="en-US"/>
            </a:defPPr>
            <a:lvl1pPr algn="ctr">
              <a:defRPr kumimoji="0" sz="1600" b="1" i="0" u="none" strike="noStrike" cap="none" spc="0" normalizeH="0" baseline="0">
                <a:ln>
                  <a:noFill/>
                </a:ln>
                <a:solidFill>
                  <a:srgbClr val="776C68"/>
                </a:solidFill>
                <a:effectLst/>
                <a:uLnTx/>
                <a:uFillTx/>
                <a:latin typeface="Calibri" panose="020F0502020204030204"/>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Lupus</a:t>
            </a:r>
          </a:p>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Rheumatoid arthritis</a:t>
            </a:r>
          </a:p>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Multiple sclerosis</a:t>
            </a:r>
          </a:p>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Insulin-dependent diabetes mellitus</a:t>
            </a:r>
          </a:p>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Inflammatory bowel diseases</a:t>
            </a:r>
          </a:p>
        </p:txBody>
      </p:sp>
      <p:sp>
        <p:nvSpPr>
          <p:cNvPr id="90" name="Text Box 8">
            <a:extLst>
              <a:ext uri="{FF2B5EF4-FFF2-40B4-BE49-F238E27FC236}">
                <a16:creationId xmlns:a16="http://schemas.microsoft.com/office/drawing/2014/main" id="{B4329891-E081-9583-9912-F8E8E06932C6}"/>
              </a:ext>
            </a:extLst>
          </p:cNvPr>
          <p:cNvSpPr txBox="1">
            <a:spLocks noChangeArrowheads="1"/>
          </p:cNvSpPr>
          <p:nvPr/>
        </p:nvSpPr>
        <p:spPr bwMode="auto">
          <a:xfrm>
            <a:off x="4777192" y="4767718"/>
            <a:ext cx="3710480" cy="720197"/>
          </a:xfrm>
          <a:prstGeom prst="rect">
            <a:avLst/>
          </a:prstGeo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defPPr>
              <a:defRPr lang="en-US"/>
            </a:defPPr>
            <a:lvl1pPr algn="ctr">
              <a:defRPr kumimoji="0" sz="1600" b="1" i="0" u="none" strike="noStrike" cap="none" spc="0" normalizeH="0" baseline="0">
                <a:ln>
                  <a:noFill/>
                </a:ln>
                <a:solidFill>
                  <a:srgbClr val="776C68"/>
                </a:solidFill>
                <a:effectLst/>
                <a:uLnTx/>
                <a:uFillTx/>
                <a:latin typeface="Calibri" panose="020F0502020204030204"/>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600" b="1" i="0" u="none" strike="noStrike" kern="0" cap="none" spc="0" normalizeH="0" baseline="0" noProof="0" dirty="0">
                <a:ln>
                  <a:noFill/>
                </a:ln>
                <a:solidFill>
                  <a:srgbClr val="702082"/>
                </a:solidFill>
                <a:effectLst/>
                <a:uLnTx/>
                <a:uFillTx/>
                <a:latin typeface="Calibri" panose="020F0502020204030204"/>
                <a:ea typeface="+mn-ea"/>
                <a:cs typeface="+mn-cs"/>
                <a:sym typeface="Times New Roman"/>
              </a:rPr>
              <a:t>EGIDs (no </a:t>
            </a:r>
            <a:r>
              <a:rPr kumimoji="0" lang="en-US" altLang="en-US" sz="1600" b="1" i="0" u="none" strike="noStrike" kern="0" cap="none" spc="0" normalizeH="0" baseline="0" noProof="0" dirty="0" err="1">
                <a:ln>
                  <a:noFill/>
                </a:ln>
                <a:solidFill>
                  <a:srgbClr val="702082"/>
                </a:solidFill>
                <a:effectLst/>
                <a:uLnTx/>
                <a:uFillTx/>
                <a:latin typeface="Calibri" panose="020F0502020204030204"/>
                <a:ea typeface="+mn-ea"/>
                <a:cs typeface="+mn-cs"/>
                <a:sym typeface="Times New Roman"/>
              </a:rPr>
              <a:t>EoC</a:t>
            </a:r>
            <a:r>
              <a:rPr kumimoji="0" lang="en-US" altLang="en-US" sz="1600" b="1" i="0" u="none" strike="noStrike" kern="0" cap="none" spc="0" normalizeH="0" baseline="0" noProof="0" dirty="0">
                <a:ln>
                  <a:noFill/>
                </a:ln>
                <a:solidFill>
                  <a:srgbClr val="702082"/>
                </a:solidFill>
                <a:effectLst/>
                <a:uLnTx/>
                <a:uFillTx/>
                <a:latin typeface="Calibri" panose="020F0502020204030204"/>
                <a:ea typeface="+mn-ea"/>
                <a:cs typeface="+mn-cs"/>
                <a:sym typeface="Times New Roman"/>
              </a:rPr>
              <a:t>)</a:t>
            </a:r>
          </a:p>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F7F7F">
                    <a:lumMod val="50000"/>
                  </a:srgbClr>
                </a:solidFill>
                <a:effectLst/>
                <a:uLnTx/>
                <a:uFillTx/>
                <a:latin typeface="Calibri" panose="020F0502020204030204"/>
                <a:ea typeface="+mn-ea"/>
                <a:cs typeface="+mn-cs"/>
                <a:sym typeface="Times New Roman"/>
              </a:rPr>
              <a:t>Atopic dermatitis (eczema)</a:t>
            </a:r>
          </a:p>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F7F7F">
                    <a:lumMod val="50000"/>
                  </a:srgbClr>
                </a:solidFill>
                <a:effectLst/>
                <a:uLnTx/>
                <a:uFillTx/>
                <a:latin typeface="Calibri" panose="020F0502020204030204"/>
                <a:ea typeface="+mn-ea"/>
                <a:cs typeface="+mn-cs"/>
                <a:sym typeface="Times New Roman"/>
              </a:rPr>
              <a:t>Asthma</a:t>
            </a:r>
          </a:p>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F7F7F">
                    <a:lumMod val="50000"/>
                  </a:srgbClr>
                </a:solidFill>
                <a:effectLst/>
                <a:uLnTx/>
                <a:uFillTx/>
                <a:latin typeface="Calibri" panose="020F0502020204030204"/>
                <a:ea typeface="+mn-ea"/>
                <a:cs typeface="+mn-cs"/>
                <a:sym typeface="Times New Roman"/>
              </a:rPr>
              <a:t>Chronic rhinosinusitis with nasal polyps</a:t>
            </a:r>
            <a:endParaRPr kumimoji="0" lang="en-US" altLang="en-US" sz="1100" b="0" i="0" u="none" strike="noStrike" kern="0" cap="none" spc="0" normalizeH="0" baseline="0" noProof="0" dirty="0">
              <a:ln>
                <a:noFill/>
              </a:ln>
              <a:solidFill>
                <a:srgbClr val="7F7F7F">
                  <a:lumMod val="50000"/>
                </a:srgbClr>
              </a:solidFill>
              <a:effectLst/>
              <a:uLnTx/>
              <a:uFillTx/>
              <a:latin typeface="Calibri" panose="020F0502020204030204"/>
              <a:ea typeface="+mn-ea"/>
              <a:cs typeface="+mn-cs"/>
              <a:sym typeface="Times New Roman"/>
            </a:endParaRPr>
          </a:p>
        </p:txBody>
      </p:sp>
      <p:sp>
        <p:nvSpPr>
          <p:cNvPr id="91" name="Text Box 8">
            <a:extLst>
              <a:ext uri="{FF2B5EF4-FFF2-40B4-BE49-F238E27FC236}">
                <a16:creationId xmlns:a16="http://schemas.microsoft.com/office/drawing/2014/main" id="{CA26F2E7-1B09-1347-557C-EF3844BA8F64}"/>
              </a:ext>
            </a:extLst>
          </p:cNvPr>
          <p:cNvSpPr txBox="1">
            <a:spLocks noChangeArrowheads="1"/>
          </p:cNvSpPr>
          <p:nvPr/>
        </p:nvSpPr>
        <p:spPr bwMode="auto">
          <a:xfrm>
            <a:off x="8965308" y="4718023"/>
            <a:ext cx="2442887" cy="830997"/>
          </a:xfrm>
          <a:prstGeom prst="rect">
            <a:avLst/>
          </a:prstGeo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defPPr>
              <a:defRPr lang="en-US"/>
            </a:defPPr>
            <a:lvl1pPr algn="ctr">
              <a:defRPr kumimoji="0" sz="1600" b="1" i="0" u="none" strike="noStrike" cap="none" spc="0" normalizeH="0" baseline="0">
                <a:ln>
                  <a:noFill/>
                </a:ln>
                <a:solidFill>
                  <a:srgbClr val="776C68"/>
                </a:solidFill>
                <a:effectLst/>
                <a:uLnTx/>
                <a:uFillTx/>
                <a:latin typeface="Calibri" panose="020F0502020204030204"/>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Psoriasis</a:t>
            </a:r>
          </a:p>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Rheumatoid arthritis</a:t>
            </a:r>
          </a:p>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Multiple sclerosis</a:t>
            </a:r>
          </a:p>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Insulin-dependent diabetes mellitus</a:t>
            </a:r>
          </a:p>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Inflammatory bowel diseases</a:t>
            </a:r>
          </a:p>
        </p:txBody>
      </p:sp>
      <p:sp>
        <p:nvSpPr>
          <p:cNvPr id="92" name="Rectangle 91">
            <a:extLst>
              <a:ext uri="{FF2B5EF4-FFF2-40B4-BE49-F238E27FC236}">
                <a16:creationId xmlns:a16="http://schemas.microsoft.com/office/drawing/2014/main" id="{DF4E9813-9B05-FC5F-E9B5-98A6FBE5E70F}"/>
              </a:ext>
            </a:extLst>
          </p:cNvPr>
          <p:cNvSpPr/>
          <p:nvPr/>
        </p:nvSpPr>
        <p:spPr>
          <a:xfrm>
            <a:off x="414556" y="4214749"/>
            <a:ext cx="1261248" cy="382659"/>
          </a:xfrm>
          <a:prstGeom prst="rect">
            <a:avLst/>
          </a:prstGeom>
          <a:solidFill>
            <a:srgbClr val="E6E6E6">
              <a:alpha val="50196"/>
            </a:srgbClr>
          </a:solidFill>
          <a:ln w="12700" cap="flat" cmpd="sng" algn="ctr">
            <a:noFill/>
            <a:prstDash val="solid"/>
            <a:miter lim="800000"/>
          </a:ln>
          <a:effectLst/>
        </p:spPr>
        <p:txBody>
          <a:bodyPr tIns="90000" bIns="90000" rtlCol="0" anchor="t" anchorCtr="0"/>
          <a:lstStyle/>
          <a:p>
            <a:pPr marL="0" marR="0" lvl="0" indent="0" algn="l" defTabSz="685800" rtl="0" eaLnBrk="1" fontAlgn="auto" latinLnBrk="0" hangingPunct="1">
              <a:lnSpc>
                <a:spcPct val="85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Functions</a:t>
            </a:r>
            <a:r>
              <a:rPr kumimoji="0" lang="en-US" altLang="en-US" sz="1200" b="1" i="0" u="none" strike="noStrike" kern="0" cap="none" spc="0" normalizeH="0" baseline="30000" noProof="0" dirty="0">
                <a:ln>
                  <a:noFill/>
                </a:ln>
                <a:solidFill>
                  <a:srgbClr val="776C68"/>
                </a:solidFill>
                <a:effectLst/>
                <a:uLnTx/>
                <a:uFillTx/>
                <a:latin typeface="Calibri" panose="020F0502020204030204"/>
                <a:ea typeface="+mn-ea"/>
                <a:cs typeface="+mn-cs"/>
                <a:sym typeface="Times New Roman"/>
              </a:rPr>
              <a:t>2,3,8</a:t>
            </a:r>
          </a:p>
        </p:txBody>
      </p:sp>
      <p:sp>
        <p:nvSpPr>
          <p:cNvPr id="93" name="Rectangle 324">
            <a:extLst>
              <a:ext uri="{FF2B5EF4-FFF2-40B4-BE49-F238E27FC236}">
                <a16:creationId xmlns:a16="http://schemas.microsoft.com/office/drawing/2014/main" id="{4B97B658-F1F6-3EC2-D173-7C18FFA46072}"/>
              </a:ext>
            </a:extLst>
          </p:cNvPr>
          <p:cNvSpPr/>
          <p:nvPr/>
        </p:nvSpPr>
        <p:spPr>
          <a:xfrm>
            <a:off x="1789704" y="4215021"/>
            <a:ext cx="2772416" cy="382456"/>
          </a:xfrm>
          <a:prstGeom prst="roundRect">
            <a:avLst>
              <a:gd name="adj" fmla="val 0"/>
            </a:avLst>
          </a:prstGeom>
          <a:solidFill>
            <a:srgbClr val="E6E6E6">
              <a:alpha val="50196"/>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4" name="Rectangle 325">
            <a:extLst>
              <a:ext uri="{FF2B5EF4-FFF2-40B4-BE49-F238E27FC236}">
                <a16:creationId xmlns:a16="http://schemas.microsoft.com/office/drawing/2014/main" id="{45E9CE54-591D-4164-E77F-70ACC8B7F1B2}"/>
              </a:ext>
            </a:extLst>
          </p:cNvPr>
          <p:cNvSpPr/>
          <p:nvPr/>
        </p:nvSpPr>
        <p:spPr>
          <a:xfrm>
            <a:off x="4643278" y="4215021"/>
            <a:ext cx="4014216" cy="382456"/>
          </a:xfrm>
          <a:prstGeom prst="roundRect">
            <a:avLst>
              <a:gd name="adj" fmla="val 0"/>
            </a:avLst>
          </a:prstGeom>
          <a:solidFill>
            <a:srgbClr val="E6E6E6">
              <a:alpha val="50196"/>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5" name="Rectangle 326">
            <a:extLst>
              <a:ext uri="{FF2B5EF4-FFF2-40B4-BE49-F238E27FC236}">
                <a16:creationId xmlns:a16="http://schemas.microsoft.com/office/drawing/2014/main" id="{96B297D8-9DE1-1415-A1EE-A6E14FE46EA0}"/>
              </a:ext>
            </a:extLst>
          </p:cNvPr>
          <p:cNvSpPr/>
          <p:nvPr/>
        </p:nvSpPr>
        <p:spPr>
          <a:xfrm>
            <a:off x="8853128" y="4215021"/>
            <a:ext cx="2821373" cy="382456"/>
          </a:xfrm>
          <a:prstGeom prst="roundRect">
            <a:avLst>
              <a:gd name="adj" fmla="val 0"/>
            </a:avLst>
          </a:prstGeom>
          <a:solidFill>
            <a:srgbClr val="E6E6E6">
              <a:alpha val="50196"/>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6" name="Text Box 8">
            <a:extLst>
              <a:ext uri="{FF2B5EF4-FFF2-40B4-BE49-F238E27FC236}">
                <a16:creationId xmlns:a16="http://schemas.microsoft.com/office/drawing/2014/main" id="{DE48D0D2-BF01-F998-4B5D-ACB2E05F0EBE}"/>
              </a:ext>
            </a:extLst>
          </p:cNvPr>
          <p:cNvSpPr txBox="1">
            <a:spLocks noChangeArrowheads="1"/>
          </p:cNvSpPr>
          <p:nvPr/>
        </p:nvSpPr>
        <p:spPr bwMode="auto">
          <a:xfrm>
            <a:off x="1948545" y="4244949"/>
            <a:ext cx="2442887" cy="332399"/>
          </a:xfrm>
          <a:prstGeom prst="rect">
            <a:avLst/>
          </a:prstGeo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defPPr>
              <a:defRPr lang="en-US"/>
            </a:defPPr>
            <a:lvl1pPr algn="ctr">
              <a:defRPr kumimoji="0" sz="1600" b="1" i="0" u="none" strike="noStrike" cap="none" spc="0" normalizeH="0" baseline="0">
                <a:ln>
                  <a:noFill/>
                </a:ln>
                <a:solidFill>
                  <a:srgbClr val="776C68"/>
                </a:solidFill>
                <a:effectLst/>
                <a:uLnTx/>
                <a:uFillTx/>
                <a:latin typeface="Calibri" panose="020F0502020204030204"/>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Protection against intracellular bacteria and protozoa, viruses</a:t>
            </a:r>
          </a:p>
        </p:txBody>
      </p:sp>
      <p:sp>
        <p:nvSpPr>
          <p:cNvPr id="97" name="Text Box 8">
            <a:extLst>
              <a:ext uri="{FF2B5EF4-FFF2-40B4-BE49-F238E27FC236}">
                <a16:creationId xmlns:a16="http://schemas.microsoft.com/office/drawing/2014/main" id="{F16503EF-8E0C-B183-F32A-8771D9A6C810}"/>
              </a:ext>
            </a:extLst>
          </p:cNvPr>
          <p:cNvSpPr txBox="1">
            <a:spLocks noChangeArrowheads="1"/>
          </p:cNvSpPr>
          <p:nvPr/>
        </p:nvSpPr>
        <p:spPr bwMode="auto">
          <a:xfrm>
            <a:off x="8965308" y="4244949"/>
            <a:ext cx="2442887" cy="332399"/>
          </a:xfrm>
          <a:prstGeom prst="rect">
            <a:avLst/>
          </a:prstGeo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defPPr>
              <a:defRPr lang="en-US"/>
            </a:defPPr>
            <a:lvl1pPr algn="ctr">
              <a:defRPr kumimoji="0" sz="1600" b="1" i="0" u="none" strike="noStrike" cap="none" spc="0" normalizeH="0" baseline="0">
                <a:ln>
                  <a:noFill/>
                </a:ln>
                <a:solidFill>
                  <a:srgbClr val="776C68"/>
                </a:solidFill>
                <a:effectLst/>
                <a:uLnTx/>
                <a:uFillTx/>
                <a:latin typeface="Calibri" panose="020F0502020204030204"/>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Protection against extracellular bacteria and fungi</a:t>
            </a:r>
          </a:p>
        </p:txBody>
      </p:sp>
      <p:sp>
        <p:nvSpPr>
          <p:cNvPr id="98" name="Text Box 8">
            <a:extLst>
              <a:ext uri="{FF2B5EF4-FFF2-40B4-BE49-F238E27FC236}">
                <a16:creationId xmlns:a16="http://schemas.microsoft.com/office/drawing/2014/main" id="{D9FDE039-64D7-429D-34AD-D753BF6A5C73}"/>
              </a:ext>
            </a:extLst>
          </p:cNvPr>
          <p:cNvSpPr txBox="1">
            <a:spLocks noChangeArrowheads="1"/>
          </p:cNvSpPr>
          <p:nvPr/>
        </p:nvSpPr>
        <p:spPr bwMode="auto">
          <a:xfrm>
            <a:off x="4720961" y="4244949"/>
            <a:ext cx="3865861" cy="166199"/>
          </a:xfrm>
          <a:prstGeom prst="rect">
            <a:avLst/>
          </a:prstGeo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defPPr>
              <a:defRPr lang="en-US"/>
            </a:defPPr>
            <a:lvl1pPr algn="ctr">
              <a:defRPr kumimoji="0" sz="1600" b="1" i="0" u="none" strike="noStrike" cap="none" spc="0" normalizeH="0" baseline="0">
                <a:ln>
                  <a:noFill/>
                </a:ln>
                <a:solidFill>
                  <a:srgbClr val="776C68"/>
                </a:solidFill>
                <a:effectLst/>
                <a:uLnTx/>
                <a:uFillTx/>
                <a:latin typeface="Calibri" panose="020F0502020204030204"/>
              </a:defRPr>
            </a:lvl1pPr>
            <a:lvl2pPr marL="0" marR="0" indent="4572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5pPr>
            <a:lvl6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6pPr>
            <a:lvl7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7pPr>
            <a:lvl8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8pPr>
            <a:lvl9pPr marL="0" marR="0" indent="0" algn="l"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Times New Roman"/>
              </a:defRPr>
            </a:lvl9pPr>
          </a:lstStyle>
          <a:p>
            <a:pPr marL="17145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altLang="en-US" sz="1200" b="0" i="0" u="none" strike="noStrike" kern="0" cap="none" spc="0" normalizeH="0" baseline="0" noProof="0" dirty="0">
                <a:ln>
                  <a:noFill/>
                </a:ln>
                <a:solidFill>
                  <a:srgbClr val="776C68"/>
                </a:solidFill>
                <a:effectLst/>
                <a:uLnTx/>
                <a:uFillTx/>
                <a:latin typeface="Calibri" panose="020F0502020204030204"/>
                <a:ea typeface="+mn-ea"/>
                <a:cs typeface="+mn-cs"/>
                <a:sym typeface="Times New Roman"/>
              </a:rPr>
              <a:t>Protection against helminths and venoms</a:t>
            </a:r>
          </a:p>
        </p:txBody>
      </p:sp>
      <p:sp>
        <p:nvSpPr>
          <p:cNvPr id="99" name="Rectangle 98">
            <a:extLst>
              <a:ext uri="{FF2B5EF4-FFF2-40B4-BE49-F238E27FC236}">
                <a16:creationId xmlns:a16="http://schemas.microsoft.com/office/drawing/2014/main" id="{37CFE13C-F971-A03E-A9F5-3A62934EA060}"/>
              </a:ext>
            </a:extLst>
          </p:cNvPr>
          <p:cNvSpPr/>
          <p:nvPr/>
        </p:nvSpPr>
        <p:spPr>
          <a:xfrm>
            <a:off x="4642294" y="1897351"/>
            <a:ext cx="4027921" cy="3701898"/>
          </a:xfrm>
          <a:prstGeom prst="rect">
            <a:avLst/>
          </a:prstGeom>
          <a:noFill/>
          <a:ln w="19050" cap="flat" cmpd="sng" algn="ctr">
            <a:solidFill>
              <a:srgbClr val="702082"/>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00" name="Text Placeholder 4">
            <a:extLst>
              <a:ext uri="{FF2B5EF4-FFF2-40B4-BE49-F238E27FC236}">
                <a16:creationId xmlns:a16="http://schemas.microsoft.com/office/drawing/2014/main" id="{E2AFF188-7036-097F-AE50-A64D447FD5EE}"/>
              </a:ext>
            </a:extLst>
          </p:cNvPr>
          <p:cNvSpPr txBox="1">
            <a:spLocks/>
          </p:cNvSpPr>
          <p:nvPr/>
        </p:nvSpPr>
        <p:spPr>
          <a:xfrm>
            <a:off x="70840" y="6095804"/>
            <a:ext cx="10514012" cy="911154"/>
          </a:xfrm>
          <a:prstGeom prst="rect">
            <a:avLst/>
          </a:prstGeom>
        </p:spPr>
        <p:txBody>
          <a:bodyPr/>
          <a:lstStyle>
            <a:lvl1pPr marL="0" indent="0" algn="l" defTabSz="914400" rtl="0" eaLnBrk="1" latinLnBrk="0" hangingPunct="1">
              <a:lnSpc>
                <a:spcPct val="100000"/>
              </a:lnSpc>
              <a:spcBef>
                <a:spcPts val="1000"/>
              </a:spcBef>
              <a:buFont typeface="Arial" panose="020B0604020202020204" pitchFamily="34" charset="0"/>
              <a:buNone/>
              <a:defRPr sz="1200" kern="1200">
                <a:solidFill>
                  <a:srgbClr val="3C3C3C"/>
                </a:solidFill>
                <a:latin typeface="+mn-lt"/>
                <a:ea typeface="+mn-ea"/>
                <a:cs typeface="+mn-cs"/>
              </a:defRPr>
            </a:lvl1pPr>
            <a:lvl2pPr marL="234000" indent="-234000" algn="l" defTabSz="914400" rtl="0" eaLnBrk="1" latinLnBrk="0" hangingPunct="1">
              <a:lnSpc>
                <a:spcPct val="90000"/>
              </a:lnSpc>
              <a:spcBef>
                <a:spcPts val="1000"/>
              </a:spcBef>
              <a:buClr>
                <a:schemeClr val="tx1"/>
              </a:buClr>
              <a:buFont typeface="+mj-lt"/>
              <a:buAutoNum type="arabicPeriod"/>
              <a:defRPr sz="1200" kern="1200">
                <a:solidFill>
                  <a:srgbClr val="3C3C3C"/>
                </a:solidFill>
                <a:latin typeface="+mn-lt"/>
                <a:ea typeface="+mn-ea"/>
                <a:cs typeface="+mn-cs"/>
              </a:defRPr>
            </a:lvl2pPr>
            <a:lvl3pPr marL="342000" indent="-108000" algn="l" defTabSz="914400" rtl="0" eaLnBrk="1" latinLnBrk="0" hangingPunct="1">
              <a:lnSpc>
                <a:spcPct val="90000"/>
              </a:lnSpc>
              <a:spcBef>
                <a:spcPts val="1000"/>
              </a:spcBef>
              <a:buClr>
                <a:schemeClr val="tx1"/>
              </a:buClr>
              <a:buFont typeface="Arial" panose="020B0604020202020204" pitchFamily="34" charset="0"/>
              <a:buChar char="•"/>
              <a:defRPr sz="1200" kern="1200">
                <a:solidFill>
                  <a:srgbClr val="3C3C3C"/>
                </a:solidFill>
                <a:latin typeface="+mn-lt"/>
                <a:ea typeface="+mn-ea"/>
                <a:cs typeface="+mn-cs"/>
              </a:defRPr>
            </a:lvl3pPr>
            <a:lvl4pPr marL="468000" indent="-108000" algn="l" defTabSz="914400" rtl="0" eaLnBrk="1" latinLnBrk="0" hangingPunct="1">
              <a:lnSpc>
                <a:spcPct val="90000"/>
              </a:lnSpc>
              <a:spcBef>
                <a:spcPts val="1000"/>
              </a:spcBef>
              <a:buFont typeface="Arial" panose="020B0604020202020204" pitchFamily="34" charset="0"/>
              <a:buChar char="•"/>
              <a:defRPr sz="1200" kern="1200">
                <a:solidFill>
                  <a:srgbClr val="3C3C3C"/>
                </a:solidFill>
                <a:latin typeface="+mn-lt"/>
                <a:ea typeface="+mn-ea"/>
                <a:cs typeface="+mn-cs"/>
              </a:defRPr>
            </a:lvl4pPr>
            <a:lvl5pPr marL="630238" indent="-162000" algn="l" defTabSz="914400" rtl="0" eaLnBrk="1" latinLnBrk="0" hangingPunct="1">
              <a:lnSpc>
                <a:spcPct val="90000"/>
              </a:lnSpc>
              <a:spcBef>
                <a:spcPts val="1000"/>
              </a:spcBef>
              <a:buFont typeface="Calibri" panose="020F0502020204030204" pitchFamily="34" charset="0"/>
              <a:buChar char="–"/>
              <a:defRPr sz="1100" kern="1200">
                <a:solidFill>
                  <a:srgbClr val="3C3C3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Simplified depiction based on key published information, not meant to be exhaustive in nature. IL-25 is also known as IL-17E. </a:t>
            </a:r>
            <a:b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b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IFN-</a:t>
            </a:r>
            <a:r>
              <a:rPr kumimoji="0" lang="en-US" sz="800" b="0" i="0" u="none" strike="noStrike" kern="1200" cap="none" spc="0" normalizeH="0" baseline="0" noProof="0" dirty="0" err="1">
                <a:ln>
                  <a:noFill/>
                </a:ln>
                <a:solidFill>
                  <a:srgbClr val="3C3C3C"/>
                </a:solidFill>
                <a:effectLst/>
                <a:uLnTx/>
                <a:uFillTx/>
                <a:latin typeface="Calibri" panose="020F0502020204030204"/>
                <a:ea typeface="+mn-ea"/>
                <a:cs typeface="+mn-cs"/>
              </a:rPr>
              <a:t>γ</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interferon gamma; Ig, immunoglobulin; IL, interleukin; ILC, innate lymphoid cell; NK, natural killer cell; </a:t>
            </a:r>
            <a:r>
              <a:rPr kumimoji="0" lang="en-US" sz="800" b="0" i="0" u="none" strike="noStrike" kern="1200" cap="none" spc="0" normalizeH="0" baseline="0" noProof="0" dirty="0" err="1">
                <a:ln>
                  <a:noFill/>
                </a:ln>
                <a:solidFill>
                  <a:srgbClr val="3C3C3C"/>
                </a:solidFill>
                <a:effectLst/>
                <a:uLnTx/>
                <a:uFillTx/>
                <a:latin typeface="Calibri" panose="020F0502020204030204"/>
                <a:ea typeface="+mn-ea"/>
                <a:cs typeface="+mn-cs"/>
              </a:rPr>
              <a:t>Tfh</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T follicular helper cell; Th, T helper cell; TNF</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sym typeface="Symbol" panose="05050102010706020507" pitchFamily="18" charset="2"/>
              </a:rPr>
              <a:t></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tumor necrosis factor beta; TSLP, thymic stromal lymphopoietin.</a:t>
            </a:r>
            <a:b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b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1. </a:t>
            </a:r>
            <a:r>
              <a:rPr kumimoji="0" lang="en-US" sz="800" b="0" i="0" u="none" strike="noStrike" kern="1200" cap="none" spc="0" normalizeH="0" baseline="0" noProof="0" dirty="0" err="1">
                <a:ln>
                  <a:noFill/>
                </a:ln>
                <a:solidFill>
                  <a:srgbClr val="3C3C3C"/>
                </a:solidFill>
                <a:effectLst/>
                <a:uLnTx/>
                <a:uFillTx/>
                <a:latin typeface="Calibri" panose="020F0502020204030204"/>
                <a:ea typeface="+mn-ea"/>
                <a:cs typeface="+mn-cs"/>
              </a:rPr>
              <a:t>Hopp</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RJ. </a:t>
            </a:r>
            <a:r>
              <a:rPr kumimoji="0" lang="en-US" sz="800" b="0" i="1" u="none" strike="noStrike" kern="1200" cap="none" spc="0" normalizeH="0" baseline="0" noProof="0" dirty="0" err="1">
                <a:ln>
                  <a:noFill/>
                </a:ln>
                <a:solidFill>
                  <a:srgbClr val="3C3C3C"/>
                </a:solidFill>
                <a:effectLst/>
                <a:uLnTx/>
                <a:uFillTx/>
                <a:latin typeface="Calibri" panose="020F0502020204030204"/>
                <a:ea typeface="+mn-ea"/>
                <a:cs typeface="+mn-cs"/>
              </a:rPr>
              <a:t>Pediatr</a:t>
            </a:r>
            <a:r>
              <a:rPr kumimoji="0" lang="en-US" sz="800" b="0" i="1" u="none" strike="noStrike" kern="1200" cap="none" spc="0" normalizeH="0" baseline="0" noProof="0" dirty="0">
                <a:ln>
                  <a:noFill/>
                </a:ln>
                <a:solidFill>
                  <a:srgbClr val="3C3C3C"/>
                </a:solidFill>
                <a:effectLst/>
                <a:uLnTx/>
                <a:uFillTx/>
                <a:latin typeface="Calibri" panose="020F0502020204030204"/>
                <a:ea typeface="+mn-ea"/>
                <a:cs typeface="+mn-cs"/>
              </a:rPr>
              <a:t> Allergy Immunol </a:t>
            </a:r>
            <a:r>
              <a:rPr kumimoji="0" lang="en-US" sz="800" b="0" i="1" u="none" strike="noStrike" kern="1200" cap="none" spc="0" normalizeH="0" baseline="0" noProof="0" dirty="0" err="1">
                <a:ln>
                  <a:noFill/>
                </a:ln>
                <a:solidFill>
                  <a:srgbClr val="3C3C3C"/>
                </a:solidFill>
                <a:effectLst/>
                <a:uLnTx/>
                <a:uFillTx/>
                <a:latin typeface="Calibri" panose="020F0502020204030204"/>
                <a:ea typeface="+mn-ea"/>
                <a:cs typeface="+mn-cs"/>
              </a:rPr>
              <a:t>Pulmonol</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2020;33(1):12-18. 2. </a:t>
            </a:r>
            <a:r>
              <a:rPr kumimoji="0" lang="en-US" sz="800" b="0" i="0" u="none" strike="noStrike" kern="1200" cap="none" spc="0" normalizeH="0" baseline="0" noProof="0" dirty="0" err="1">
                <a:ln>
                  <a:noFill/>
                </a:ln>
                <a:solidFill>
                  <a:srgbClr val="3C3C3C"/>
                </a:solidFill>
                <a:effectLst/>
                <a:uLnTx/>
                <a:uFillTx/>
                <a:latin typeface="Calibri" panose="020F0502020204030204"/>
                <a:ea typeface="+mn-ea"/>
                <a:cs typeface="+mn-cs"/>
              </a:rPr>
              <a:t>Annunziato</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F, et al</a:t>
            </a:r>
            <a:r>
              <a:rPr kumimoji="0" lang="en-US" sz="800" b="0" i="1" u="none" strike="noStrike" kern="1200" cap="none" spc="0" normalizeH="0" baseline="0" noProof="0" dirty="0">
                <a:ln>
                  <a:noFill/>
                </a:ln>
                <a:solidFill>
                  <a:srgbClr val="3C3C3C"/>
                </a:solidFill>
                <a:effectLst/>
                <a:uLnTx/>
                <a:uFillTx/>
                <a:latin typeface="Calibri" panose="020F0502020204030204"/>
                <a:ea typeface="+mn-ea"/>
                <a:cs typeface="+mn-cs"/>
              </a:rPr>
              <a:t>. J Allergy Clin Immunol. </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2015;135(3):626-635. 3. </a:t>
            </a:r>
            <a:r>
              <a:rPr kumimoji="0" lang="en-US" sz="800" b="0" i="0" u="none" strike="noStrike" kern="1200" cap="none" spc="0" normalizeH="0" baseline="0" noProof="0" dirty="0" err="1">
                <a:ln>
                  <a:noFill/>
                </a:ln>
                <a:solidFill>
                  <a:srgbClr val="3C3C3C"/>
                </a:solidFill>
                <a:effectLst/>
                <a:uLnTx/>
                <a:uFillTx/>
                <a:latin typeface="Calibri" panose="020F0502020204030204"/>
                <a:ea typeface="+mn-ea"/>
                <a:cs typeface="+mn-cs"/>
              </a:rPr>
              <a:t>Kaiko</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GE, et al</a:t>
            </a:r>
            <a:r>
              <a:rPr kumimoji="0" lang="en-US" sz="800" b="0" i="1" u="none" strike="noStrike" kern="1200" cap="none" spc="0" normalizeH="0" baseline="0" noProof="0" dirty="0">
                <a:ln>
                  <a:noFill/>
                </a:ln>
                <a:solidFill>
                  <a:srgbClr val="3C3C3C"/>
                </a:solidFill>
                <a:effectLst/>
                <a:uLnTx/>
                <a:uFillTx/>
                <a:latin typeface="Calibri" panose="020F0502020204030204"/>
                <a:ea typeface="+mn-ea"/>
                <a:cs typeface="+mn-cs"/>
              </a:rPr>
              <a:t>. Immunology</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2008;123(3):326-338. 4. Gandhi NA, et al</a:t>
            </a:r>
            <a:r>
              <a:rPr kumimoji="0" lang="en-US" sz="800" b="0" i="1" u="none" strike="noStrike" kern="1200" cap="none" spc="0" normalizeH="0" baseline="0" noProof="0" dirty="0">
                <a:ln>
                  <a:noFill/>
                </a:ln>
                <a:solidFill>
                  <a:srgbClr val="3C3C3C"/>
                </a:solidFill>
                <a:effectLst/>
                <a:uLnTx/>
                <a:uFillTx/>
                <a:latin typeface="Calibri" panose="020F0502020204030204"/>
                <a:ea typeface="+mn-ea"/>
                <a:cs typeface="+mn-cs"/>
              </a:rPr>
              <a:t>. Expert Rev Clin Immunol</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2017;13(5):425-437. 5. Gong F, et al. </a:t>
            </a:r>
            <a:r>
              <a:rPr kumimoji="0" lang="en-US" sz="800" b="0" i="1" u="none" strike="noStrike" kern="1200" cap="none" spc="0" normalizeH="0" baseline="0" noProof="0" dirty="0">
                <a:ln>
                  <a:noFill/>
                </a:ln>
                <a:solidFill>
                  <a:srgbClr val="3C3C3C"/>
                </a:solidFill>
                <a:effectLst/>
                <a:uLnTx/>
                <a:uFillTx/>
                <a:latin typeface="Calibri" panose="020F0502020204030204"/>
                <a:ea typeface="+mn-ea"/>
                <a:cs typeface="+mn-cs"/>
              </a:rPr>
              <a:t>Front Immunol</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2019;10:2918. 6. </a:t>
            </a:r>
            <a:r>
              <a:rPr kumimoji="0" lang="en-US" sz="800" b="0" i="0" u="none" strike="noStrike" kern="1200" cap="none" spc="0" normalizeH="0" baseline="0" noProof="0" dirty="0" err="1">
                <a:ln>
                  <a:noFill/>
                </a:ln>
                <a:solidFill>
                  <a:srgbClr val="3C3C3C"/>
                </a:solidFill>
                <a:effectLst/>
                <a:uLnTx/>
                <a:uFillTx/>
                <a:latin typeface="Calibri" panose="020F0502020204030204"/>
                <a:ea typeface="+mn-ea"/>
                <a:cs typeface="+mn-cs"/>
              </a:rPr>
              <a:t>Eyerich</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K, </a:t>
            </a:r>
            <a:r>
              <a:rPr kumimoji="0" lang="en-US" sz="800" b="0" i="0" u="none" strike="noStrike" kern="1200" cap="none" spc="0" normalizeH="0" baseline="0" noProof="0" dirty="0" err="1">
                <a:ln>
                  <a:noFill/>
                </a:ln>
                <a:solidFill>
                  <a:srgbClr val="3C3C3C"/>
                </a:solidFill>
                <a:effectLst/>
                <a:uLnTx/>
                <a:uFillTx/>
                <a:latin typeface="Calibri" panose="020F0502020204030204"/>
                <a:ea typeface="+mn-ea"/>
                <a:cs typeface="+mn-cs"/>
              </a:rPr>
              <a:t>Eyerich</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S. </a:t>
            </a:r>
            <a:r>
              <a:rPr kumimoji="0" lang="en-US" sz="800" b="0" i="1" u="none" strike="noStrike" kern="1200" cap="none" spc="0" normalizeH="0" baseline="0" noProof="0" dirty="0">
                <a:ln>
                  <a:noFill/>
                </a:ln>
                <a:solidFill>
                  <a:srgbClr val="3C3C3C"/>
                </a:solidFill>
                <a:effectLst/>
                <a:uLnTx/>
                <a:uFillTx/>
                <a:latin typeface="Calibri" panose="020F0502020204030204"/>
                <a:ea typeface="+mn-ea"/>
                <a:cs typeface="+mn-cs"/>
              </a:rPr>
              <a:t>J </a:t>
            </a:r>
            <a:r>
              <a:rPr kumimoji="0" lang="en-US" sz="800" b="0" i="1" u="none" strike="noStrike" kern="1200" cap="none" spc="0" normalizeH="0" baseline="0" noProof="0" dirty="0" err="1">
                <a:ln>
                  <a:noFill/>
                </a:ln>
                <a:solidFill>
                  <a:srgbClr val="3C3C3C"/>
                </a:solidFill>
                <a:effectLst/>
                <a:uLnTx/>
                <a:uFillTx/>
                <a:latin typeface="Calibri" panose="020F0502020204030204"/>
                <a:ea typeface="+mn-ea"/>
                <a:cs typeface="+mn-cs"/>
              </a:rPr>
              <a:t>Eur</a:t>
            </a:r>
            <a:r>
              <a:rPr kumimoji="0" lang="en-US" sz="800" b="0" i="1" u="none" strike="noStrike" kern="1200" cap="none" spc="0" normalizeH="0" baseline="0" noProof="0" dirty="0">
                <a:ln>
                  <a:noFill/>
                </a:ln>
                <a:solidFill>
                  <a:srgbClr val="3C3C3C"/>
                </a:solidFill>
                <a:effectLst/>
                <a:uLnTx/>
                <a:uFillTx/>
                <a:latin typeface="Calibri" panose="020F0502020204030204"/>
                <a:ea typeface="+mn-ea"/>
                <a:cs typeface="+mn-cs"/>
              </a:rPr>
              <a:t> </a:t>
            </a:r>
            <a:r>
              <a:rPr kumimoji="0" lang="en-US" sz="800" b="0" i="1" u="none" strike="noStrike" kern="1200" cap="none" spc="0" normalizeH="0" baseline="0" noProof="0" dirty="0" err="1">
                <a:ln>
                  <a:noFill/>
                </a:ln>
                <a:solidFill>
                  <a:srgbClr val="3C3C3C"/>
                </a:solidFill>
                <a:effectLst/>
                <a:uLnTx/>
                <a:uFillTx/>
                <a:latin typeface="Calibri" panose="020F0502020204030204"/>
                <a:ea typeface="+mn-ea"/>
                <a:cs typeface="+mn-cs"/>
              </a:rPr>
              <a:t>Acad</a:t>
            </a:r>
            <a:r>
              <a:rPr kumimoji="0" lang="en-US" sz="800" b="0" i="1" u="none" strike="noStrike" kern="1200" cap="none" spc="0" normalizeH="0" baseline="0" noProof="0" dirty="0">
                <a:ln>
                  <a:noFill/>
                </a:ln>
                <a:solidFill>
                  <a:srgbClr val="3C3C3C"/>
                </a:solidFill>
                <a:effectLst/>
                <a:uLnTx/>
                <a:uFillTx/>
                <a:latin typeface="Calibri" panose="020F0502020204030204"/>
                <a:ea typeface="+mn-ea"/>
                <a:cs typeface="+mn-cs"/>
              </a:rPr>
              <a:t> Dermatol </a:t>
            </a:r>
            <a:r>
              <a:rPr kumimoji="0" lang="en-US" sz="800" b="0" i="1" u="none" strike="noStrike" kern="1200" cap="none" spc="0" normalizeH="0" baseline="0" noProof="0" dirty="0" err="1">
                <a:ln>
                  <a:noFill/>
                </a:ln>
                <a:solidFill>
                  <a:srgbClr val="3C3C3C"/>
                </a:solidFill>
                <a:effectLst/>
                <a:uLnTx/>
                <a:uFillTx/>
                <a:latin typeface="Calibri" panose="020F0502020204030204"/>
                <a:ea typeface="+mn-ea"/>
                <a:cs typeface="+mn-cs"/>
              </a:rPr>
              <a:t>Venereol</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2018;32(5):692-703. 7. </a:t>
            </a:r>
            <a:r>
              <a:rPr kumimoji="0" lang="en-US" sz="800" b="0" i="0" u="none" strike="noStrike" kern="1200" cap="none" spc="0" normalizeH="0" baseline="0" noProof="0" dirty="0" err="1">
                <a:ln>
                  <a:noFill/>
                </a:ln>
                <a:solidFill>
                  <a:srgbClr val="3C3C3C"/>
                </a:solidFill>
                <a:effectLst/>
                <a:uLnTx/>
                <a:uFillTx/>
                <a:latin typeface="Calibri" panose="020F0502020204030204"/>
                <a:ea typeface="+mn-ea"/>
                <a:cs typeface="+mn-cs"/>
              </a:rPr>
              <a:t>Nakashini</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K, et al. </a:t>
            </a:r>
            <a:r>
              <a:rPr kumimoji="0" lang="en-US" sz="800" b="0" i="1" u="none" strike="noStrike" kern="1200" cap="none" spc="0" normalizeH="0" baseline="0" noProof="0" dirty="0" err="1">
                <a:ln>
                  <a:noFill/>
                </a:ln>
                <a:solidFill>
                  <a:srgbClr val="3C3C3C"/>
                </a:solidFill>
                <a:effectLst/>
                <a:uLnTx/>
                <a:uFillTx/>
                <a:latin typeface="Calibri" panose="020F0502020204030204"/>
                <a:ea typeface="+mn-ea"/>
                <a:cs typeface="+mn-cs"/>
              </a:rPr>
              <a:t>Annu</a:t>
            </a:r>
            <a:r>
              <a:rPr kumimoji="0" lang="en-US" sz="800" b="0" i="1" u="none" strike="noStrike" kern="1200" cap="none" spc="0" normalizeH="0" baseline="0" noProof="0" dirty="0">
                <a:ln>
                  <a:noFill/>
                </a:ln>
                <a:solidFill>
                  <a:srgbClr val="3C3C3C"/>
                </a:solidFill>
                <a:effectLst/>
                <a:uLnTx/>
                <a:uFillTx/>
                <a:latin typeface="Calibri" panose="020F0502020204030204"/>
                <a:ea typeface="+mn-ea"/>
                <a:cs typeface="+mn-cs"/>
              </a:rPr>
              <a:t> Rev Immunol</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2001;19:423-474. 8. Raphael I, et al. </a:t>
            </a:r>
            <a:r>
              <a:rPr kumimoji="0" lang="en-US" sz="800" b="0" i="1" u="none" strike="noStrike" kern="1200" cap="none" spc="0" normalizeH="0" baseline="0" noProof="0" dirty="0">
                <a:ln>
                  <a:noFill/>
                </a:ln>
                <a:solidFill>
                  <a:srgbClr val="3C3C3C"/>
                </a:solidFill>
                <a:effectLst/>
                <a:uLnTx/>
                <a:uFillTx/>
                <a:latin typeface="Calibri" panose="020F0502020204030204"/>
                <a:ea typeface="+mn-ea"/>
                <a:cs typeface="+mn-cs"/>
              </a:rPr>
              <a:t>Cytokine</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2015;74(1):5-17. 9. </a:t>
            </a:r>
            <a:r>
              <a:rPr kumimoji="0" lang="en-US" sz="800" b="0" i="0" u="none" strike="noStrike" kern="1200" cap="none" spc="0" normalizeH="0" baseline="0" noProof="0" dirty="0" err="1">
                <a:ln>
                  <a:noFill/>
                </a:ln>
                <a:solidFill>
                  <a:srgbClr val="3C3C3C"/>
                </a:solidFill>
                <a:effectLst/>
                <a:uLnTx/>
                <a:uFillTx/>
                <a:latin typeface="Calibri" panose="020F0502020204030204"/>
                <a:ea typeface="+mn-ea"/>
                <a:cs typeface="+mn-cs"/>
              </a:rPr>
              <a:t>Racca</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F, et al. </a:t>
            </a:r>
            <a:r>
              <a:rPr kumimoji="0" lang="en-US" sz="800" b="0" i="1" u="none" strike="noStrike" kern="1200" cap="none" spc="0" normalizeH="0" baseline="0" noProof="0" dirty="0">
                <a:ln>
                  <a:noFill/>
                </a:ln>
                <a:solidFill>
                  <a:srgbClr val="3C3C3C"/>
                </a:solidFill>
                <a:effectLst/>
                <a:uLnTx/>
                <a:uFillTx/>
                <a:latin typeface="Calibri" panose="020F0502020204030204"/>
                <a:ea typeface="+mn-ea"/>
                <a:cs typeface="+mn-cs"/>
              </a:rPr>
              <a:t>Front Physiol</a:t>
            </a:r>
            <a:r>
              <a:rPr kumimoji="0" lang="en-US" sz="800" b="0" i="0" u="none" strike="noStrike" kern="1200" cap="none" spc="0" normalizeH="0" baseline="0" noProof="0" dirty="0">
                <a:ln>
                  <a:noFill/>
                </a:ln>
                <a:solidFill>
                  <a:srgbClr val="3C3C3C"/>
                </a:solidFill>
                <a:effectLst/>
                <a:uLnTx/>
                <a:uFillTx/>
                <a:latin typeface="Calibri" panose="020F0502020204030204"/>
                <a:ea typeface="+mn-ea"/>
                <a:cs typeface="+mn-cs"/>
              </a:rPr>
              <a:t>. 2022;12:815842. </a:t>
            </a:r>
          </a:p>
        </p:txBody>
      </p:sp>
      <p:sp>
        <p:nvSpPr>
          <p:cNvPr id="102" name="Rectangle 3">
            <a:extLst>
              <a:ext uri="{FF2B5EF4-FFF2-40B4-BE49-F238E27FC236}">
                <a16:creationId xmlns:a16="http://schemas.microsoft.com/office/drawing/2014/main" id="{409BD6F8-A064-43F4-BA0F-5BC23B4F9C9C}"/>
              </a:ext>
            </a:extLst>
          </p:cNvPr>
          <p:cNvSpPr>
            <a:spLocks noChangeArrowheads="1"/>
          </p:cNvSpPr>
          <p:nvPr/>
        </p:nvSpPr>
        <p:spPr bwMode="auto">
          <a:xfrm>
            <a:off x="335362" y="196950"/>
            <a:ext cx="1152127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6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panose="020F0502020204030204" pitchFamily="34" charset="0"/>
                <a:ea typeface="Calibri" panose="020F0502020204030204" pitchFamily="34" charset="0"/>
                <a:cs typeface="Calibri" panose="020F0502020204030204" pitchFamily="34" charset="0"/>
              </a:rPr>
              <a:t>EoE</a:t>
            </a:r>
            <a:r>
              <a:rPr kumimoji="0" lang="en-US" altLang="it-IT" sz="36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panose="020F0502020204030204" pitchFamily="34" charset="0"/>
                <a:ea typeface="Calibri" panose="020F0502020204030204" pitchFamily="34" charset="0"/>
                <a:cs typeface="Calibri" panose="020F0502020204030204" pitchFamily="34" charset="0"/>
              </a:rPr>
              <a:t> and EGIDs Are Primarily Type 2 Inflammatory Diseases</a:t>
            </a:r>
          </a:p>
        </p:txBody>
      </p:sp>
    </p:spTree>
    <p:extLst>
      <p:ext uri="{BB962C8B-B14F-4D97-AF65-F5344CB8AC3E}">
        <p14:creationId xmlns:p14="http://schemas.microsoft.com/office/powerpoint/2010/main" val="944342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id="{3B3FB857-216A-4966-ABFF-B75B90578FC6}"/>
              </a:ext>
            </a:extLst>
          </p:cNvPr>
          <p:cNvSpPr txBox="1"/>
          <p:nvPr/>
        </p:nvSpPr>
        <p:spPr>
          <a:xfrm>
            <a:off x="4313564" y="6583362"/>
            <a:ext cx="7878436"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Chehade</a:t>
            </a:r>
            <a:r>
              <a:rPr kumimoji="0" lang="it-IT" sz="1200" b="0" i="0" u="none" strike="noStrike" kern="1200" cap="none" spc="0" normalizeH="0" baseline="0" noProof="0" dirty="0">
                <a:ln>
                  <a:noFill/>
                </a:ln>
                <a:solidFill>
                  <a:prstClr val="black"/>
                </a:solidFill>
                <a:effectLst/>
                <a:uLnTx/>
                <a:uFillTx/>
                <a:latin typeface="Calibri"/>
                <a:ea typeface="+mn-ea"/>
                <a:cs typeface="+mn-cs"/>
              </a:rPr>
              <a:t> M, et al. </a:t>
            </a:r>
            <a:r>
              <a:rPr kumimoji="0" lang="en-US" sz="1200" b="0" i="0" u="none" strike="noStrike" kern="1200" cap="none" spc="0" normalizeH="0" baseline="0" noProof="0" dirty="0">
                <a:ln>
                  <a:noFill/>
                </a:ln>
                <a:solidFill>
                  <a:prstClr val="black"/>
                </a:solidFill>
                <a:effectLst/>
                <a:uLnTx/>
                <a:uFillTx/>
                <a:latin typeface="Calibri"/>
                <a:ea typeface="+mn-ea"/>
                <a:cs typeface="+mn-cs"/>
              </a:rPr>
              <a:t>J Allergy Clin Immunol </a:t>
            </a:r>
            <a:r>
              <a:rPr kumimoji="0" lang="en-US" sz="1200" b="0" i="0" u="none" strike="noStrike" kern="1200" cap="none" spc="0" normalizeH="0" baseline="0" noProof="0" dirty="0" err="1">
                <a:ln>
                  <a:noFill/>
                </a:ln>
                <a:solidFill>
                  <a:prstClr val="black"/>
                </a:solidFill>
                <a:effectLst/>
                <a:uLnTx/>
                <a:uFillTx/>
                <a:latin typeface="Calibri"/>
                <a:ea typeface="+mn-ea"/>
                <a:cs typeface="+mn-cs"/>
              </a:rPr>
              <a:t>Pract</a:t>
            </a:r>
            <a:r>
              <a:rPr kumimoji="0" lang="en-US" sz="1200" b="0" i="0" u="none" strike="noStrike" kern="1200" cap="none" spc="0" normalizeH="0" baseline="0" noProof="0" dirty="0">
                <a:ln>
                  <a:noFill/>
                </a:ln>
                <a:solidFill>
                  <a:prstClr val="black"/>
                </a:solidFill>
                <a:effectLst/>
                <a:uLnTx/>
                <a:uFillTx/>
                <a:latin typeface="Calibri"/>
                <a:ea typeface="+mn-ea"/>
                <a:cs typeface="+mn-cs"/>
              </a:rPr>
              <a:t> . 2021 May;9(5):2050-2059.e20</a:t>
            </a:r>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5" name="Immagine 4">
            <a:extLst>
              <a:ext uri="{FF2B5EF4-FFF2-40B4-BE49-F238E27FC236}">
                <a16:creationId xmlns:a16="http://schemas.microsoft.com/office/drawing/2014/main" id="{E8BF3A0F-636E-4FB3-A09F-9D7F5EEDF749}"/>
              </a:ext>
            </a:extLst>
          </p:cNvPr>
          <p:cNvPicPr>
            <a:picLocks noChangeAspect="1"/>
          </p:cNvPicPr>
          <p:nvPr/>
        </p:nvPicPr>
        <p:blipFill>
          <a:blip r:embed="rId3"/>
          <a:stretch>
            <a:fillRect/>
          </a:stretch>
        </p:blipFill>
        <p:spPr>
          <a:xfrm>
            <a:off x="505333" y="1914099"/>
            <a:ext cx="11181334" cy="3891165"/>
          </a:xfrm>
          <a:prstGeom prst="rect">
            <a:avLst/>
          </a:prstGeom>
          <a:effectLst>
            <a:outerShdw blurRad="50800" dist="38100" dir="2700000" algn="tl" rotWithShape="0">
              <a:prstClr val="black">
                <a:alpha val="40000"/>
              </a:prstClr>
            </a:outerShdw>
          </a:effectLst>
        </p:spPr>
      </p:pic>
      <p:sp>
        <p:nvSpPr>
          <p:cNvPr id="6" name="Rectangle 3">
            <a:extLst>
              <a:ext uri="{FF2B5EF4-FFF2-40B4-BE49-F238E27FC236}">
                <a16:creationId xmlns:a16="http://schemas.microsoft.com/office/drawing/2014/main" id="{1D75DA12-49F4-4F59-A541-BCC8E63F86A2}"/>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6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Steps Required for EGID Diagnosis: Diagnostic Delay Assessed in a Population-based Study</a:t>
            </a:r>
          </a:p>
        </p:txBody>
      </p:sp>
      <p:sp>
        <p:nvSpPr>
          <p:cNvPr id="8" name="Rettangolo 7">
            <a:extLst>
              <a:ext uri="{FF2B5EF4-FFF2-40B4-BE49-F238E27FC236}">
                <a16:creationId xmlns:a16="http://schemas.microsoft.com/office/drawing/2014/main" id="{21601A0B-B609-4ACD-8524-0EECB4A2CBA0}"/>
              </a:ext>
            </a:extLst>
          </p:cNvPr>
          <p:cNvSpPr/>
          <p:nvPr/>
        </p:nvSpPr>
        <p:spPr>
          <a:xfrm>
            <a:off x="251441" y="6291719"/>
            <a:ext cx="245830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N=4108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eligible</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patients</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5083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id="{3B3FB857-216A-4966-ABFF-B75B90578FC6}"/>
              </a:ext>
            </a:extLst>
          </p:cNvPr>
          <p:cNvSpPr txBox="1"/>
          <p:nvPr/>
        </p:nvSpPr>
        <p:spPr>
          <a:xfrm>
            <a:off x="4313564" y="6583362"/>
            <a:ext cx="7878436"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Chehade</a:t>
            </a:r>
            <a:r>
              <a:rPr kumimoji="0" lang="it-IT" sz="1200" b="0" i="0" u="none" strike="noStrike" kern="1200" cap="none" spc="0" normalizeH="0" baseline="0" noProof="0" dirty="0">
                <a:ln>
                  <a:noFill/>
                </a:ln>
                <a:solidFill>
                  <a:prstClr val="black"/>
                </a:solidFill>
                <a:effectLst/>
                <a:uLnTx/>
                <a:uFillTx/>
                <a:latin typeface="Calibri"/>
                <a:ea typeface="+mn-ea"/>
                <a:cs typeface="+mn-cs"/>
              </a:rPr>
              <a:t> M, et al. </a:t>
            </a:r>
            <a:r>
              <a:rPr kumimoji="0" lang="en-US" sz="1200" b="0" i="0" u="none" strike="noStrike" kern="1200" cap="none" spc="0" normalizeH="0" baseline="0" noProof="0" dirty="0">
                <a:ln>
                  <a:noFill/>
                </a:ln>
                <a:solidFill>
                  <a:prstClr val="black"/>
                </a:solidFill>
                <a:effectLst/>
                <a:uLnTx/>
                <a:uFillTx/>
                <a:latin typeface="Calibri"/>
                <a:ea typeface="+mn-ea"/>
                <a:cs typeface="+mn-cs"/>
              </a:rPr>
              <a:t>J Allergy Clin Immunol </a:t>
            </a:r>
            <a:r>
              <a:rPr kumimoji="0" lang="en-US" sz="1200" b="0" i="0" u="none" strike="noStrike" kern="1200" cap="none" spc="0" normalizeH="0" baseline="0" noProof="0" dirty="0" err="1">
                <a:ln>
                  <a:noFill/>
                </a:ln>
                <a:solidFill>
                  <a:prstClr val="black"/>
                </a:solidFill>
                <a:effectLst/>
                <a:uLnTx/>
                <a:uFillTx/>
                <a:latin typeface="Calibri"/>
                <a:ea typeface="+mn-ea"/>
                <a:cs typeface="+mn-cs"/>
              </a:rPr>
              <a:t>Pract</a:t>
            </a:r>
            <a:r>
              <a:rPr kumimoji="0" lang="en-US" sz="1200" b="0" i="0" u="none" strike="noStrike" kern="1200" cap="none" spc="0" normalizeH="0" baseline="0" noProof="0" dirty="0">
                <a:ln>
                  <a:noFill/>
                </a:ln>
                <a:solidFill>
                  <a:prstClr val="black"/>
                </a:solidFill>
                <a:effectLst/>
                <a:uLnTx/>
                <a:uFillTx/>
                <a:latin typeface="Calibri"/>
                <a:ea typeface="+mn-ea"/>
                <a:cs typeface="+mn-cs"/>
              </a:rPr>
              <a:t> . 2021 May;9(5):2050-2059.e20</a:t>
            </a:r>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Rectangle 3">
            <a:extLst>
              <a:ext uri="{FF2B5EF4-FFF2-40B4-BE49-F238E27FC236}">
                <a16:creationId xmlns:a16="http://schemas.microsoft.com/office/drawing/2014/main" id="{1D75DA12-49F4-4F59-A541-BCC8E63F86A2}"/>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6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Mean Months Between Diagnostic Steps (</a:t>
            </a:r>
            <a:r>
              <a:rPr kumimoji="0" lang="en-US" altLang="it-IT" sz="36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EoG</a:t>
            </a:r>
            <a:r>
              <a:rPr kumimoji="0" lang="en-US" altLang="it-IT" sz="36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and </a:t>
            </a:r>
            <a:r>
              <a:rPr kumimoji="0" lang="en-US" altLang="it-IT" sz="36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EoD</a:t>
            </a:r>
            <a:r>
              <a:rPr kumimoji="0" lang="en-US" altLang="it-IT" sz="36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a:t>
            </a:r>
          </a:p>
        </p:txBody>
      </p:sp>
      <p:sp>
        <p:nvSpPr>
          <p:cNvPr id="8" name="Rettangolo 7">
            <a:extLst>
              <a:ext uri="{FF2B5EF4-FFF2-40B4-BE49-F238E27FC236}">
                <a16:creationId xmlns:a16="http://schemas.microsoft.com/office/drawing/2014/main" id="{21601A0B-B609-4ACD-8524-0EECB4A2CBA0}"/>
              </a:ext>
            </a:extLst>
          </p:cNvPr>
          <p:cNvSpPr/>
          <p:nvPr/>
        </p:nvSpPr>
        <p:spPr>
          <a:xfrm>
            <a:off x="251441" y="6291719"/>
            <a:ext cx="245830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N=4108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eligible</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patients</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9" name="Immagine 8">
            <a:extLst>
              <a:ext uri="{FF2B5EF4-FFF2-40B4-BE49-F238E27FC236}">
                <a16:creationId xmlns:a16="http://schemas.microsoft.com/office/drawing/2014/main" id="{6D4AE5A8-E998-477B-A1B8-B4AD53A34E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5877" y="1217929"/>
            <a:ext cx="8200246" cy="469257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92079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8306E-6FCD-312B-B59B-86BD8704C32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CD929926-633C-B01F-A53C-1D33E2BD9EBA}"/>
              </a:ext>
            </a:extLst>
          </p:cNvPr>
          <p:cNvSpPr txBox="1"/>
          <p:nvPr/>
        </p:nvSpPr>
        <p:spPr>
          <a:xfrm>
            <a:off x="3552000" y="6597352"/>
            <a:ext cx="8640000"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Calibri"/>
                <a:ea typeface="+mn-ea"/>
                <a:cs typeface="+mn-cs"/>
              </a:rPr>
              <a:t>Ketchem</a:t>
            </a:r>
            <a:r>
              <a:rPr kumimoji="0" lang="en-US" sz="1200" b="0" i="0" u="none" strike="noStrike" kern="1200" cap="none" spc="0" normalizeH="0" baseline="0" noProof="0" dirty="0">
                <a:ln>
                  <a:noFill/>
                </a:ln>
                <a:solidFill>
                  <a:prstClr val="black"/>
                </a:solidFill>
                <a:effectLst/>
                <a:uLnTx/>
                <a:uFillTx/>
                <a:latin typeface="Calibri"/>
                <a:ea typeface="+mn-ea"/>
                <a:cs typeface="+mn-cs"/>
              </a:rPr>
              <a:t> CJ et al, Am J Gastroenterol . 2024 Sep 1;119(9):1813-1820</a:t>
            </a:r>
          </a:p>
        </p:txBody>
      </p:sp>
      <p:sp>
        <p:nvSpPr>
          <p:cNvPr id="11" name="Rectangle 3">
            <a:extLst>
              <a:ext uri="{FF2B5EF4-FFF2-40B4-BE49-F238E27FC236}">
                <a16:creationId xmlns:a16="http://schemas.microsoft.com/office/drawing/2014/main" id="{BD1DB97D-C28B-4892-B8C8-1646C9281EE1}"/>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The Natural History of Eosinophilic Gastrointestinal Diseases Is Influenced by Age of Onset and Location of Involvement </a:t>
            </a:r>
          </a:p>
        </p:txBody>
      </p:sp>
      <p:pic>
        <p:nvPicPr>
          <p:cNvPr id="10" name="Content Placeholder 5">
            <a:extLst>
              <a:ext uri="{FF2B5EF4-FFF2-40B4-BE49-F238E27FC236}">
                <a16:creationId xmlns:a16="http://schemas.microsoft.com/office/drawing/2014/main" id="{E8063D3A-6A9F-4803-B291-BB2F03CB45F8}"/>
              </a:ext>
            </a:extLst>
          </p:cNvPr>
          <p:cNvPicPr>
            <a:picLocks noGrp="1" noChangeAspect="1"/>
          </p:cNvPicPr>
          <p:nvPr>
            <p:ph sz="half" idx="1"/>
          </p:nvPr>
        </p:nvPicPr>
        <p:blipFill>
          <a:blip r:embed="rId3"/>
          <a:stretch>
            <a:fillRect/>
          </a:stretch>
        </p:blipFill>
        <p:spPr>
          <a:xfrm>
            <a:off x="551384" y="1988840"/>
            <a:ext cx="5181600" cy="3270135"/>
          </a:xfrm>
          <a:prstGeom prst="rect">
            <a:avLst/>
          </a:prstGeom>
          <a:effectLst>
            <a:outerShdw blurRad="50800" dist="38100" dir="2700000" algn="tl" rotWithShape="0">
              <a:prstClr val="black">
                <a:alpha val="40000"/>
              </a:prstClr>
            </a:outerShdw>
          </a:effectLst>
        </p:spPr>
      </p:pic>
      <p:pic>
        <p:nvPicPr>
          <p:cNvPr id="12" name="Graphic 11" descr="Child with balloon with solid fill">
            <a:extLst>
              <a:ext uri="{FF2B5EF4-FFF2-40B4-BE49-F238E27FC236}">
                <a16:creationId xmlns:a16="http://schemas.microsoft.com/office/drawing/2014/main" id="{21F14F44-9276-45BC-86AD-D8255E26C36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23792" y="5379523"/>
            <a:ext cx="548640" cy="548640"/>
          </a:xfrm>
          <a:prstGeom prst="rect">
            <a:avLst/>
          </a:prstGeom>
        </p:spPr>
      </p:pic>
      <p:pic>
        <p:nvPicPr>
          <p:cNvPr id="13" name="Graphic 12" descr="Man with solid fill">
            <a:extLst>
              <a:ext uri="{FF2B5EF4-FFF2-40B4-BE49-F238E27FC236}">
                <a16:creationId xmlns:a16="http://schemas.microsoft.com/office/drawing/2014/main" id="{6A5086B1-7523-4ACD-8A77-A732B909CF5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37394" y="5400003"/>
            <a:ext cx="548640" cy="548640"/>
          </a:xfrm>
          <a:prstGeom prst="rect">
            <a:avLst/>
          </a:prstGeom>
        </p:spPr>
      </p:pic>
      <p:pic>
        <p:nvPicPr>
          <p:cNvPr id="15" name="Picture 10">
            <a:extLst>
              <a:ext uri="{FF2B5EF4-FFF2-40B4-BE49-F238E27FC236}">
                <a16:creationId xmlns:a16="http://schemas.microsoft.com/office/drawing/2014/main" id="{2015A4D3-392D-41B6-93BB-94F238703855}"/>
              </a:ext>
            </a:extLst>
          </p:cNvPr>
          <p:cNvPicPr>
            <a:picLocks noChangeAspect="1"/>
          </p:cNvPicPr>
          <p:nvPr/>
        </p:nvPicPr>
        <p:blipFill>
          <a:blip r:embed="rId8"/>
          <a:stretch>
            <a:fillRect/>
          </a:stretch>
        </p:blipFill>
        <p:spPr>
          <a:xfrm>
            <a:off x="6096000" y="1986668"/>
            <a:ext cx="5544616" cy="1975737"/>
          </a:xfrm>
          <a:prstGeom prst="rect">
            <a:avLst/>
          </a:prstGeom>
          <a:effectLst>
            <a:outerShdw blurRad="50800" dist="38100" dir="2700000" algn="tl" rotWithShape="0">
              <a:prstClr val="black">
                <a:alpha val="40000"/>
              </a:prstClr>
            </a:outerShdw>
          </a:effectLst>
        </p:spPr>
      </p:pic>
      <p:sp>
        <p:nvSpPr>
          <p:cNvPr id="5" name="Rettangolo 4">
            <a:extLst>
              <a:ext uri="{FF2B5EF4-FFF2-40B4-BE49-F238E27FC236}">
                <a16:creationId xmlns:a16="http://schemas.microsoft.com/office/drawing/2014/main" id="{1EE11C48-4744-4872-8E49-E0B482FD8F0E}"/>
              </a:ext>
            </a:extLst>
          </p:cNvPr>
          <p:cNvSpPr/>
          <p:nvPr/>
        </p:nvSpPr>
        <p:spPr>
          <a:xfrm>
            <a:off x="407368" y="6254527"/>
            <a:ext cx="1351011"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a:ea typeface="+mn-ea"/>
                <a:cs typeface="+mn-cs"/>
              </a:rPr>
              <a:t>N=97 patients</a:t>
            </a:r>
          </a:p>
        </p:txBody>
      </p:sp>
      <p:sp>
        <p:nvSpPr>
          <p:cNvPr id="2" name="Rettangolo 1">
            <a:extLst>
              <a:ext uri="{FF2B5EF4-FFF2-40B4-BE49-F238E27FC236}">
                <a16:creationId xmlns:a16="http://schemas.microsoft.com/office/drawing/2014/main" id="{41F0CBB4-6945-4714-96FF-0BFA14DBA7CE}"/>
              </a:ext>
            </a:extLst>
          </p:cNvPr>
          <p:cNvSpPr/>
          <p:nvPr/>
        </p:nvSpPr>
        <p:spPr>
          <a:xfrm>
            <a:off x="6096000" y="4169929"/>
            <a:ext cx="5544616"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1800" b="0" i="0" u="none" strike="noStrike" kern="1200" cap="none" spc="0" normalizeH="0" baseline="0" noProof="0" dirty="0">
                <a:ln>
                  <a:noFill/>
                </a:ln>
                <a:solidFill>
                  <a:prstClr val="black"/>
                </a:solidFill>
                <a:effectLst/>
                <a:uLnTx/>
                <a:uFillTx/>
                <a:latin typeface="Calibri"/>
                <a:ea typeface="+mn-ea"/>
                <a:cs typeface="+mn-cs"/>
              </a:rPr>
              <a:t>A Continuous Disease Course Is More Frequent in Children (71%), whereas Adults Have More Relapsing (39%) or Progressive Disease (18%)</a:t>
            </a:r>
          </a:p>
        </p:txBody>
      </p:sp>
    </p:spTree>
    <p:extLst>
      <p:ext uri="{BB962C8B-B14F-4D97-AF65-F5344CB8AC3E}">
        <p14:creationId xmlns:p14="http://schemas.microsoft.com/office/powerpoint/2010/main" val="145766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3"/>
          <p:cNvSpPr txBox="1">
            <a:spLocks noChangeArrowheads="1"/>
          </p:cNvSpPr>
          <p:nvPr/>
        </p:nvSpPr>
        <p:spPr bwMode="auto">
          <a:xfrm>
            <a:off x="7790827" y="6320983"/>
            <a:ext cx="4401173"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da-DK"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rPr>
              <a:t>Klein NC, et al Medicine (Baltimore) 1970;49:299–319</a:t>
            </a:r>
            <a:endParaRPr kumimoji="0" lang="nl-NL"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endParaRPr>
          </a:p>
          <a:p>
            <a:pPr marL="0" marR="0" lvl="0" indent="0" algn="r" defTabSz="914400" rtl="0" eaLnBrk="1" fontAlgn="auto" latinLnBrk="0" hangingPunct="1">
              <a:lnSpc>
                <a:spcPct val="9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rPr>
              <a:t>Khan S et al., Paediatr Drugs 2002; 4:563–70</a:t>
            </a:r>
            <a:endParaRPr kumimoji="0" lang="en-US"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endParaRPr>
          </a:p>
          <a:p>
            <a:pPr lvl="0" algn="r">
              <a:defRPr/>
            </a:pPr>
            <a:r>
              <a:rPr lang="en-US" sz="1200" dirty="0">
                <a:solidFill>
                  <a:prstClr val="black"/>
                </a:solidFill>
                <a:latin typeface="Calibri"/>
              </a:rPr>
              <a:t>Rossi CM, et al </a:t>
            </a:r>
            <a:r>
              <a:rPr lang="en-US" sz="1200" dirty="0" err="1">
                <a:solidFill>
                  <a:prstClr val="black"/>
                </a:solidFill>
                <a:latin typeface="Calibri"/>
              </a:rPr>
              <a:t>Clin</a:t>
            </a:r>
            <a:r>
              <a:rPr lang="en-US" sz="1200" dirty="0">
                <a:solidFill>
                  <a:prstClr val="black"/>
                </a:solidFill>
                <a:latin typeface="Calibri"/>
              </a:rPr>
              <a:t> </a:t>
            </a:r>
            <a:r>
              <a:rPr lang="en-US" sz="1200" dirty="0" err="1">
                <a:solidFill>
                  <a:prstClr val="black"/>
                </a:solidFill>
                <a:latin typeface="Calibri"/>
              </a:rPr>
              <a:t>Transl</a:t>
            </a:r>
            <a:r>
              <a:rPr lang="en-US" sz="1200" dirty="0">
                <a:solidFill>
                  <a:prstClr val="black"/>
                </a:solidFill>
                <a:latin typeface="Calibri"/>
              </a:rPr>
              <a:t> Allergy . 2022 May 23;12(5):e12146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002" y="1535728"/>
            <a:ext cx="8803996" cy="460851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6" descr="GI-tract-laye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4" y="1968024"/>
            <a:ext cx="1466480"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tangolo 5"/>
          <p:cNvSpPr/>
          <p:nvPr/>
        </p:nvSpPr>
        <p:spPr>
          <a:xfrm>
            <a:off x="232500" y="1031921"/>
            <a:ext cx="505958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0" i="0" u="none" strike="noStrike" kern="1200" cap="small" spc="0" normalizeH="0" baseline="0" noProof="0" dirty="0">
                <a:ln>
                  <a:noFill/>
                </a:ln>
                <a:solidFill>
                  <a:prstClr val="black"/>
                </a:solidFill>
                <a:effectLst/>
                <a:uLnTx/>
                <a:uFillTx/>
                <a:latin typeface="Calibri"/>
                <a:ea typeface="+mn-ea"/>
                <a:cs typeface="+mn-cs"/>
              </a:rPr>
              <a:t>The Klein </a:t>
            </a:r>
            <a:r>
              <a:rPr kumimoji="0" lang="it-IT" sz="2400" b="0" i="0" u="none" strike="noStrike" kern="1200" cap="small" spc="0" normalizeH="0" baseline="0" noProof="0" dirty="0" err="1">
                <a:ln>
                  <a:noFill/>
                </a:ln>
                <a:solidFill>
                  <a:prstClr val="black"/>
                </a:solidFill>
                <a:effectLst/>
                <a:uLnTx/>
                <a:uFillTx/>
                <a:latin typeface="Calibri"/>
                <a:ea typeface="+mn-ea"/>
                <a:cs typeface="+mn-cs"/>
              </a:rPr>
              <a:t>Classification</a:t>
            </a:r>
            <a:endParaRPr kumimoji="0" lang="it-IT" sz="2400" b="0" i="0" u="none" strike="noStrike" kern="1200" cap="small" spc="0" normalizeH="0" baseline="0" noProof="0" dirty="0">
              <a:ln>
                <a:noFill/>
              </a:ln>
              <a:solidFill>
                <a:prstClr val="black"/>
              </a:solidFill>
              <a:effectLst/>
              <a:uLnTx/>
              <a:uFillTx/>
              <a:latin typeface="Calibri"/>
              <a:ea typeface="+mn-ea"/>
              <a:cs typeface="+mn-cs"/>
            </a:endParaRPr>
          </a:p>
        </p:txBody>
      </p:sp>
      <p:sp>
        <p:nvSpPr>
          <p:cNvPr id="7" name="Rettangolo 6"/>
          <p:cNvSpPr/>
          <p:nvPr/>
        </p:nvSpPr>
        <p:spPr>
          <a:xfrm>
            <a:off x="3131840" y="1896016"/>
            <a:ext cx="2448272" cy="4104456"/>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pic>
        <p:nvPicPr>
          <p:cNvPr id="23"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2860" y="3667586"/>
            <a:ext cx="935164" cy="82071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87924" y="5136376"/>
            <a:ext cx="936104" cy="88494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CasellaDiTesto 12"/>
          <p:cNvSpPr txBox="1"/>
          <p:nvPr/>
        </p:nvSpPr>
        <p:spPr>
          <a:xfrm>
            <a:off x="4067944" y="3984249"/>
            <a:ext cx="576064"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err="1">
                <a:ln>
                  <a:noFill/>
                </a:ln>
                <a:solidFill>
                  <a:prstClr val="black"/>
                </a:solidFill>
                <a:effectLst/>
                <a:uLnTx/>
                <a:uFillTx/>
                <a:latin typeface="Calibri"/>
                <a:ea typeface="+mn-ea"/>
                <a:cs typeface="+mn-cs"/>
              </a:rPr>
              <a:t>Pylorus</a:t>
            </a:r>
            <a:endParaRPr kumimoji="0" lang="it-IT" sz="1000" b="0" i="0" u="none" strike="noStrike" kern="1200" cap="none" spc="0" normalizeH="0" baseline="0" noProof="0" dirty="0">
              <a:ln>
                <a:noFill/>
              </a:ln>
              <a:solidFill>
                <a:prstClr val="black"/>
              </a:solidFill>
              <a:effectLst/>
              <a:uLnTx/>
              <a:uFillTx/>
              <a:latin typeface="Calibri"/>
              <a:ea typeface="+mn-ea"/>
              <a:cs typeface="+mn-cs"/>
            </a:endParaRPr>
          </a:p>
        </p:txBody>
      </p:sp>
      <p:sp>
        <p:nvSpPr>
          <p:cNvPr id="26" name="CasellaDiTesto 25"/>
          <p:cNvSpPr txBox="1"/>
          <p:nvPr/>
        </p:nvSpPr>
        <p:spPr>
          <a:xfrm>
            <a:off x="4067944" y="5496417"/>
            <a:ext cx="576064"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prstClr val="black"/>
                </a:solidFill>
                <a:effectLst/>
                <a:uLnTx/>
                <a:uFillTx/>
                <a:latin typeface="Calibri"/>
                <a:ea typeface="+mn-ea"/>
                <a:cs typeface="+mn-cs"/>
              </a:rPr>
              <a:t>VCE</a:t>
            </a:r>
          </a:p>
        </p:txBody>
      </p:sp>
      <p:sp>
        <p:nvSpPr>
          <p:cNvPr id="12" name="Rectangle 3">
            <a:extLst>
              <a:ext uri="{FF2B5EF4-FFF2-40B4-BE49-F238E27FC236}">
                <a16:creationId xmlns:a16="http://schemas.microsoft.com/office/drawing/2014/main" id="{1859CE26-6FD8-4DFC-9AC0-58945A4C1949}"/>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Clinical</a:t>
            </a:r>
            <a:r>
              <a:rPr kumimoji="0" lang="fr-FR"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a:t>
            </a:r>
            <a:r>
              <a:rPr kumimoji="0" lang="fr-FR"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Features</a:t>
            </a:r>
            <a:r>
              <a:rPr kumimoji="0" lang="fr-FR"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of </a:t>
            </a:r>
            <a:r>
              <a:rPr kumimoji="0" lang="fr-FR"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EGIDs</a:t>
            </a:r>
            <a:endPar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endParaRPr>
          </a:p>
        </p:txBody>
      </p:sp>
      <p:pic>
        <p:nvPicPr>
          <p:cNvPr id="15" name="Immagine 14">
            <a:extLst>
              <a:ext uri="{FF2B5EF4-FFF2-40B4-BE49-F238E27FC236}">
                <a16:creationId xmlns:a16="http://schemas.microsoft.com/office/drawing/2014/main" id="{540787B3-602F-F64D-853D-CF059E95AE96}"/>
              </a:ext>
            </a:extLst>
          </p:cNvPr>
          <p:cNvPicPr>
            <a:picLocks noChangeAspect="1"/>
          </p:cNvPicPr>
          <p:nvPr/>
        </p:nvPicPr>
        <p:blipFill rotWithShape="1">
          <a:blip r:embed="rId7"/>
          <a:srcRect l="42313" r="28844" b="79501"/>
          <a:stretch/>
        </p:blipFill>
        <p:spPr>
          <a:xfrm>
            <a:off x="9255347" y="2186895"/>
            <a:ext cx="2155372" cy="1434465"/>
          </a:xfrm>
          <a:prstGeom prst="rect">
            <a:avLst/>
          </a:prstGeom>
        </p:spPr>
      </p:pic>
      <p:pic>
        <p:nvPicPr>
          <p:cNvPr id="19" name="Immagine 14">
            <a:extLst>
              <a:ext uri="{FF2B5EF4-FFF2-40B4-BE49-F238E27FC236}">
                <a16:creationId xmlns:a16="http://schemas.microsoft.com/office/drawing/2014/main" id="{8386AD3A-FB05-924A-A887-593DB9AB8DD8}"/>
              </a:ext>
            </a:extLst>
          </p:cNvPr>
          <p:cNvPicPr>
            <a:picLocks noChangeAspect="1"/>
          </p:cNvPicPr>
          <p:nvPr/>
        </p:nvPicPr>
        <p:blipFill rotWithShape="1">
          <a:blip r:embed="rId7"/>
          <a:srcRect l="70619" r="538" b="79501"/>
          <a:stretch/>
        </p:blipFill>
        <p:spPr>
          <a:xfrm>
            <a:off x="9298034" y="4376057"/>
            <a:ext cx="2155372" cy="1434465"/>
          </a:xfrm>
          <a:prstGeom prst="rect">
            <a:avLst/>
          </a:prstGeom>
        </p:spPr>
      </p:pic>
    </p:spTree>
    <p:extLst>
      <p:ext uri="{BB962C8B-B14F-4D97-AF65-F5344CB8AC3E}">
        <p14:creationId xmlns:p14="http://schemas.microsoft.com/office/powerpoint/2010/main" val="24723698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a:extLst>
              <a:ext uri="{FF2B5EF4-FFF2-40B4-BE49-F238E27FC236}">
                <a16:creationId xmlns:a16="http://schemas.microsoft.com/office/drawing/2014/main" id="{3555F68C-B38E-486D-8DF0-A430036B492A}"/>
              </a:ext>
            </a:extLst>
          </p:cNvPr>
          <p:cNvSpPr>
            <a:spLocks noChangeArrowheads="1"/>
          </p:cNvSpPr>
          <p:nvPr/>
        </p:nvSpPr>
        <p:spPr bwMode="auto">
          <a:xfrm>
            <a:off x="335359" y="182838"/>
            <a:ext cx="11521281"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Clinical Features of EGIDs</a:t>
            </a:r>
          </a:p>
        </p:txBody>
      </p:sp>
      <p:graphicFrame>
        <p:nvGraphicFramePr>
          <p:cNvPr id="6" name="Diagram 5">
            <a:extLst>
              <a:ext uri="{FF2B5EF4-FFF2-40B4-BE49-F238E27FC236}">
                <a16:creationId xmlns:a16="http://schemas.microsoft.com/office/drawing/2014/main" id="{67EBD717-ED8A-DA4E-B802-362655EF6978}"/>
              </a:ext>
            </a:extLst>
          </p:cNvPr>
          <p:cNvGraphicFramePr/>
          <p:nvPr>
            <p:extLst>
              <p:ext uri="{D42A27DB-BD31-4B8C-83A1-F6EECF244321}">
                <p14:modId xmlns:p14="http://schemas.microsoft.com/office/powerpoint/2010/main" val="620345952"/>
              </p:ext>
            </p:extLst>
          </p:nvPr>
        </p:nvGraphicFramePr>
        <p:xfrm>
          <a:off x="690879" y="1312315"/>
          <a:ext cx="10810240" cy="49900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80630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396240" y="5517232"/>
            <a:ext cx="11399520" cy="58477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dirty="0" err="1">
                <a:ln>
                  <a:noFill/>
                </a:ln>
                <a:solidFill>
                  <a:prstClr val="black"/>
                </a:solidFill>
                <a:effectLst/>
                <a:uLnTx/>
                <a:uFillTx/>
                <a:latin typeface="Calibri"/>
                <a:ea typeface="+mn-ea"/>
                <a:cs typeface="+mn-cs"/>
              </a:rPr>
              <a:t>It</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is</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noteworthy</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that</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en-US" sz="1600" b="0" i="0" u="none" strike="noStrike" kern="1200" cap="none" spc="0" normalizeH="0" baseline="0" noProof="0" dirty="0">
                <a:ln>
                  <a:noFill/>
                </a:ln>
                <a:solidFill>
                  <a:prstClr val="black"/>
                </a:solidFill>
                <a:effectLst/>
                <a:uLnTx/>
                <a:uFillTx/>
                <a:latin typeface="Calibri"/>
                <a:ea typeface="+mn-ea"/>
                <a:cs typeface="+mn-cs"/>
              </a:rPr>
              <a:t>eosinophilic gastroenteritis and eosinophilic colitis are associated with allergic diseases, and patients often </a:t>
            </a:r>
            <a:r>
              <a:rPr kumimoji="0" lang="fr-FR" sz="1600" b="0" i="0" u="none" strike="noStrike" kern="1200" cap="none" spc="0" normalizeH="0" baseline="0" noProof="0" dirty="0">
                <a:ln>
                  <a:noFill/>
                </a:ln>
                <a:solidFill>
                  <a:prstClr val="black"/>
                </a:solidFill>
                <a:effectLst/>
                <a:uLnTx/>
                <a:uFillTx/>
                <a:latin typeface="Calibri"/>
                <a:ea typeface="+mn-ea"/>
                <a:cs typeface="+mn-cs"/>
              </a:rPr>
              <a:t>have  concurrent </a:t>
            </a:r>
            <a:r>
              <a:rPr kumimoji="0" lang="fr-FR" sz="1600" b="0" i="0" u="none" strike="noStrike" kern="1200" cap="none" spc="0" normalizeH="0" baseline="0" noProof="0" dirty="0" err="1">
                <a:ln>
                  <a:noFill/>
                </a:ln>
                <a:solidFill>
                  <a:prstClr val="black"/>
                </a:solidFill>
                <a:effectLst/>
                <a:uLnTx/>
                <a:uFillTx/>
                <a:latin typeface="Calibri"/>
                <a:ea typeface="+mn-ea"/>
                <a:cs typeface="+mn-cs"/>
              </a:rPr>
              <a:t>drug</a:t>
            </a:r>
            <a:r>
              <a:rPr kumimoji="0" lang="fr-FR" sz="1600" b="0" i="0" u="none" strike="noStrike" kern="1200" cap="none" spc="0" normalizeH="0" baseline="0" noProof="0" dirty="0">
                <a:ln>
                  <a:noFill/>
                </a:ln>
                <a:solidFill>
                  <a:prstClr val="black"/>
                </a:solidFill>
                <a:effectLst/>
                <a:uLnTx/>
                <a:uFillTx/>
                <a:latin typeface="Calibri"/>
                <a:ea typeface="+mn-ea"/>
                <a:cs typeface="+mn-cs"/>
              </a:rPr>
              <a:t> allergies, </a:t>
            </a:r>
            <a:r>
              <a:rPr kumimoji="0" lang="fr-FR" sz="1600" b="0" i="0" u="none" strike="noStrike" kern="1200" cap="none" spc="0" normalizeH="0" baseline="0" noProof="0" dirty="0" err="1">
                <a:ln>
                  <a:noFill/>
                </a:ln>
                <a:solidFill>
                  <a:prstClr val="black"/>
                </a:solidFill>
                <a:effectLst/>
                <a:uLnTx/>
                <a:uFillTx/>
                <a:latin typeface="Calibri"/>
                <a:ea typeface="+mn-ea"/>
                <a:cs typeface="+mn-cs"/>
              </a:rPr>
              <a:t>rhinitis</a:t>
            </a:r>
            <a:r>
              <a:rPr kumimoji="0" lang="fr-FR" sz="1600" b="0" i="0" u="none" strike="noStrike" kern="1200" cap="none" spc="0" normalizeH="0" baseline="0" noProof="0" dirty="0">
                <a:ln>
                  <a:noFill/>
                </a:ln>
                <a:solidFill>
                  <a:prstClr val="black"/>
                </a:solidFill>
                <a:effectLst/>
                <a:uLnTx/>
                <a:uFillTx/>
                <a:latin typeface="Calibri"/>
                <a:ea typeface="+mn-ea"/>
                <a:cs typeface="+mn-cs"/>
              </a:rPr>
              <a:t>, </a:t>
            </a:r>
            <a:r>
              <a:rPr kumimoji="0" lang="fr-FR" sz="1600" b="0" i="0" u="none" strike="noStrike" kern="1200" cap="none" spc="0" normalizeH="0" baseline="0" noProof="0" dirty="0" err="1">
                <a:ln>
                  <a:noFill/>
                </a:ln>
                <a:solidFill>
                  <a:prstClr val="black"/>
                </a:solidFill>
                <a:effectLst/>
                <a:uLnTx/>
                <a:uFillTx/>
                <a:latin typeface="Calibri"/>
                <a:ea typeface="+mn-ea"/>
                <a:cs typeface="+mn-cs"/>
              </a:rPr>
              <a:t>asthma</a:t>
            </a:r>
            <a:r>
              <a:rPr kumimoji="0" lang="fr-FR" sz="1600" b="0" i="0" u="none" strike="noStrike" kern="1200" cap="none" spc="0" normalizeH="0" baseline="0" noProof="0" dirty="0">
                <a:ln>
                  <a:noFill/>
                </a:ln>
                <a:solidFill>
                  <a:prstClr val="black"/>
                </a:solidFill>
                <a:effectLst/>
                <a:uLnTx/>
                <a:uFillTx/>
                <a:latin typeface="Calibri"/>
                <a:ea typeface="+mn-ea"/>
                <a:cs typeface="+mn-cs"/>
              </a:rPr>
              <a:t>,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sinusitis</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dermatitis</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food</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allergies</a:t>
            </a:r>
            <a:r>
              <a:rPr kumimoji="0" lang="it-IT" sz="1600" b="0" i="0" u="none" strike="noStrike" kern="1200" cap="none" spc="0" normalizeH="0" baseline="0" noProof="0" dirty="0">
                <a:ln>
                  <a:noFill/>
                </a:ln>
                <a:solidFill>
                  <a:prstClr val="black"/>
                </a:solidFill>
                <a:effectLst/>
                <a:uLnTx/>
                <a:uFillTx/>
                <a:latin typeface="Calibri"/>
                <a:ea typeface="+mn-ea"/>
                <a:cs typeface="+mn-cs"/>
              </a:rPr>
              <a:t>, eczema, or urticaria.</a:t>
            </a:r>
          </a:p>
        </p:txBody>
      </p:sp>
      <p:sp>
        <p:nvSpPr>
          <p:cNvPr id="10" name="Segnaposto contenuto 2">
            <a:extLst>
              <a:ext uri="{FF2B5EF4-FFF2-40B4-BE49-F238E27FC236}">
                <a16:creationId xmlns:a16="http://schemas.microsoft.com/office/drawing/2014/main" id="{3D0840C8-81FB-4B0D-A84D-1C4A93131A65}"/>
              </a:ext>
            </a:extLst>
          </p:cNvPr>
          <p:cNvSpPr>
            <a:spLocks noGrp="1"/>
          </p:cNvSpPr>
          <p:nvPr>
            <p:ph idx="1"/>
          </p:nvPr>
        </p:nvSpPr>
        <p:spPr>
          <a:xfrm>
            <a:off x="7896200" y="6649046"/>
            <a:ext cx="4295800" cy="208954"/>
          </a:xfrm>
        </p:spPr>
        <p:txBody>
          <a:bodyPr>
            <a:noAutofit/>
          </a:bodyPr>
          <a:lstStyle/>
          <a:p>
            <a:pPr marL="0" indent="0" algn="r">
              <a:buNone/>
            </a:pPr>
            <a:r>
              <a:rPr lang="it-IT" sz="1200" dirty="0"/>
              <a:t>Jensen ET, et al. J </a:t>
            </a:r>
            <a:r>
              <a:rPr lang="it-IT" sz="1200" dirty="0" err="1"/>
              <a:t>Pediatr</a:t>
            </a:r>
            <a:r>
              <a:rPr lang="it-IT" sz="1200" dirty="0"/>
              <a:t> </a:t>
            </a:r>
            <a:r>
              <a:rPr lang="it-IT" sz="1200" dirty="0" err="1"/>
              <a:t>Gastroenterol</a:t>
            </a:r>
            <a:r>
              <a:rPr lang="it-IT" sz="1200" dirty="0"/>
              <a:t> </a:t>
            </a:r>
            <a:r>
              <a:rPr lang="it-IT" sz="1200" dirty="0" err="1"/>
              <a:t>Nutr</a:t>
            </a:r>
            <a:r>
              <a:rPr lang="it-IT" sz="1200" dirty="0"/>
              <a:t> 2016;62(1):36–42</a:t>
            </a:r>
          </a:p>
        </p:txBody>
      </p:sp>
      <p:pic>
        <p:nvPicPr>
          <p:cNvPr id="2" name="Immagine 1"/>
          <p:cNvPicPr>
            <a:picLocks noChangeAspect="1"/>
          </p:cNvPicPr>
          <p:nvPr/>
        </p:nvPicPr>
        <p:blipFill>
          <a:blip r:embed="rId3"/>
          <a:stretch>
            <a:fillRect/>
          </a:stretch>
        </p:blipFill>
        <p:spPr>
          <a:xfrm>
            <a:off x="10277967" y="2591605"/>
            <a:ext cx="1506665" cy="1242741"/>
          </a:xfrm>
          <a:prstGeom prst="rect">
            <a:avLst/>
          </a:prstGeom>
        </p:spPr>
      </p:pic>
      <p:graphicFrame>
        <p:nvGraphicFramePr>
          <p:cNvPr id="4" name="Tabella 3"/>
          <p:cNvGraphicFramePr>
            <a:graphicFrameLocks noGrp="1"/>
          </p:cNvGraphicFramePr>
          <p:nvPr/>
        </p:nvGraphicFramePr>
        <p:xfrm>
          <a:off x="409095" y="1412776"/>
          <a:ext cx="9537469" cy="3764656"/>
        </p:xfrm>
        <a:graphic>
          <a:graphicData uri="http://schemas.openxmlformats.org/drawingml/2006/table">
            <a:tbl>
              <a:tblPr firstRow="1" firstCol="1" bandRow="1">
                <a:tableStyleId>{5C22544A-7EE6-4342-B048-85BDC9FD1C3A}</a:tableStyleId>
              </a:tblPr>
              <a:tblGrid>
                <a:gridCol w="1254386">
                  <a:extLst>
                    <a:ext uri="{9D8B030D-6E8A-4147-A177-3AD203B41FA5}">
                      <a16:colId xmlns:a16="http://schemas.microsoft.com/office/drawing/2014/main" val="1615547541"/>
                    </a:ext>
                  </a:extLst>
                </a:gridCol>
                <a:gridCol w="1662254">
                  <a:extLst>
                    <a:ext uri="{9D8B030D-6E8A-4147-A177-3AD203B41FA5}">
                      <a16:colId xmlns:a16="http://schemas.microsoft.com/office/drawing/2014/main" val="2414157563"/>
                    </a:ext>
                  </a:extLst>
                </a:gridCol>
                <a:gridCol w="1491411">
                  <a:extLst>
                    <a:ext uri="{9D8B030D-6E8A-4147-A177-3AD203B41FA5}">
                      <a16:colId xmlns:a16="http://schemas.microsoft.com/office/drawing/2014/main" val="232705348"/>
                    </a:ext>
                  </a:extLst>
                </a:gridCol>
                <a:gridCol w="484824">
                  <a:extLst>
                    <a:ext uri="{9D8B030D-6E8A-4147-A177-3AD203B41FA5}">
                      <a16:colId xmlns:a16="http://schemas.microsoft.com/office/drawing/2014/main" val="3128184998"/>
                    </a:ext>
                  </a:extLst>
                </a:gridCol>
                <a:gridCol w="900387">
                  <a:extLst>
                    <a:ext uri="{9D8B030D-6E8A-4147-A177-3AD203B41FA5}">
                      <a16:colId xmlns:a16="http://schemas.microsoft.com/office/drawing/2014/main" val="1545076907"/>
                    </a:ext>
                  </a:extLst>
                </a:gridCol>
                <a:gridCol w="692605">
                  <a:extLst>
                    <a:ext uri="{9D8B030D-6E8A-4147-A177-3AD203B41FA5}">
                      <a16:colId xmlns:a16="http://schemas.microsoft.com/office/drawing/2014/main" val="2948268071"/>
                    </a:ext>
                  </a:extLst>
                </a:gridCol>
                <a:gridCol w="969648">
                  <a:extLst>
                    <a:ext uri="{9D8B030D-6E8A-4147-A177-3AD203B41FA5}">
                      <a16:colId xmlns:a16="http://schemas.microsoft.com/office/drawing/2014/main" val="1028411161"/>
                    </a:ext>
                  </a:extLst>
                </a:gridCol>
                <a:gridCol w="692605">
                  <a:extLst>
                    <a:ext uri="{9D8B030D-6E8A-4147-A177-3AD203B41FA5}">
                      <a16:colId xmlns:a16="http://schemas.microsoft.com/office/drawing/2014/main" val="10912753"/>
                    </a:ext>
                  </a:extLst>
                </a:gridCol>
                <a:gridCol w="761867">
                  <a:extLst>
                    <a:ext uri="{9D8B030D-6E8A-4147-A177-3AD203B41FA5}">
                      <a16:colId xmlns:a16="http://schemas.microsoft.com/office/drawing/2014/main" val="2037174968"/>
                    </a:ext>
                  </a:extLst>
                </a:gridCol>
                <a:gridCol w="627482">
                  <a:extLst>
                    <a:ext uri="{9D8B030D-6E8A-4147-A177-3AD203B41FA5}">
                      <a16:colId xmlns:a16="http://schemas.microsoft.com/office/drawing/2014/main" val="3957643487"/>
                    </a:ext>
                  </a:extLst>
                </a:gridCol>
              </a:tblGrid>
              <a:tr h="432048">
                <a:tc>
                  <a:txBody>
                    <a:bodyPr/>
                    <a:lstStyle/>
                    <a:p>
                      <a:pPr indent="457200">
                        <a:spcAft>
                          <a:spcPts val="0"/>
                        </a:spcAft>
                      </a:pPr>
                      <a:r>
                        <a:rPr lang="en-US" sz="1200" dirty="0">
                          <a:effectLst/>
                        </a:rPr>
                        <a:t> </a:t>
                      </a:r>
                      <a:endParaRPr lang="it-IT" sz="1400" dirty="0">
                        <a:effectLst/>
                        <a:latin typeface="Cambria" panose="02040503050406030204" pitchFamily="18" charset="0"/>
                        <a:ea typeface="MS Mincho"/>
                        <a:cs typeface="Times New Roman" panose="02020603050405020304" pitchFamily="18" charset="0"/>
                      </a:endParaRPr>
                    </a:p>
                  </a:txBody>
                  <a:tcPr marT="0" marB="0">
                    <a:solidFill>
                      <a:schemeClr val="accent4">
                        <a:lumMod val="75000"/>
                      </a:schemeClr>
                    </a:solidFill>
                  </a:tcPr>
                </a:tc>
                <a:tc>
                  <a:txBody>
                    <a:bodyPr/>
                    <a:lstStyle/>
                    <a:p>
                      <a:pPr marL="0" indent="-91440" algn="ctr" defTabSz="914400" rtl="0" eaLnBrk="1" latinLnBrk="0" hangingPunct="1">
                        <a:spcAft>
                          <a:spcPts val="0"/>
                        </a:spcAft>
                      </a:pPr>
                      <a:r>
                        <a:rPr lang="en-US" sz="1200" b="1" kern="1200" dirty="0">
                          <a:solidFill>
                            <a:schemeClr val="lt1"/>
                          </a:solidFill>
                          <a:effectLst/>
                          <a:latin typeface="+mn-lt"/>
                          <a:ea typeface="+mn-ea"/>
                          <a:cs typeface="+mn-cs"/>
                        </a:rPr>
                        <a:t>Source Population</a:t>
                      </a:r>
                      <a:endParaRPr lang="it-IT" sz="1200" b="1" kern="1200" dirty="0">
                        <a:solidFill>
                          <a:schemeClr val="lt1"/>
                        </a:solidFill>
                        <a:effectLst/>
                        <a:latin typeface="+mn-lt"/>
                        <a:ea typeface="+mn-ea"/>
                        <a:cs typeface="+mn-cs"/>
                      </a:endParaRPr>
                    </a:p>
                  </a:txBody>
                  <a:tcPr marL="27305" marR="45720" marT="0" marB="0">
                    <a:solidFill>
                      <a:schemeClr val="accent4">
                        <a:lumMod val="75000"/>
                      </a:schemeClr>
                    </a:solidFill>
                  </a:tcPr>
                </a:tc>
                <a:tc>
                  <a:txBody>
                    <a:bodyPr/>
                    <a:lstStyle/>
                    <a:p>
                      <a:pPr algn="ctr">
                        <a:spcAft>
                          <a:spcPts val="0"/>
                        </a:spcAft>
                      </a:pPr>
                      <a:r>
                        <a:rPr lang="en-US" sz="1200" dirty="0">
                          <a:effectLst/>
                        </a:rPr>
                        <a:t>Eosinophilic </a:t>
                      </a:r>
                      <a:r>
                        <a:rPr lang="en-US" sz="1200" dirty="0" err="1">
                          <a:effectLst/>
                        </a:rPr>
                        <a:t>Esophagitis</a:t>
                      </a:r>
                      <a:r>
                        <a:rPr lang="en-US" sz="1200" baseline="30000" dirty="0" err="1">
                          <a:effectLst/>
                        </a:rPr>
                        <a:t>ŧ</a:t>
                      </a:r>
                      <a:endParaRPr lang="it-IT" sz="1400" dirty="0">
                        <a:effectLst/>
                      </a:endParaRPr>
                    </a:p>
                    <a:p>
                      <a:pPr indent="457200" algn="ctr">
                        <a:spcAft>
                          <a:spcPts val="0"/>
                        </a:spcAft>
                      </a:pPr>
                      <a:r>
                        <a:rPr lang="en-US" sz="1200" dirty="0">
                          <a:effectLst/>
                        </a:rPr>
                        <a:t> </a:t>
                      </a:r>
                      <a:endParaRPr lang="it-IT" sz="1400" dirty="0">
                        <a:effectLst/>
                        <a:latin typeface="Cambria" panose="02040503050406030204" pitchFamily="18" charset="0"/>
                        <a:ea typeface="MS Mincho"/>
                        <a:cs typeface="Times New Roman" panose="02020603050405020304" pitchFamily="18" charset="0"/>
                      </a:endParaRPr>
                    </a:p>
                  </a:txBody>
                  <a:tcPr marL="27305" marR="45720" marT="0" marB="0">
                    <a:solidFill>
                      <a:schemeClr val="accent4">
                        <a:lumMod val="75000"/>
                      </a:schemeClr>
                    </a:solidFill>
                  </a:tcPr>
                </a:tc>
                <a:tc>
                  <a:txBody>
                    <a:bodyPr/>
                    <a:lstStyle/>
                    <a:p>
                      <a:pPr indent="-91440" algn="ctr">
                        <a:spcAft>
                          <a:spcPts val="0"/>
                        </a:spcAft>
                      </a:pPr>
                      <a:r>
                        <a:rPr lang="en-US" sz="1200" dirty="0">
                          <a:effectLst/>
                        </a:rPr>
                        <a:t> </a:t>
                      </a:r>
                      <a:endParaRPr lang="it-IT" sz="1400" dirty="0">
                        <a:effectLst/>
                        <a:latin typeface="Cambria" panose="02040503050406030204" pitchFamily="18" charset="0"/>
                        <a:ea typeface="MS Mincho"/>
                        <a:cs typeface="Times New Roman" panose="02020603050405020304" pitchFamily="18" charset="0"/>
                      </a:endParaRPr>
                    </a:p>
                  </a:txBody>
                  <a:tcPr marL="27305" marR="45720" marT="0" marB="0">
                    <a:solidFill>
                      <a:schemeClr val="accent4">
                        <a:lumMod val="75000"/>
                      </a:schemeClr>
                    </a:solidFill>
                  </a:tcPr>
                </a:tc>
                <a:tc gridSpan="2">
                  <a:txBody>
                    <a:bodyPr/>
                    <a:lstStyle/>
                    <a:p>
                      <a:pPr indent="-91440" algn="ctr">
                        <a:spcAft>
                          <a:spcPts val="0"/>
                        </a:spcAft>
                      </a:pPr>
                      <a:r>
                        <a:rPr lang="en-US" sz="1200" dirty="0">
                          <a:effectLst/>
                        </a:rPr>
                        <a:t>Eosinophilic </a:t>
                      </a:r>
                      <a:endParaRPr lang="it-IT" sz="1400" dirty="0">
                        <a:effectLst/>
                      </a:endParaRPr>
                    </a:p>
                    <a:p>
                      <a:pPr indent="-91440" algn="ctr">
                        <a:spcAft>
                          <a:spcPts val="0"/>
                        </a:spcAft>
                      </a:pPr>
                      <a:r>
                        <a:rPr lang="en-US" sz="1200" dirty="0">
                          <a:effectLst/>
                        </a:rPr>
                        <a:t>Gastritis</a:t>
                      </a:r>
                      <a:endParaRPr lang="it-IT" sz="1400" dirty="0">
                        <a:effectLst/>
                        <a:latin typeface="Cambria" panose="02040503050406030204" pitchFamily="18" charset="0"/>
                        <a:ea typeface="MS Mincho"/>
                        <a:cs typeface="Times New Roman" panose="02020603050405020304" pitchFamily="18" charset="0"/>
                      </a:endParaRPr>
                    </a:p>
                  </a:txBody>
                  <a:tcPr marT="0" marB="0">
                    <a:solidFill>
                      <a:schemeClr val="accent4">
                        <a:lumMod val="75000"/>
                      </a:schemeClr>
                    </a:solidFill>
                  </a:tcPr>
                </a:tc>
                <a:tc hMerge="1">
                  <a:txBody>
                    <a:bodyPr/>
                    <a:lstStyle/>
                    <a:p>
                      <a:endParaRPr lang="it-IT"/>
                    </a:p>
                  </a:txBody>
                  <a:tcPr/>
                </a:tc>
                <a:tc gridSpan="2">
                  <a:txBody>
                    <a:bodyPr/>
                    <a:lstStyle/>
                    <a:p>
                      <a:pPr indent="-91440" algn="ctr">
                        <a:spcAft>
                          <a:spcPts val="0"/>
                        </a:spcAft>
                      </a:pPr>
                      <a:r>
                        <a:rPr lang="en-US" sz="1200" dirty="0">
                          <a:effectLst/>
                        </a:rPr>
                        <a:t>Eosinophilic Gastroenteritis</a:t>
                      </a:r>
                      <a:endParaRPr lang="it-IT" sz="1400" dirty="0">
                        <a:effectLst/>
                        <a:latin typeface="Cambria" panose="02040503050406030204" pitchFamily="18" charset="0"/>
                        <a:ea typeface="MS Mincho"/>
                        <a:cs typeface="Times New Roman" panose="02020603050405020304" pitchFamily="18" charset="0"/>
                      </a:endParaRPr>
                    </a:p>
                  </a:txBody>
                  <a:tcPr marT="0" marB="0">
                    <a:solidFill>
                      <a:schemeClr val="accent4">
                        <a:lumMod val="75000"/>
                      </a:schemeClr>
                    </a:solidFill>
                  </a:tcPr>
                </a:tc>
                <a:tc hMerge="1">
                  <a:txBody>
                    <a:bodyPr/>
                    <a:lstStyle/>
                    <a:p>
                      <a:endParaRPr lang="it-IT"/>
                    </a:p>
                  </a:txBody>
                  <a:tcPr/>
                </a:tc>
                <a:tc gridSpan="2">
                  <a:txBody>
                    <a:bodyPr/>
                    <a:lstStyle/>
                    <a:p>
                      <a:pPr indent="-91440" algn="ctr">
                        <a:spcAft>
                          <a:spcPts val="0"/>
                        </a:spcAft>
                      </a:pPr>
                      <a:r>
                        <a:rPr lang="en-US" sz="1200" dirty="0">
                          <a:effectLst/>
                        </a:rPr>
                        <a:t>Eosinophilic Colitis</a:t>
                      </a:r>
                      <a:endParaRPr lang="it-IT" sz="1400" dirty="0">
                        <a:effectLst/>
                        <a:latin typeface="Cambria" panose="02040503050406030204" pitchFamily="18" charset="0"/>
                        <a:ea typeface="MS Mincho"/>
                        <a:cs typeface="Times New Roman" panose="02020603050405020304" pitchFamily="18" charset="0"/>
                      </a:endParaRPr>
                    </a:p>
                  </a:txBody>
                  <a:tcPr marT="0" marB="0">
                    <a:solidFill>
                      <a:schemeClr val="accent4">
                        <a:lumMod val="75000"/>
                      </a:schemeClr>
                    </a:solidFill>
                  </a:tcPr>
                </a:tc>
                <a:tc hMerge="1">
                  <a:txBody>
                    <a:bodyPr/>
                    <a:lstStyle/>
                    <a:p>
                      <a:endParaRPr lang="it-IT"/>
                    </a:p>
                  </a:txBody>
                  <a:tcPr/>
                </a:tc>
                <a:extLst>
                  <a:ext uri="{0D108BD9-81ED-4DB2-BD59-A6C34878D82A}">
                    <a16:rowId xmlns:a16="http://schemas.microsoft.com/office/drawing/2014/main" val="81257927"/>
                  </a:ext>
                </a:extLst>
              </a:tr>
              <a:tr h="428802">
                <a:tc>
                  <a:txBody>
                    <a:bodyPr/>
                    <a:lstStyle/>
                    <a:p>
                      <a:pPr>
                        <a:spcAft>
                          <a:spcPts val="0"/>
                        </a:spcAft>
                      </a:pPr>
                      <a:r>
                        <a:rPr lang="en-US" sz="1100" dirty="0">
                          <a:effectLst/>
                        </a:rPr>
                        <a:t>Allergic condition*</a:t>
                      </a:r>
                      <a:endParaRPr lang="it-IT" sz="1200" dirty="0">
                        <a:effectLst/>
                        <a:latin typeface="Cambria" panose="02040503050406030204" pitchFamily="18" charset="0"/>
                        <a:ea typeface="MS Mincho"/>
                        <a:cs typeface="Times New Roman" panose="02020603050405020304" pitchFamily="18" charset="0"/>
                      </a:endParaRPr>
                    </a:p>
                  </a:txBody>
                  <a:tcPr marT="0" marB="0" anchor="b">
                    <a:solidFill>
                      <a:schemeClr val="accent4">
                        <a:lumMod val="60000"/>
                        <a:lumOff val="40000"/>
                      </a:schemeClr>
                    </a:solidFill>
                  </a:tcPr>
                </a:tc>
                <a:tc>
                  <a:txBody>
                    <a:bodyPr/>
                    <a:lstStyle/>
                    <a:p>
                      <a:pPr indent="-91440" algn="ctr">
                        <a:spcAft>
                          <a:spcPts val="0"/>
                        </a:spcAft>
                      </a:pPr>
                      <a:r>
                        <a:rPr lang="en-US" sz="1100" dirty="0">
                          <a:effectLst/>
                        </a:rPr>
                        <a:t>n (%)</a:t>
                      </a:r>
                      <a:endParaRPr lang="it-IT" sz="1200" dirty="0">
                        <a:effectLst/>
                      </a:endParaRPr>
                    </a:p>
                    <a:p>
                      <a:pPr indent="-91440" algn="ctr">
                        <a:spcAft>
                          <a:spcPts val="0"/>
                        </a:spcAft>
                      </a:pPr>
                      <a:r>
                        <a:rPr lang="en-US" sz="1100" dirty="0">
                          <a:effectLst/>
                        </a:rPr>
                        <a:t>n=472,222</a:t>
                      </a:r>
                      <a:endParaRPr lang="it-IT" sz="1200" dirty="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dirty="0">
                          <a:effectLst/>
                        </a:rPr>
                        <a:t>n (%)</a:t>
                      </a:r>
                      <a:endParaRPr lang="it-IT" sz="1200" dirty="0">
                        <a:effectLst/>
                      </a:endParaRPr>
                    </a:p>
                    <a:p>
                      <a:pPr indent="-91440" algn="ctr">
                        <a:spcAft>
                          <a:spcPts val="0"/>
                        </a:spcAft>
                      </a:pPr>
                      <a:r>
                        <a:rPr lang="en-US" sz="1100" dirty="0">
                          <a:effectLst/>
                        </a:rPr>
                        <a:t>n=4,515</a:t>
                      </a:r>
                      <a:endParaRPr lang="it-IT" sz="1200" dirty="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a:effectLst/>
                        </a:rPr>
                        <a:t> </a:t>
                      </a:r>
                      <a:endParaRPr lang="it-IT" sz="120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a:effectLst/>
                        </a:rPr>
                        <a:t>n (%)</a:t>
                      </a:r>
                      <a:endParaRPr lang="it-IT" sz="1200">
                        <a:effectLst/>
                      </a:endParaRPr>
                    </a:p>
                    <a:p>
                      <a:pPr indent="-91440" algn="ctr">
                        <a:spcAft>
                          <a:spcPts val="0"/>
                        </a:spcAft>
                      </a:pPr>
                      <a:r>
                        <a:rPr lang="en-US" sz="1100">
                          <a:effectLst/>
                        </a:rPr>
                        <a:t>n=774</a:t>
                      </a:r>
                      <a:endParaRPr lang="it-IT" sz="1200">
                        <a:effectLst/>
                        <a:latin typeface="Cambria" panose="02040503050406030204" pitchFamily="18" charset="0"/>
                        <a:ea typeface="MS Mincho"/>
                        <a:cs typeface="Times New Roman" panose="02020603050405020304" pitchFamily="18" charset="0"/>
                      </a:endParaRPr>
                    </a:p>
                  </a:txBody>
                  <a:tcPr marT="0" marB="0"/>
                </a:tc>
                <a:tc>
                  <a:txBody>
                    <a:bodyPr/>
                    <a:lstStyle/>
                    <a:p>
                      <a:pPr algn="ctr">
                        <a:spcAft>
                          <a:spcPts val="0"/>
                        </a:spcAft>
                      </a:pPr>
                      <a:r>
                        <a:rPr lang="en-US" sz="1100">
                          <a:effectLst/>
                        </a:rPr>
                        <a:t>p</a:t>
                      </a:r>
                      <a:r>
                        <a:rPr lang="en-US" sz="1100" baseline="30000">
                          <a:effectLst/>
                        </a:rPr>
                        <a:t>†</a:t>
                      </a:r>
                      <a:endParaRPr lang="it-IT" sz="1200">
                        <a:effectLst/>
                      </a:endParaRPr>
                    </a:p>
                    <a:p>
                      <a:pPr algn="ctr">
                        <a:spcAft>
                          <a:spcPts val="0"/>
                        </a:spcAft>
                      </a:pPr>
                      <a:r>
                        <a:rPr lang="en-US" sz="1100">
                          <a:effectLst/>
                        </a:rPr>
                        <a:t> </a:t>
                      </a:r>
                      <a:endParaRPr lang="it-IT" sz="1200">
                        <a:effectLst/>
                        <a:latin typeface="Cambria" panose="02040503050406030204" pitchFamily="18" charset="0"/>
                        <a:ea typeface="MS Mincho"/>
                        <a:cs typeface="Times New Roman" panose="02020603050405020304" pitchFamily="18" charset="0"/>
                      </a:endParaRPr>
                    </a:p>
                  </a:txBody>
                  <a:tcPr marT="0" marB="0"/>
                </a:tc>
                <a:tc>
                  <a:txBody>
                    <a:bodyPr/>
                    <a:lstStyle/>
                    <a:p>
                      <a:pPr indent="-91440" algn="ctr">
                        <a:spcAft>
                          <a:spcPts val="0"/>
                        </a:spcAft>
                      </a:pPr>
                      <a:r>
                        <a:rPr lang="en-US" sz="1100">
                          <a:effectLst/>
                        </a:rPr>
                        <a:t>n (%)</a:t>
                      </a:r>
                      <a:endParaRPr lang="it-IT" sz="1200">
                        <a:effectLst/>
                      </a:endParaRPr>
                    </a:p>
                    <a:p>
                      <a:pPr indent="-91440" algn="ctr">
                        <a:spcAft>
                          <a:spcPts val="0"/>
                        </a:spcAft>
                      </a:pPr>
                      <a:r>
                        <a:rPr lang="en-US" sz="1100">
                          <a:effectLst/>
                        </a:rPr>
                        <a:t>n=954</a:t>
                      </a:r>
                      <a:endParaRPr lang="it-IT" sz="1200">
                        <a:effectLst/>
                        <a:latin typeface="Cambria" panose="02040503050406030204" pitchFamily="18" charset="0"/>
                        <a:ea typeface="MS Mincho"/>
                        <a:cs typeface="Times New Roman" panose="02020603050405020304" pitchFamily="18" charset="0"/>
                      </a:endParaRPr>
                    </a:p>
                  </a:txBody>
                  <a:tcPr marT="0" marB="0"/>
                </a:tc>
                <a:tc>
                  <a:txBody>
                    <a:bodyPr/>
                    <a:lstStyle/>
                    <a:p>
                      <a:pPr algn="ctr">
                        <a:spcAft>
                          <a:spcPts val="0"/>
                        </a:spcAft>
                      </a:pPr>
                      <a:r>
                        <a:rPr lang="en-US" sz="1100" dirty="0">
                          <a:effectLst/>
                        </a:rPr>
                        <a:t>p</a:t>
                      </a:r>
                      <a:r>
                        <a:rPr lang="en-US" sz="1100" baseline="30000" dirty="0">
                          <a:effectLst/>
                        </a:rPr>
                        <a:t>†</a:t>
                      </a:r>
                      <a:endParaRPr lang="it-IT" sz="1200" dirty="0">
                        <a:effectLst/>
                      </a:endParaRPr>
                    </a:p>
                    <a:p>
                      <a:pPr indent="-91440" algn="ctr">
                        <a:spcAft>
                          <a:spcPts val="0"/>
                        </a:spcAft>
                      </a:pPr>
                      <a:r>
                        <a:rPr lang="en-US" sz="1100" dirty="0">
                          <a:effectLst/>
                        </a:rPr>
                        <a:t> </a:t>
                      </a:r>
                      <a:endParaRPr lang="it-IT" sz="1200" dirty="0">
                        <a:effectLst/>
                        <a:latin typeface="Cambria" panose="02040503050406030204" pitchFamily="18" charset="0"/>
                        <a:ea typeface="MS Mincho"/>
                        <a:cs typeface="Times New Roman" panose="02020603050405020304" pitchFamily="18" charset="0"/>
                      </a:endParaRPr>
                    </a:p>
                  </a:txBody>
                  <a:tcPr marT="0" marB="0"/>
                </a:tc>
                <a:tc>
                  <a:txBody>
                    <a:bodyPr/>
                    <a:lstStyle/>
                    <a:p>
                      <a:pPr indent="-91440" algn="ctr">
                        <a:spcAft>
                          <a:spcPts val="0"/>
                        </a:spcAft>
                      </a:pPr>
                      <a:r>
                        <a:rPr lang="en-US" sz="1100">
                          <a:effectLst/>
                        </a:rPr>
                        <a:t>n (%)</a:t>
                      </a:r>
                      <a:endParaRPr lang="it-IT" sz="1200">
                        <a:effectLst/>
                      </a:endParaRPr>
                    </a:p>
                    <a:p>
                      <a:pPr indent="-91440" algn="ctr">
                        <a:spcAft>
                          <a:spcPts val="0"/>
                        </a:spcAft>
                      </a:pPr>
                      <a:r>
                        <a:rPr lang="en-US" sz="1100">
                          <a:effectLst/>
                        </a:rPr>
                        <a:t>n=404</a:t>
                      </a:r>
                      <a:endParaRPr lang="it-IT" sz="1200">
                        <a:effectLst/>
                        <a:latin typeface="Cambria" panose="02040503050406030204" pitchFamily="18" charset="0"/>
                        <a:ea typeface="MS Mincho"/>
                        <a:cs typeface="Times New Roman" panose="02020603050405020304" pitchFamily="18" charset="0"/>
                      </a:endParaRPr>
                    </a:p>
                  </a:txBody>
                  <a:tcPr marT="0" marB="0"/>
                </a:tc>
                <a:tc>
                  <a:txBody>
                    <a:bodyPr/>
                    <a:lstStyle/>
                    <a:p>
                      <a:pPr marL="0" algn="ctr" defTabSz="914400" rtl="0" eaLnBrk="1" latinLnBrk="0" hangingPunct="1">
                        <a:spcAft>
                          <a:spcPts val="0"/>
                        </a:spcAft>
                      </a:pPr>
                      <a:r>
                        <a:rPr lang="en-US" sz="1100" kern="1200" dirty="0">
                          <a:solidFill>
                            <a:schemeClr val="dk1"/>
                          </a:solidFill>
                          <a:effectLst/>
                          <a:latin typeface="+mn-lt"/>
                          <a:ea typeface="+mn-ea"/>
                          <a:cs typeface="+mn-cs"/>
                        </a:rPr>
                        <a:t>p†</a:t>
                      </a:r>
                      <a:endParaRPr lang="it-IT" sz="1100" kern="1200" dirty="0">
                        <a:solidFill>
                          <a:schemeClr val="dk1"/>
                        </a:solidFill>
                        <a:effectLst/>
                        <a:latin typeface="+mn-lt"/>
                        <a:ea typeface="+mn-ea"/>
                        <a:cs typeface="+mn-cs"/>
                      </a:endParaRPr>
                    </a:p>
                    <a:p>
                      <a:pPr marL="0" algn="ctr" defTabSz="914400" rtl="0" eaLnBrk="1" latinLnBrk="0" hangingPunct="1">
                        <a:spcAft>
                          <a:spcPts val="0"/>
                        </a:spcAft>
                      </a:pPr>
                      <a:r>
                        <a:rPr lang="en-US" sz="1100" kern="1200" dirty="0">
                          <a:solidFill>
                            <a:schemeClr val="dk1"/>
                          </a:solidFill>
                          <a:effectLst/>
                          <a:latin typeface="+mn-lt"/>
                          <a:ea typeface="+mn-ea"/>
                          <a:cs typeface="+mn-cs"/>
                        </a:rPr>
                        <a:t> </a:t>
                      </a:r>
                      <a:endParaRPr lang="it-IT" sz="1100" kern="1200" dirty="0">
                        <a:solidFill>
                          <a:schemeClr val="dk1"/>
                        </a:solidFill>
                        <a:effectLst/>
                        <a:latin typeface="+mn-lt"/>
                        <a:ea typeface="+mn-ea"/>
                        <a:cs typeface="+mn-cs"/>
                      </a:endParaRPr>
                    </a:p>
                  </a:txBody>
                  <a:tcPr marT="0" marB="0"/>
                </a:tc>
                <a:extLst>
                  <a:ext uri="{0D108BD9-81ED-4DB2-BD59-A6C34878D82A}">
                    <a16:rowId xmlns:a16="http://schemas.microsoft.com/office/drawing/2014/main" val="3219955403"/>
                  </a:ext>
                </a:extLst>
              </a:tr>
              <a:tr h="428802">
                <a:tc>
                  <a:txBody>
                    <a:bodyPr/>
                    <a:lstStyle/>
                    <a:p>
                      <a:pPr indent="-57150">
                        <a:spcAft>
                          <a:spcPts val="0"/>
                        </a:spcAft>
                      </a:pPr>
                      <a:r>
                        <a:rPr lang="en-US" sz="1100" dirty="0">
                          <a:effectLst/>
                        </a:rPr>
                        <a:t>Any</a:t>
                      </a:r>
                      <a:endParaRPr lang="it-IT" sz="1200" dirty="0">
                        <a:effectLst/>
                        <a:latin typeface="Cambria" panose="02040503050406030204" pitchFamily="18" charset="0"/>
                        <a:ea typeface="MS Mincho"/>
                        <a:cs typeface="Times New Roman" panose="02020603050405020304" pitchFamily="18" charset="0"/>
                      </a:endParaRPr>
                    </a:p>
                  </a:txBody>
                  <a:tcPr marT="0" marB="0">
                    <a:solidFill>
                      <a:schemeClr val="accent4">
                        <a:lumMod val="60000"/>
                        <a:lumOff val="40000"/>
                      </a:schemeClr>
                    </a:solidFill>
                  </a:tcPr>
                </a:tc>
                <a:tc>
                  <a:txBody>
                    <a:bodyPr/>
                    <a:lstStyle/>
                    <a:p>
                      <a:pPr marL="0" indent="-91440" algn="ctr" defTabSz="914400" rtl="0" eaLnBrk="1" latinLnBrk="0" hangingPunct="1">
                        <a:spcAft>
                          <a:spcPts val="0"/>
                        </a:spcAft>
                      </a:pPr>
                      <a:r>
                        <a:rPr lang="en-US" sz="1100" kern="1200">
                          <a:solidFill>
                            <a:schemeClr val="dk1"/>
                          </a:solidFill>
                          <a:effectLst/>
                          <a:latin typeface="+mn-lt"/>
                          <a:ea typeface="+mn-ea"/>
                          <a:cs typeface="+mn-cs"/>
                        </a:rPr>
                        <a:t>102,956 (21.8)</a:t>
                      </a:r>
                      <a:endParaRPr lang="it-IT" sz="1100" kern="1200">
                        <a:solidFill>
                          <a:schemeClr val="dk1"/>
                        </a:solidFill>
                        <a:effectLst/>
                        <a:latin typeface="+mn-lt"/>
                        <a:ea typeface="+mn-ea"/>
                        <a:cs typeface="+mn-cs"/>
                      </a:endParaRPr>
                    </a:p>
                  </a:txBody>
                  <a:tcPr marL="27305" marR="45720" marT="0" marB="0"/>
                </a:tc>
                <a:tc>
                  <a:txBody>
                    <a:bodyPr/>
                    <a:lstStyle/>
                    <a:p>
                      <a:pPr marL="0" indent="-91440" algn="ctr" defTabSz="914400" rtl="0" eaLnBrk="1" latinLnBrk="0" hangingPunct="1">
                        <a:spcAft>
                          <a:spcPts val="0"/>
                        </a:spcAft>
                      </a:pPr>
                      <a:r>
                        <a:rPr lang="en-US" sz="1100" kern="1200" dirty="0">
                          <a:solidFill>
                            <a:schemeClr val="dk1"/>
                          </a:solidFill>
                          <a:effectLst/>
                          <a:latin typeface="+mn-lt"/>
                          <a:ea typeface="+mn-ea"/>
                          <a:cs typeface="+mn-cs"/>
                        </a:rPr>
                        <a:t>2,667 (59.1)</a:t>
                      </a:r>
                      <a:endParaRPr lang="it-IT" sz="1100" kern="1200" dirty="0">
                        <a:solidFill>
                          <a:schemeClr val="dk1"/>
                        </a:solidFill>
                        <a:effectLst/>
                        <a:latin typeface="+mn-lt"/>
                        <a:ea typeface="+mn-ea"/>
                        <a:cs typeface="+mn-cs"/>
                      </a:endParaRPr>
                    </a:p>
                  </a:txBody>
                  <a:tcPr marL="27305" marR="27305" marT="0" marB="0"/>
                </a:tc>
                <a:tc>
                  <a:txBody>
                    <a:bodyPr/>
                    <a:lstStyle/>
                    <a:p>
                      <a:pPr indent="-91440" algn="ctr">
                        <a:spcAft>
                          <a:spcPts val="0"/>
                        </a:spcAft>
                      </a:pPr>
                      <a:r>
                        <a:rPr lang="en-US" sz="1100" dirty="0">
                          <a:effectLst/>
                        </a:rPr>
                        <a:t> </a:t>
                      </a:r>
                      <a:endParaRPr lang="it-IT" sz="1200" dirty="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dirty="0">
                          <a:effectLst/>
                        </a:rPr>
                        <a:t>298 (38.5)</a:t>
                      </a:r>
                      <a:endParaRPr lang="it-IT" sz="1200" dirty="0">
                        <a:effectLst/>
                        <a:latin typeface="Cambria" panose="02040503050406030204" pitchFamily="18" charset="0"/>
                        <a:ea typeface="MS Mincho"/>
                        <a:cs typeface="Times New Roman" panose="02020603050405020304" pitchFamily="18" charset="0"/>
                      </a:endParaRPr>
                    </a:p>
                  </a:txBody>
                  <a:tcPr marL="0" marR="1841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L="0" marR="18415" marT="0" marB="0"/>
                </a:tc>
                <a:tc>
                  <a:txBody>
                    <a:bodyPr/>
                    <a:lstStyle/>
                    <a:p>
                      <a:pPr algn="ctr">
                        <a:spcAft>
                          <a:spcPts val="0"/>
                        </a:spcAft>
                      </a:pPr>
                      <a:r>
                        <a:rPr lang="en-US" sz="1100">
                          <a:effectLst/>
                        </a:rPr>
                        <a:t>435 (45.6)</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169 (41.8)</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extLst>
                  <a:ext uri="{0D108BD9-81ED-4DB2-BD59-A6C34878D82A}">
                    <a16:rowId xmlns:a16="http://schemas.microsoft.com/office/drawing/2014/main" val="2167851884"/>
                  </a:ext>
                </a:extLst>
              </a:tr>
              <a:tr h="428802">
                <a:tc>
                  <a:txBody>
                    <a:bodyPr/>
                    <a:lstStyle/>
                    <a:p>
                      <a:pPr marL="0" marR="0" indent="-57150" algn="l" defTabSz="914400" rtl="0" eaLnBrk="1" fontAlgn="auto" latinLnBrk="0" hangingPunct="1">
                        <a:lnSpc>
                          <a:spcPct val="100000"/>
                        </a:lnSpc>
                        <a:spcBef>
                          <a:spcPts val="0"/>
                        </a:spcBef>
                        <a:spcAft>
                          <a:spcPts val="0"/>
                        </a:spcAft>
                        <a:buClrTx/>
                        <a:buSzTx/>
                        <a:buFontTx/>
                        <a:buNone/>
                        <a:tabLst/>
                        <a:defRPr/>
                      </a:pPr>
                      <a:r>
                        <a:rPr lang="en-US" sz="1100" dirty="0">
                          <a:effectLst/>
                        </a:rPr>
                        <a:t>Rhinitis</a:t>
                      </a:r>
                      <a:endParaRPr lang="it-IT" sz="1200" dirty="0">
                        <a:effectLst/>
                        <a:latin typeface="Cambria" panose="02040503050406030204" pitchFamily="18" charset="0"/>
                        <a:ea typeface="MS Mincho"/>
                        <a:cs typeface="Times New Roman" panose="02020603050405020304" pitchFamily="18" charset="0"/>
                      </a:endParaRPr>
                    </a:p>
                    <a:p>
                      <a:pPr indent="-57150" algn="r">
                        <a:spcAft>
                          <a:spcPts val="0"/>
                        </a:spcAft>
                      </a:pPr>
                      <a:r>
                        <a:rPr lang="en-US" sz="1100" dirty="0">
                          <a:effectLst/>
                        </a:rPr>
                        <a:t>	</a:t>
                      </a:r>
                      <a:endParaRPr lang="it-IT" sz="1200" dirty="0">
                        <a:effectLst/>
                        <a:latin typeface="Cambria" panose="02040503050406030204" pitchFamily="18" charset="0"/>
                        <a:ea typeface="MS Mincho"/>
                        <a:cs typeface="Times New Roman" panose="02020603050405020304" pitchFamily="18" charset="0"/>
                      </a:endParaRPr>
                    </a:p>
                  </a:txBody>
                  <a:tcPr marT="0" marB="0">
                    <a:solidFill>
                      <a:schemeClr val="accent4">
                        <a:lumMod val="60000"/>
                        <a:lumOff val="40000"/>
                      </a:schemeClr>
                    </a:solidFill>
                  </a:tcPr>
                </a:tc>
                <a:tc>
                  <a:txBody>
                    <a:bodyPr/>
                    <a:lstStyle/>
                    <a:p>
                      <a:pPr indent="-91440" algn="ctr">
                        <a:spcAft>
                          <a:spcPts val="0"/>
                        </a:spcAft>
                      </a:pPr>
                      <a:r>
                        <a:rPr lang="en-US" sz="1100" dirty="0">
                          <a:effectLst/>
                        </a:rPr>
                        <a:t>62,960 (13.3)</a:t>
                      </a:r>
                      <a:endParaRPr lang="it-IT" sz="1200" dirty="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dirty="0">
                          <a:effectLst/>
                        </a:rPr>
                        <a:t>2,193 (48.1)</a:t>
                      </a:r>
                      <a:endParaRPr lang="it-IT" sz="1200" dirty="0">
                        <a:effectLst/>
                        <a:latin typeface="Cambria" panose="02040503050406030204" pitchFamily="18" charset="0"/>
                        <a:ea typeface="MS Mincho"/>
                        <a:cs typeface="Times New Roman" panose="02020603050405020304" pitchFamily="18" charset="0"/>
                      </a:endParaRPr>
                    </a:p>
                  </a:txBody>
                  <a:tcPr marL="27305" marR="27305" marT="0" marB="0"/>
                </a:tc>
                <a:tc>
                  <a:txBody>
                    <a:bodyPr/>
                    <a:lstStyle/>
                    <a:p>
                      <a:pPr indent="-91440" algn="ctr">
                        <a:spcAft>
                          <a:spcPts val="0"/>
                        </a:spcAft>
                      </a:pPr>
                      <a:r>
                        <a:rPr lang="en-US" sz="1100">
                          <a:effectLst/>
                        </a:rPr>
                        <a:t> </a:t>
                      </a:r>
                      <a:endParaRPr lang="it-IT" sz="120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dirty="0">
                          <a:effectLst/>
                        </a:rPr>
                        <a:t>214 (27.7)</a:t>
                      </a:r>
                      <a:endParaRPr lang="it-IT" sz="1200" dirty="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dirty="0">
                          <a:effectLst/>
                        </a:rPr>
                        <a:t>&lt;0.01</a:t>
                      </a:r>
                      <a:endParaRPr lang="it-IT" sz="1200" dirty="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288 (30.2)</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121 (30.0)</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extLst>
                  <a:ext uri="{0D108BD9-81ED-4DB2-BD59-A6C34878D82A}">
                    <a16:rowId xmlns:a16="http://schemas.microsoft.com/office/drawing/2014/main" val="3685685785"/>
                  </a:ext>
                </a:extLst>
              </a:tr>
              <a:tr h="428802">
                <a:tc>
                  <a:txBody>
                    <a:bodyPr/>
                    <a:lstStyle/>
                    <a:p>
                      <a:pPr marL="0" marR="0" indent="-57150" algn="l" defTabSz="914400" rtl="0" eaLnBrk="1" fontAlgn="auto" latinLnBrk="0" hangingPunct="1">
                        <a:lnSpc>
                          <a:spcPct val="100000"/>
                        </a:lnSpc>
                        <a:spcBef>
                          <a:spcPts val="0"/>
                        </a:spcBef>
                        <a:spcAft>
                          <a:spcPts val="0"/>
                        </a:spcAft>
                        <a:buClrTx/>
                        <a:buSzTx/>
                        <a:buFontTx/>
                        <a:buNone/>
                        <a:tabLst/>
                        <a:defRPr/>
                      </a:pPr>
                      <a:r>
                        <a:rPr lang="en-US" sz="1100" dirty="0">
                          <a:effectLst/>
                        </a:rPr>
                        <a:t>Sinusitis</a:t>
                      </a:r>
                      <a:endParaRPr lang="it-IT" sz="1200" dirty="0">
                        <a:effectLst/>
                        <a:latin typeface="Cambria" panose="02040503050406030204" pitchFamily="18" charset="0"/>
                        <a:ea typeface="MS Mincho"/>
                        <a:cs typeface="Times New Roman" panose="02020603050405020304" pitchFamily="18" charset="0"/>
                      </a:endParaRPr>
                    </a:p>
                    <a:p>
                      <a:pPr indent="-57150" algn="r">
                        <a:spcAft>
                          <a:spcPts val="0"/>
                        </a:spcAft>
                      </a:pPr>
                      <a:r>
                        <a:rPr lang="en-US" sz="1100" dirty="0">
                          <a:effectLst/>
                        </a:rPr>
                        <a:t>	</a:t>
                      </a:r>
                      <a:endParaRPr lang="it-IT" sz="1200" dirty="0">
                        <a:effectLst/>
                        <a:latin typeface="Cambria" panose="02040503050406030204" pitchFamily="18" charset="0"/>
                        <a:ea typeface="MS Mincho"/>
                        <a:cs typeface="Times New Roman" panose="02020603050405020304" pitchFamily="18" charset="0"/>
                      </a:endParaRPr>
                    </a:p>
                  </a:txBody>
                  <a:tcPr marT="0" marB="0">
                    <a:solidFill>
                      <a:schemeClr val="accent4">
                        <a:lumMod val="60000"/>
                        <a:lumOff val="40000"/>
                      </a:schemeClr>
                    </a:solidFill>
                  </a:tcPr>
                </a:tc>
                <a:tc>
                  <a:txBody>
                    <a:bodyPr/>
                    <a:lstStyle/>
                    <a:p>
                      <a:pPr indent="-91440" algn="ctr">
                        <a:spcAft>
                          <a:spcPts val="0"/>
                        </a:spcAft>
                      </a:pPr>
                      <a:r>
                        <a:rPr lang="en-US" sz="1100" dirty="0">
                          <a:effectLst/>
                        </a:rPr>
                        <a:t>23,526 (5.0)</a:t>
                      </a:r>
                      <a:endParaRPr lang="it-IT" sz="1200" dirty="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dirty="0">
                          <a:effectLst/>
                        </a:rPr>
                        <a:t>788 (17.5)</a:t>
                      </a:r>
                      <a:endParaRPr lang="it-IT" sz="1200" dirty="0">
                        <a:effectLst/>
                        <a:latin typeface="Cambria" panose="02040503050406030204" pitchFamily="18" charset="0"/>
                        <a:ea typeface="MS Mincho"/>
                        <a:cs typeface="Times New Roman" panose="02020603050405020304" pitchFamily="18" charset="0"/>
                      </a:endParaRPr>
                    </a:p>
                  </a:txBody>
                  <a:tcPr marL="27305" marR="27305" marT="0" marB="0"/>
                </a:tc>
                <a:tc>
                  <a:txBody>
                    <a:bodyPr/>
                    <a:lstStyle/>
                    <a:p>
                      <a:pPr indent="-91440" algn="ctr">
                        <a:spcAft>
                          <a:spcPts val="0"/>
                        </a:spcAft>
                      </a:pPr>
                      <a:r>
                        <a:rPr lang="en-US" sz="1100">
                          <a:effectLst/>
                        </a:rPr>
                        <a:t> </a:t>
                      </a:r>
                      <a:endParaRPr lang="it-IT" sz="120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a:effectLst/>
                        </a:rPr>
                        <a:t>80 (10.3)</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dirty="0">
                          <a:effectLst/>
                        </a:rPr>
                        <a:t>&lt;0.01</a:t>
                      </a:r>
                      <a:endParaRPr lang="it-IT" sz="1200" dirty="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dirty="0">
                          <a:effectLst/>
                        </a:rPr>
                        <a:t>130 (13.6)</a:t>
                      </a:r>
                      <a:endParaRPr lang="it-IT" sz="1200" dirty="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47 (11.6)</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extLst>
                  <a:ext uri="{0D108BD9-81ED-4DB2-BD59-A6C34878D82A}">
                    <a16:rowId xmlns:a16="http://schemas.microsoft.com/office/drawing/2014/main" val="131123027"/>
                  </a:ext>
                </a:extLst>
              </a:tr>
              <a:tr h="428802">
                <a:tc>
                  <a:txBody>
                    <a:bodyPr/>
                    <a:lstStyle/>
                    <a:p>
                      <a:pPr marL="0" marR="0" indent="-57150" algn="l" defTabSz="914400" rtl="0" eaLnBrk="1" fontAlgn="auto" latinLnBrk="0" hangingPunct="1">
                        <a:lnSpc>
                          <a:spcPct val="100000"/>
                        </a:lnSpc>
                        <a:spcBef>
                          <a:spcPts val="0"/>
                        </a:spcBef>
                        <a:spcAft>
                          <a:spcPts val="0"/>
                        </a:spcAft>
                        <a:buClrTx/>
                        <a:buSzTx/>
                        <a:buFontTx/>
                        <a:buNone/>
                        <a:tabLst/>
                        <a:defRPr/>
                      </a:pPr>
                      <a:r>
                        <a:rPr lang="en-US" sz="1100" dirty="0">
                          <a:effectLst/>
                        </a:rPr>
                        <a:t>Dermatitis</a:t>
                      </a:r>
                      <a:endParaRPr lang="it-IT" sz="1200" dirty="0">
                        <a:effectLst/>
                        <a:latin typeface="Cambria" panose="02040503050406030204" pitchFamily="18" charset="0"/>
                        <a:ea typeface="MS Mincho"/>
                        <a:cs typeface="Times New Roman" panose="02020603050405020304" pitchFamily="18" charset="0"/>
                      </a:endParaRPr>
                    </a:p>
                    <a:p>
                      <a:pPr indent="-57150" algn="l">
                        <a:spcAft>
                          <a:spcPts val="0"/>
                        </a:spcAft>
                      </a:pPr>
                      <a:r>
                        <a:rPr lang="en-US" sz="1100" dirty="0">
                          <a:effectLst/>
                        </a:rPr>
                        <a:t>	</a:t>
                      </a:r>
                      <a:endParaRPr lang="it-IT" sz="1200" dirty="0">
                        <a:effectLst/>
                        <a:latin typeface="Cambria" panose="02040503050406030204" pitchFamily="18" charset="0"/>
                        <a:ea typeface="MS Mincho"/>
                        <a:cs typeface="Times New Roman" panose="02020603050405020304" pitchFamily="18" charset="0"/>
                      </a:endParaRPr>
                    </a:p>
                  </a:txBody>
                  <a:tcPr marT="0" marB="0">
                    <a:solidFill>
                      <a:schemeClr val="accent4">
                        <a:lumMod val="60000"/>
                        <a:lumOff val="40000"/>
                      </a:schemeClr>
                    </a:solidFill>
                  </a:tcPr>
                </a:tc>
                <a:tc>
                  <a:txBody>
                    <a:bodyPr/>
                    <a:lstStyle/>
                    <a:p>
                      <a:pPr indent="-91440" algn="ctr">
                        <a:spcAft>
                          <a:spcPts val="0"/>
                        </a:spcAft>
                      </a:pPr>
                      <a:r>
                        <a:rPr lang="en-US" sz="1100">
                          <a:effectLst/>
                        </a:rPr>
                        <a:t>13,638 (2.9)</a:t>
                      </a:r>
                      <a:endParaRPr lang="it-IT" sz="120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a:effectLst/>
                        </a:rPr>
                        <a:t>509 (11.3)</a:t>
                      </a:r>
                      <a:endParaRPr lang="it-IT" sz="1200">
                        <a:effectLst/>
                        <a:latin typeface="Cambria" panose="02040503050406030204" pitchFamily="18" charset="0"/>
                        <a:ea typeface="MS Mincho"/>
                        <a:cs typeface="Times New Roman" panose="02020603050405020304" pitchFamily="18" charset="0"/>
                      </a:endParaRPr>
                    </a:p>
                  </a:txBody>
                  <a:tcPr marL="27305" marR="27305" marT="0" marB="0"/>
                </a:tc>
                <a:tc>
                  <a:txBody>
                    <a:bodyPr/>
                    <a:lstStyle/>
                    <a:p>
                      <a:pPr indent="-91440" algn="ctr">
                        <a:spcAft>
                          <a:spcPts val="0"/>
                        </a:spcAft>
                      </a:pPr>
                      <a:r>
                        <a:rPr lang="en-US" sz="1100">
                          <a:effectLst/>
                        </a:rPr>
                        <a:t> </a:t>
                      </a:r>
                      <a:endParaRPr lang="it-IT" sz="120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a:effectLst/>
                        </a:rPr>
                        <a:t>35 (4.5)</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dirty="0">
                          <a:effectLst/>
                        </a:rPr>
                        <a:t>49 (5.1)</a:t>
                      </a:r>
                      <a:endParaRPr lang="it-IT" sz="1200" dirty="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25 (6.2)</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extLst>
                  <a:ext uri="{0D108BD9-81ED-4DB2-BD59-A6C34878D82A}">
                    <a16:rowId xmlns:a16="http://schemas.microsoft.com/office/drawing/2014/main" val="2498457338"/>
                  </a:ext>
                </a:extLst>
              </a:tr>
              <a:tr h="428802">
                <a:tc>
                  <a:txBody>
                    <a:bodyPr/>
                    <a:lstStyle/>
                    <a:p>
                      <a:pPr marL="0" marR="0" indent="-57150" algn="l" defTabSz="914400" rtl="0" eaLnBrk="1" fontAlgn="auto" latinLnBrk="0" hangingPunct="1">
                        <a:lnSpc>
                          <a:spcPct val="100000"/>
                        </a:lnSpc>
                        <a:spcBef>
                          <a:spcPts val="0"/>
                        </a:spcBef>
                        <a:spcAft>
                          <a:spcPts val="0"/>
                        </a:spcAft>
                        <a:buClrTx/>
                        <a:buSzTx/>
                        <a:buFontTx/>
                        <a:buNone/>
                        <a:tabLst/>
                        <a:defRPr/>
                      </a:pPr>
                      <a:r>
                        <a:rPr lang="it-IT" sz="1100" dirty="0">
                          <a:effectLst/>
                        </a:rPr>
                        <a:t>Urticaria</a:t>
                      </a:r>
                      <a:endParaRPr lang="it-IT" sz="1200" dirty="0">
                        <a:effectLst/>
                        <a:latin typeface="Cambria" panose="02040503050406030204" pitchFamily="18" charset="0"/>
                        <a:ea typeface="MS Mincho"/>
                        <a:cs typeface="Times New Roman" panose="02020603050405020304" pitchFamily="18" charset="0"/>
                      </a:endParaRPr>
                    </a:p>
                    <a:p>
                      <a:pPr indent="-57150" algn="l">
                        <a:spcAft>
                          <a:spcPts val="0"/>
                        </a:spcAft>
                      </a:pPr>
                      <a:r>
                        <a:rPr lang="en-US" sz="1100" dirty="0">
                          <a:effectLst/>
                        </a:rPr>
                        <a:t>	</a:t>
                      </a:r>
                      <a:endParaRPr lang="it-IT" sz="1200" dirty="0">
                        <a:effectLst/>
                        <a:latin typeface="Cambria" panose="02040503050406030204" pitchFamily="18" charset="0"/>
                        <a:ea typeface="MS Mincho"/>
                        <a:cs typeface="Times New Roman" panose="02020603050405020304" pitchFamily="18" charset="0"/>
                      </a:endParaRPr>
                    </a:p>
                  </a:txBody>
                  <a:tcPr marT="0" marB="0">
                    <a:solidFill>
                      <a:schemeClr val="accent4">
                        <a:lumMod val="60000"/>
                        <a:lumOff val="40000"/>
                      </a:schemeClr>
                    </a:solidFill>
                  </a:tcPr>
                </a:tc>
                <a:tc>
                  <a:txBody>
                    <a:bodyPr/>
                    <a:lstStyle/>
                    <a:p>
                      <a:pPr indent="-91440" algn="ctr">
                        <a:spcAft>
                          <a:spcPts val="0"/>
                        </a:spcAft>
                      </a:pPr>
                      <a:r>
                        <a:rPr lang="en-US" sz="1100">
                          <a:effectLst/>
                        </a:rPr>
                        <a:t>2,009 (0.4)</a:t>
                      </a:r>
                      <a:endParaRPr lang="it-IT" sz="120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a:effectLst/>
                        </a:rPr>
                        <a:t>100 (2.2)</a:t>
                      </a:r>
                      <a:endParaRPr lang="it-IT" sz="1200">
                        <a:effectLst/>
                        <a:latin typeface="Cambria" panose="02040503050406030204" pitchFamily="18" charset="0"/>
                        <a:ea typeface="MS Mincho"/>
                        <a:cs typeface="Times New Roman" panose="02020603050405020304" pitchFamily="18" charset="0"/>
                      </a:endParaRPr>
                    </a:p>
                  </a:txBody>
                  <a:tcPr marL="27305" marR="27305" marT="0" marB="0"/>
                </a:tc>
                <a:tc>
                  <a:txBody>
                    <a:bodyPr/>
                    <a:lstStyle/>
                    <a:p>
                      <a:pPr indent="-91440" algn="ctr">
                        <a:spcAft>
                          <a:spcPts val="0"/>
                        </a:spcAft>
                      </a:pPr>
                      <a:r>
                        <a:rPr lang="en-US" sz="1100">
                          <a:effectLst/>
                        </a:rPr>
                        <a:t> </a:t>
                      </a:r>
                      <a:endParaRPr lang="it-IT" sz="120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a:effectLst/>
                        </a:rPr>
                        <a:t>10 (1.3)</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dirty="0">
                          <a:effectLst/>
                        </a:rPr>
                        <a:t>11 (1.2)</a:t>
                      </a:r>
                      <a:endParaRPr lang="it-IT" sz="1200" dirty="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3 (0.7)</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0.33</a:t>
                      </a:r>
                      <a:endParaRPr lang="it-IT" sz="1200">
                        <a:effectLst/>
                        <a:latin typeface="Cambria" panose="02040503050406030204" pitchFamily="18" charset="0"/>
                        <a:ea typeface="MS Mincho"/>
                        <a:cs typeface="Times New Roman" panose="02020603050405020304" pitchFamily="18" charset="0"/>
                      </a:endParaRPr>
                    </a:p>
                  </a:txBody>
                  <a:tcPr marR="27305" marT="0" marB="0"/>
                </a:tc>
                <a:extLst>
                  <a:ext uri="{0D108BD9-81ED-4DB2-BD59-A6C34878D82A}">
                    <a16:rowId xmlns:a16="http://schemas.microsoft.com/office/drawing/2014/main" val="687323991"/>
                  </a:ext>
                </a:extLst>
              </a:tr>
              <a:tr h="428802">
                <a:tc>
                  <a:txBody>
                    <a:bodyPr/>
                    <a:lstStyle/>
                    <a:p>
                      <a:pPr algn="l">
                        <a:spcAft>
                          <a:spcPts val="0"/>
                        </a:spcAft>
                      </a:pPr>
                      <a:r>
                        <a:rPr lang="en-US" sz="1100" dirty="0">
                          <a:effectLst/>
                        </a:rPr>
                        <a:t>Asthma </a:t>
                      </a:r>
                      <a:endParaRPr lang="it-IT" sz="1200" dirty="0">
                        <a:effectLst/>
                        <a:latin typeface="Cambria" panose="02040503050406030204" pitchFamily="18" charset="0"/>
                        <a:ea typeface="MS Mincho"/>
                        <a:cs typeface="Times New Roman" panose="02020603050405020304" pitchFamily="18" charset="0"/>
                      </a:endParaRPr>
                    </a:p>
                  </a:txBody>
                  <a:tcPr marT="0" marB="0">
                    <a:solidFill>
                      <a:schemeClr val="accent4">
                        <a:lumMod val="60000"/>
                        <a:lumOff val="40000"/>
                      </a:schemeClr>
                    </a:solidFill>
                  </a:tcPr>
                </a:tc>
                <a:tc>
                  <a:txBody>
                    <a:bodyPr/>
                    <a:lstStyle/>
                    <a:p>
                      <a:pPr indent="-91440" algn="ctr">
                        <a:spcAft>
                          <a:spcPts val="0"/>
                        </a:spcAft>
                      </a:pPr>
                      <a:r>
                        <a:rPr lang="en-US" sz="1100">
                          <a:effectLst/>
                        </a:rPr>
                        <a:t>36,709 (7.8)</a:t>
                      </a:r>
                      <a:endParaRPr lang="it-IT" sz="120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a:effectLst/>
                        </a:rPr>
                        <a:t>1,144 (25.3)</a:t>
                      </a:r>
                      <a:endParaRPr lang="it-IT" sz="1200">
                        <a:effectLst/>
                        <a:latin typeface="Cambria" panose="02040503050406030204" pitchFamily="18" charset="0"/>
                        <a:ea typeface="MS Mincho"/>
                        <a:cs typeface="Times New Roman" panose="02020603050405020304" pitchFamily="18" charset="0"/>
                      </a:endParaRPr>
                    </a:p>
                  </a:txBody>
                  <a:tcPr marL="27305" marR="27305" marT="0" marB="0"/>
                </a:tc>
                <a:tc>
                  <a:txBody>
                    <a:bodyPr/>
                    <a:lstStyle/>
                    <a:p>
                      <a:pPr indent="-91440" algn="ctr">
                        <a:spcAft>
                          <a:spcPts val="0"/>
                        </a:spcAft>
                      </a:pPr>
                      <a:r>
                        <a:rPr lang="en-US" sz="1100">
                          <a:effectLst/>
                        </a:rPr>
                        <a:t> </a:t>
                      </a:r>
                      <a:endParaRPr lang="it-IT" sz="120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a:effectLst/>
                        </a:rPr>
                        <a:t>124 (16.0)</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178 (18.7)</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dirty="0">
                          <a:effectLst/>
                        </a:rPr>
                        <a:t>&lt;0.01</a:t>
                      </a:r>
                      <a:endParaRPr lang="it-IT" sz="1200" dirty="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60 (14.9)</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extLst>
                  <a:ext uri="{0D108BD9-81ED-4DB2-BD59-A6C34878D82A}">
                    <a16:rowId xmlns:a16="http://schemas.microsoft.com/office/drawing/2014/main" val="2938027570"/>
                  </a:ext>
                </a:extLst>
              </a:tr>
              <a:tr h="214402">
                <a:tc>
                  <a:txBody>
                    <a:bodyPr/>
                    <a:lstStyle/>
                    <a:p>
                      <a:pPr algn="l">
                        <a:spcAft>
                          <a:spcPts val="0"/>
                        </a:spcAft>
                      </a:pPr>
                      <a:r>
                        <a:rPr lang="en-US" sz="1100" dirty="0">
                          <a:effectLst/>
                        </a:rPr>
                        <a:t>Food allergies</a:t>
                      </a:r>
                      <a:endParaRPr lang="it-IT" sz="1200" dirty="0">
                        <a:effectLst/>
                        <a:latin typeface="Cambria" panose="02040503050406030204" pitchFamily="18" charset="0"/>
                        <a:ea typeface="MS Mincho"/>
                        <a:cs typeface="Times New Roman" panose="02020603050405020304" pitchFamily="18" charset="0"/>
                      </a:endParaRPr>
                    </a:p>
                  </a:txBody>
                  <a:tcPr marT="0" marB="0">
                    <a:solidFill>
                      <a:schemeClr val="accent4">
                        <a:lumMod val="60000"/>
                        <a:lumOff val="40000"/>
                      </a:schemeClr>
                    </a:solidFill>
                  </a:tcPr>
                </a:tc>
                <a:tc>
                  <a:txBody>
                    <a:bodyPr/>
                    <a:lstStyle/>
                    <a:p>
                      <a:pPr indent="-91440" algn="ctr">
                        <a:spcAft>
                          <a:spcPts val="0"/>
                        </a:spcAft>
                      </a:pPr>
                      <a:r>
                        <a:rPr lang="en-US" sz="1100">
                          <a:effectLst/>
                        </a:rPr>
                        <a:t>826 (0.2)</a:t>
                      </a:r>
                      <a:endParaRPr lang="it-IT" sz="120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a:effectLst/>
                        </a:rPr>
                        <a:t>262 (5.8)</a:t>
                      </a:r>
                      <a:endParaRPr lang="it-IT" sz="1200">
                        <a:effectLst/>
                        <a:latin typeface="Cambria" panose="02040503050406030204" pitchFamily="18" charset="0"/>
                        <a:ea typeface="MS Mincho"/>
                        <a:cs typeface="Times New Roman" panose="02020603050405020304" pitchFamily="18" charset="0"/>
                      </a:endParaRPr>
                    </a:p>
                  </a:txBody>
                  <a:tcPr marL="27305" marR="27305" marT="0" marB="0"/>
                </a:tc>
                <a:tc>
                  <a:txBody>
                    <a:bodyPr/>
                    <a:lstStyle/>
                    <a:p>
                      <a:pPr indent="-91440" algn="ctr">
                        <a:spcAft>
                          <a:spcPts val="0"/>
                        </a:spcAft>
                      </a:pPr>
                      <a:r>
                        <a:rPr lang="en-US" sz="1100">
                          <a:effectLst/>
                        </a:rPr>
                        <a:t> </a:t>
                      </a:r>
                      <a:endParaRPr lang="it-IT" sz="1200">
                        <a:effectLst/>
                        <a:latin typeface="Cambria" panose="02040503050406030204" pitchFamily="18" charset="0"/>
                        <a:ea typeface="MS Mincho"/>
                        <a:cs typeface="Times New Roman" panose="02020603050405020304" pitchFamily="18" charset="0"/>
                      </a:endParaRPr>
                    </a:p>
                  </a:txBody>
                  <a:tcPr marL="27305" marR="45720" marT="0" marB="0"/>
                </a:tc>
                <a:tc>
                  <a:txBody>
                    <a:bodyPr/>
                    <a:lstStyle/>
                    <a:p>
                      <a:pPr indent="-91440" algn="ctr">
                        <a:spcAft>
                          <a:spcPts val="0"/>
                        </a:spcAft>
                      </a:pPr>
                      <a:r>
                        <a:rPr lang="en-US" sz="1100">
                          <a:effectLst/>
                        </a:rPr>
                        <a:t>9 (1.2)</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32 (3.4)</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a:effectLst/>
                        </a:rPr>
                        <a:t>&lt;0.01</a:t>
                      </a:r>
                      <a:endParaRPr lang="it-IT" sz="120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dirty="0">
                          <a:effectLst/>
                        </a:rPr>
                        <a:t>8 (2.0)</a:t>
                      </a:r>
                      <a:endParaRPr lang="it-IT" sz="1200" dirty="0">
                        <a:effectLst/>
                        <a:latin typeface="Cambria" panose="02040503050406030204" pitchFamily="18" charset="0"/>
                        <a:ea typeface="MS Mincho"/>
                        <a:cs typeface="Times New Roman" panose="02020603050405020304" pitchFamily="18" charset="0"/>
                      </a:endParaRPr>
                    </a:p>
                  </a:txBody>
                  <a:tcPr marR="27305" marT="0" marB="0"/>
                </a:tc>
                <a:tc>
                  <a:txBody>
                    <a:bodyPr/>
                    <a:lstStyle/>
                    <a:p>
                      <a:pPr indent="-91440" algn="ctr">
                        <a:spcAft>
                          <a:spcPts val="0"/>
                        </a:spcAft>
                      </a:pPr>
                      <a:r>
                        <a:rPr lang="en-US" sz="1100" dirty="0">
                          <a:effectLst/>
                        </a:rPr>
                        <a:t>&lt;0.01</a:t>
                      </a:r>
                      <a:endParaRPr lang="it-IT" sz="1200" dirty="0">
                        <a:effectLst/>
                        <a:latin typeface="Cambria" panose="02040503050406030204" pitchFamily="18" charset="0"/>
                        <a:ea typeface="MS Mincho"/>
                        <a:cs typeface="Times New Roman" panose="02020603050405020304" pitchFamily="18" charset="0"/>
                      </a:endParaRPr>
                    </a:p>
                  </a:txBody>
                  <a:tcPr marR="27305" marT="0" marB="0"/>
                </a:tc>
                <a:extLst>
                  <a:ext uri="{0D108BD9-81ED-4DB2-BD59-A6C34878D82A}">
                    <a16:rowId xmlns:a16="http://schemas.microsoft.com/office/drawing/2014/main" val="2981654692"/>
                  </a:ext>
                </a:extLst>
              </a:tr>
            </a:tbl>
          </a:graphicData>
        </a:graphic>
      </p:graphicFrame>
      <p:sp>
        <p:nvSpPr>
          <p:cNvPr id="8" name="Rectangle 3">
            <a:extLst>
              <a:ext uri="{FF2B5EF4-FFF2-40B4-BE49-F238E27FC236}">
                <a16:creationId xmlns:a16="http://schemas.microsoft.com/office/drawing/2014/main" id="{F3C9610C-5166-4A47-86A8-3B7C128CD8AC}"/>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Allergic</a:t>
            </a:r>
            <a:r>
              <a:rPr kumimoji="0" lang="fr-FR"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Conditions and </a:t>
            </a:r>
            <a:r>
              <a:rPr kumimoji="0" lang="fr-FR"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EGIDs</a:t>
            </a:r>
            <a:endParaRPr kumimoji="0" lang="fr-FR"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endParaRPr>
          </a:p>
        </p:txBody>
      </p:sp>
      <p:sp>
        <p:nvSpPr>
          <p:cNvPr id="7" name="Rettangolo 6">
            <a:extLst>
              <a:ext uri="{FF2B5EF4-FFF2-40B4-BE49-F238E27FC236}">
                <a16:creationId xmlns:a16="http://schemas.microsoft.com/office/drawing/2014/main" id="{104730CA-808F-41FE-9937-E41542C3E2D6}"/>
              </a:ext>
            </a:extLst>
          </p:cNvPr>
          <p:cNvSpPr/>
          <p:nvPr/>
        </p:nvSpPr>
        <p:spPr>
          <a:xfrm>
            <a:off x="340863" y="1340768"/>
            <a:ext cx="9721080" cy="3888432"/>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395272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2C3FEA-2B3D-C047-9C1E-896E62B99747}"/>
              </a:ext>
            </a:extLst>
          </p:cNvPr>
          <p:cNvSpPr/>
          <p:nvPr/>
        </p:nvSpPr>
        <p:spPr>
          <a:xfrm>
            <a:off x="490332" y="1030913"/>
            <a:ext cx="10986050" cy="754630"/>
          </a:xfrm>
          <a:prstGeom prst="rect">
            <a:avLst/>
          </a:prstGeom>
        </p:spPr>
        <p:txBody>
          <a:bodyPr wrap="square">
            <a:spAutoFit/>
          </a:bodyPr>
          <a:lstStyle/>
          <a:p>
            <a:pPr>
              <a:lnSpc>
                <a:spcPct val="150000"/>
              </a:lnSpc>
              <a:spcAft>
                <a:spcPts val="0"/>
              </a:spcAft>
            </a:pPr>
            <a:r>
              <a:rPr lang="en-GB" sz="3200" dirty="0">
                <a:ea typeface="Calibri" panose="020F0502020204030204" pitchFamily="34" charset="0"/>
                <a:cs typeface="Times New Roman" panose="02020603050405020304" pitchFamily="18" charset="0"/>
              </a:rPr>
              <a:t>Disclosure</a:t>
            </a:r>
            <a:endParaRPr lang="it-IT" sz="3200" dirty="0">
              <a:ea typeface="Times New Roman" panose="02020603050405020304" pitchFamily="18" charset="0"/>
            </a:endParaRPr>
          </a:p>
        </p:txBody>
      </p:sp>
      <p:sp>
        <p:nvSpPr>
          <p:cNvPr id="3" name="Rectangle 2">
            <a:extLst>
              <a:ext uri="{FF2B5EF4-FFF2-40B4-BE49-F238E27FC236}">
                <a16:creationId xmlns:a16="http://schemas.microsoft.com/office/drawing/2014/main" id="{7BB65CBA-7EA5-0146-9C10-3DBD5E540FAA}"/>
              </a:ext>
            </a:extLst>
          </p:cNvPr>
          <p:cNvSpPr/>
          <p:nvPr/>
        </p:nvSpPr>
        <p:spPr>
          <a:xfrm>
            <a:off x="431858" y="2239305"/>
            <a:ext cx="11102997" cy="1342034"/>
          </a:xfrm>
          <a:prstGeom prst="rect">
            <a:avLst/>
          </a:prstGeom>
        </p:spPr>
        <p:txBody>
          <a:bodyPr wrap="square">
            <a:spAutoFit/>
          </a:bodyPr>
          <a:lstStyle/>
          <a:p>
            <a:pPr>
              <a:lnSpc>
                <a:spcPct val="150000"/>
              </a:lnSpc>
            </a:pPr>
            <a:endParaRPr lang="it-IT">
              <a:ea typeface="Times New Roman" panose="02020603050405020304" pitchFamily="18" charset="0"/>
            </a:endParaRPr>
          </a:p>
          <a:p>
            <a:pPr>
              <a:lnSpc>
                <a:spcPct val="150000"/>
              </a:lnSpc>
            </a:pPr>
            <a:r>
              <a:rPr lang="it-IT">
                <a:solidFill>
                  <a:prstClr val="black"/>
                </a:solidFill>
              </a:rPr>
              <a:t>Matteo Ghisa has received consulting fees or grant from </a:t>
            </a:r>
            <a:r>
              <a:rPr lang="it-IT">
                <a:ea typeface="Times New Roman" panose="02020603050405020304" pitchFamily="18" charset="0"/>
              </a:rPr>
              <a:t>Sanofi, Dr FALK pharma, </a:t>
            </a:r>
            <a:r>
              <a:rPr lang="en-GB">
                <a:ea typeface="Times New Roman" panose="02020603050405020304" pitchFamily="18" charset="0"/>
              </a:rPr>
              <a:t>Ag Pharma</a:t>
            </a:r>
            <a:r>
              <a:rPr lang="it-IT">
                <a:ea typeface="Times New Roman" panose="02020603050405020304" pitchFamily="18" charset="0"/>
              </a:rPr>
              <a:t>, Aboca, </a:t>
            </a:r>
            <a:r>
              <a:rPr lang="en-US">
                <a:ea typeface="Times New Roman" panose="02020603050405020304" pitchFamily="18" charset="0"/>
              </a:rPr>
              <a:t>Alfasigma</a:t>
            </a:r>
            <a:r>
              <a:rPr lang="it-IT">
                <a:ea typeface="Times New Roman" panose="02020603050405020304" pitchFamily="18" charset="0"/>
              </a:rPr>
              <a:t>, </a:t>
            </a:r>
            <a:r>
              <a:rPr lang="en-US">
                <a:ea typeface="Times New Roman" panose="02020603050405020304" pitchFamily="18" charset="0"/>
              </a:rPr>
              <a:t>Stethos</a:t>
            </a:r>
            <a:r>
              <a:rPr lang="it-IT">
                <a:ea typeface="Times New Roman" panose="02020603050405020304" pitchFamily="18" charset="0"/>
              </a:rPr>
              <a:t>, Global Port LLC – Infomedica, Malesci, Olympus</a:t>
            </a:r>
          </a:p>
        </p:txBody>
      </p:sp>
    </p:spTree>
    <p:extLst>
      <p:ext uri="{BB962C8B-B14F-4D97-AF65-F5344CB8AC3E}">
        <p14:creationId xmlns:p14="http://schemas.microsoft.com/office/powerpoint/2010/main" val="1329190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8084474" y="6584376"/>
            <a:ext cx="4107526"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Vuyyuru</a:t>
            </a:r>
            <a:r>
              <a:rPr kumimoji="0" lang="it-IT" sz="1200" b="0" i="0" u="none" strike="noStrike" kern="1200" cap="none" spc="0" normalizeH="0" baseline="0" noProof="0" dirty="0">
                <a:ln>
                  <a:noFill/>
                </a:ln>
                <a:solidFill>
                  <a:prstClr val="black"/>
                </a:solidFill>
                <a:effectLst/>
                <a:uLnTx/>
                <a:uFillTx/>
                <a:latin typeface="Calibri"/>
                <a:ea typeface="+mn-ea"/>
                <a:cs typeface="+mn-cs"/>
              </a:rPr>
              <a:t> SK, al. </a:t>
            </a:r>
            <a:r>
              <a:rPr kumimoji="0" lang="en-US" sz="1200" b="0" i="0" u="none" strike="noStrike" kern="1200" cap="none" spc="0" normalizeH="0" baseline="0" noProof="0" dirty="0">
                <a:ln>
                  <a:noFill/>
                </a:ln>
                <a:solidFill>
                  <a:prstClr val="black"/>
                </a:solidFill>
                <a:effectLst/>
                <a:uLnTx/>
                <a:uFillTx/>
                <a:latin typeface="Calibri"/>
                <a:ea typeface="+mn-ea"/>
                <a:cs typeface="+mn-cs"/>
              </a:rPr>
              <a:t>JGH Open 2022, 6, 100–111.</a:t>
            </a:r>
            <a:endParaRPr kumimoji="0" lang="it-IT" sz="1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 name="Immagine 2">
            <a:extLst>
              <a:ext uri="{FF2B5EF4-FFF2-40B4-BE49-F238E27FC236}">
                <a16:creationId xmlns:a16="http://schemas.microsoft.com/office/drawing/2014/main" id="{F76D761B-B51F-600F-572A-8A79A1661533}"/>
              </a:ext>
            </a:extLst>
          </p:cNvPr>
          <p:cNvPicPr>
            <a:picLocks noChangeAspect="1"/>
          </p:cNvPicPr>
          <p:nvPr/>
        </p:nvPicPr>
        <p:blipFill>
          <a:blip r:embed="rId3"/>
          <a:stretch>
            <a:fillRect/>
          </a:stretch>
        </p:blipFill>
        <p:spPr>
          <a:xfrm>
            <a:off x="432628" y="1268760"/>
            <a:ext cx="11326743" cy="4854073"/>
          </a:xfrm>
          <a:prstGeom prst="rect">
            <a:avLst/>
          </a:prstGeom>
          <a:effectLst>
            <a:outerShdw blurRad="50800" dist="38100" dir="2700000" algn="tl" rotWithShape="0">
              <a:prstClr val="black">
                <a:alpha val="40000"/>
              </a:prstClr>
            </a:outerShdw>
          </a:effectLst>
        </p:spPr>
      </p:pic>
      <p:sp>
        <p:nvSpPr>
          <p:cNvPr id="7" name="Rectangle 3">
            <a:extLst>
              <a:ext uri="{FF2B5EF4-FFF2-40B4-BE49-F238E27FC236}">
                <a16:creationId xmlns:a16="http://schemas.microsoft.com/office/drawing/2014/main" id="{66ACDD05-FB9B-4E80-8219-BE427EBBF9DE}"/>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Clinicopathologic Diagnostic Approach to EGIDs</a:t>
            </a:r>
          </a:p>
        </p:txBody>
      </p:sp>
    </p:spTree>
    <p:extLst>
      <p:ext uri="{BB962C8B-B14F-4D97-AF65-F5344CB8AC3E}">
        <p14:creationId xmlns:p14="http://schemas.microsoft.com/office/powerpoint/2010/main" val="818296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magine 18">
            <a:extLst>
              <a:ext uri="{FF2B5EF4-FFF2-40B4-BE49-F238E27FC236}">
                <a16:creationId xmlns:a16="http://schemas.microsoft.com/office/drawing/2014/main" id="{3F15408D-42B3-082D-53D8-ABC9A1E369BC}"/>
              </a:ext>
            </a:extLst>
          </p:cNvPr>
          <p:cNvPicPr>
            <a:picLocks noChangeAspect="1"/>
          </p:cNvPicPr>
          <p:nvPr/>
        </p:nvPicPr>
        <p:blipFill>
          <a:blip r:embed="rId3"/>
          <a:stretch>
            <a:fillRect/>
          </a:stretch>
        </p:blipFill>
        <p:spPr>
          <a:xfrm>
            <a:off x="1016788" y="1052327"/>
            <a:ext cx="3652974" cy="4396694"/>
          </a:xfrm>
          <a:prstGeom prst="rect">
            <a:avLst/>
          </a:prstGeom>
        </p:spPr>
      </p:pic>
      <p:sp>
        <p:nvSpPr>
          <p:cNvPr id="21" name="CasellaDiTesto 20">
            <a:extLst>
              <a:ext uri="{FF2B5EF4-FFF2-40B4-BE49-F238E27FC236}">
                <a16:creationId xmlns:a16="http://schemas.microsoft.com/office/drawing/2014/main" id="{B80D1C23-5764-296A-0440-B2C525ABF297}"/>
              </a:ext>
            </a:extLst>
          </p:cNvPr>
          <p:cNvSpPr txBox="1"/>
          <p:nvPr/>
        </p:nvSpPr>
        <p:spPr>
          <a:xfrm>
            <a:off x="191344" y="5664636"/>
            <a:ext cx="5016921"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err="1">
                <a:ln>
                  <a:noFill/>
                </a:ln>
                <a:solidFill>
                  <a:srgbClr val="131413"/>
                </a:solidFill>
                <a:effectLst/>
                <a:uLnTx/>
                <a:uFillTx/>
                <a:latin typeface="Calibri"/>
                <a:ea typeface="+mn-ea"/>
                <a:cs typeface="+mn-cs"/>
              </a:rPr>
              <a:t>Findings</a:t>
            </a:r>
            <a:r>
              <a:rPr kumimoji="0" lang="it-IT" sz="1400" b="0" i="0" u="none" strike="noStrike" kern="1200" cap="none" spc="0" normalizeH="0" baseline="0" noProof="0" dirty="0">
                <a:ln>
                  <a:noFill/>
                </a:ln>
                <a:solidFill>
                  <a:srgbClr val="131413"/>
                </a:solidFill>
                <a:effectLst/>
                <a:uLnTx/>
                <a:uFillTx/>
                <a:latin typeface="Calibri"/>
                <a:ea typeface="+mn-ea"/>
                <a:cs typeface="+mn-cs"/>
              </a:rPr>
              <a:t> from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upper</a:t>
            </a:r>
            <a:r>
              <a:rPr kumimoji="0" lang="it-IT" sz="1400" b="0" i="0" u="none" strike="noStrike" kern="1200" cap="none" spc="0" normalizeH="0" baseline="0" noProof="0" dirty="0">
                <a:ln>
                  <a:noFill/>
                </a:ln>
                <a:solidFill>
                  <a:srgbClr val="131413"/>
                </a:solidFill>
                <a:effectLst/>
                <a:uLnTx/>
                <a:uFillTx/>
                <a:latin typeface="Calibri"/>
                <a:ea typeface="+mn-ea"/>
                <a:cs typeface="+mn-cs"/>
              </a:rPr>
              <a:t>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endoscopy</a:t>
            </a:r>
            <a:r>
              <a:rPr kumimoji="0" lang="it-IT" sz="1400" b="0" i="0" u="none" strike="noStrike" kern="1200" cap="none" spc="0" normalizeH="0" baseline="0" noProof="0" dirty="0">
                <a:ln>
                  <a:noFill/>
                </a:ln>
                <a:solidFill>
                  <a:srgbClr val="131413"/>
                </a:solidFill>
                <a:effectLst/>
                <a:uLnTx/>
                <a:uFillTx/>
                <a:latin typeface="Calibri"/>
                <a:ea typeface="+mn-ea"/>
                <a:cs typeface="+mn-cs"/>
              </a:rPr>
              <a:t>.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Nodularity</a:t>
            </a:r>
            <a:r>
              <a:rPr kumimoji="0" lang="it-IT" sz="1400" b="0" i="0" u="none" strike="noStrike" kern="1200" cap="none" spc="0" normalizeH="0" baseline="0" noProof="0" dirty="0">
                <a:ln>
                  <a:noFill/>
                </a:ln>
                <a:solidFill>
                  <a:srgbClr val="131413"/>
                </a:solidFill>
                <a:effectLst/>
                <a:uLnTx/>
                <a:uFillTx/>
                <a:latin typeface="Calibri"/>
                <a:ea typeface="+mn-ea"/>
                <a:cs typeface="+mn-cs"/>
              </a:rPr>
              <a:t> and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patchy</a:t>
            </a:r>
            <a:r>
              <a:rPr kumimoji="0" lang="it-IT" sz="1400" b="0" i="0" u="none" strike="noStrike" kern="1200" cap="none" spc="0" normalizeH="0" baseline="0" noProof="0" dirty="0">
                <a:ln>
                  <a:noFill/>
                </a:ln>
                <a:solidFill>
                  <a:srgbClr val="131413"/>
                </a:solidFill>
                <a:effectLst/>
                <a:uLnTx/>
                <a:uFillTx/>
                <a:latin typeface="Calibri"/>
                <a:ea typeface="+mn-ea"/>
                <a:cs typeface="+mn-cs"/>
              </a:rPr>
              <a:t>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erythema</a:t>
            </a:r>
            <a:r>
              <a:rPr kumimoji="0" lang="it-IT" sz="1400" b="0" i="0" u="none" strike="noStrike" kern="1200" cap="none" spc="0" normalizeH="0" baseline="0" noProof="0" dirty="0">
                <a:ln>
                  <a:noFill/>
                </a:ln>
                <a:solidFill>
                  <a:srgbClr val="131413"/>
                </a:solidFill>
                <a:effectLst/>
                <a:uLnTx/>
                <a:uFillTx/>
                <a:latin typeface="Calibri"/>
                <a:ea typeface="+mn-ea"/>
                <a:cs typeface="+mn-cs"/>
              </a:rPr>
              <a:t>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noted</a:t>
            </a:r>
            <a:r>
              <a:rPr kumimoji="0" lang="it-IT" sz="1400" b="0" i="0" u="none" strike="noStrike" kern="1200" cap="none" spc="0" normalizeH="0" baseline="0" noProof="0" dirty="0">
                <a:ln>
                  <a:noFill/>
                </a:ln>
                <a:solidFill>
                  <a:srgbClr val="131413"/>
                </a:solidFill>
                <a:effectLst/>
                <a:uLnTx/>
                <a:uFillTx/>
                <a:latin typeface="Calibri"/>
                <a:ea typeface="+mn-ea"/>
                <a:cs typeface="+mn-cs"/>
              </a:rPr>
              <a:t> in the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gastric</a:t>
            </a:r>
            <a:r>
              <a:rPr kumimoji="0" lang="it-IT" sz="1400" b="0" i="0" u="none" strike="noStrike" kern="1200" cap="none" spc="0" normalizeH="0" baseline="0" noProof="0" dirty="0">
                <a:ln>
                  <a:noFill/>
                </a:ln>
                <a:solidFill>
                  <a:srgbClr val="131413"/>
                </a:solidFill>
                <a:effectLst/>
                <a:uLnTx/>
                <a:uFillTx/>
                <a:latin typeface="Calibri"/>
                <a:ea typeface="+mn-ea"/>
                <a:cs typeface="+mn-cs"/>
              </a:rPr>
              <a:t> body a white light, b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narrow</a:t>
            </a:r>
            <a:r>
              <a:rPr kumimoji="0" lang="it-IT" sz="1400" b="0" i="0" u="none" strike="noStrike" kern="1200" cap="none" spc="0" normalizeH="0" baseline="0" noProof="0" dirty="0">
                <a:ln>
                  <a:noFill/>
                </a:ln>
                <a:solidFill>
                  <a:srgbClr val="131413"/>
                </a:solidFill>
                <a:effectLst/>
                <a:uLnTx/>
                <a:uFillTx/>
                <a:latin typeface="Calibri"/>
                <a:ea typeface="+mn-ea"/>
                <a:cs typeface="+mn-cs"/>
              </a:rPr>
              <a:t> band imaging (NBI)),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antrum</a:t>
            </a:r>
            <a:r>
              <a:rPr kumimoji="0" lang="it-IT" sz="1400" b="0" i="0" u="none" strike="noStrike" kern="1200" cap="none" spc="0" normalizeH="0" baseline="0" noProof="0" dirty="0">
                <a:ln>
                  <a:noFill/>
                </a:ln>
                <a:solidFill>
                  <a:srgbClr val="131413"/>
                </a:solidFill>
                <a:effectLst/>
                <a:uLnTx/>
                <a:uFillTx/>
                <a:latin typeface="Calibri"/>
                <a:ea typeface="+mn-ea"/>
                <a:cs typeface="+mn-cs"/>
              </a:rPr>
              <a:t> (d),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angularis</a:t>
            </a:r>
            <a:r>
              <a:rPr kumimoji="0" lang="it-IT" sz="1400" b="0" i="0" u="none" strike="noStrike" kern="1200" cap="none" spc="0" normalizeH="0" baseline="0" noProof="0" dirty="0">
                <a:ln>
                  <a:noFill/>
                </a:ln>
                <a:solidFill>
                  <a:srgbClr val="131413"/>
                </a:solidFill>
                <a:effectLst/>
                <a:uLnTx/>
                <a:uFillTx/>
                <a:latin typeface="Calibri"/>
                <a:ea typeface="+mn-ea"/>
                <a:cs typeface="+mn-cs"/>
              </a:rPr>
              <a:t> (e), and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distal</a:t>
            </a:r>
            <a:r>
              <a:rPr kumimoji="0" lang="it-IT" sz="1400" b="0" i="0" u="none" strike="noStrike" kern="1200" cap="none" spc="0" normalizeH="0" baseline="0" noProof="0" dirty="0">
                <a:ln>
                  <a:noFill/>
                </a:ln>
                <a:solidFill>
                  <a:srgbClr val="131413"/>
                </a:solidFill>
                <a:effectLst/>
                <a:uLnTx/>
                <a:uFillTx/>
                <a:latin typeface="Calibri"/>
                <a:ea typeface="+mn-ea"/>
                <a:cs typeface="+mn-cs"/>
              </a:rPr>
              <a:t>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duodenum</a:t>
            </a:r>
            <a:r>
              <a:rPr kumimoji="0" lang="it-IT" sz="1400" b="0" i="0" u="none" strike="noStrike" kern="1200" cap="none" spc="0" normalizeH="0" baseline="0" noProof="0" dirty="0">
                <a:ln>
                  <a:noFill/>
                </a:ln>
                <a:solidFill>
                  <a:srgbClr val="131413"/>
                </a:solidFill>
                <a:effectLst/>
                <a:uLnTx/>
                <a:uFillTx/>
                <a:latin typeface="Calibri"/>
                <a:ea typeface="+mn-ea"/>
                <a:cs typeface="+mn-cs"/>
              </a:rPr>
              <a:t> (f).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Eosinophilic</a:t>
            </a:r>
            <a:r>
              <a:rPr kumimoji="0" lang="it-IT" sz="1400" b="0" i="0" u="none" strike="noStrike" kern="1200" cap="none" spc="0" normalizeH="0" baseline="0" noProof="0" dirty="0">
                <a:ln>
                  <a:noFill/>
                </a:ln>
                <a:solidFill>
                  <a:srgbClr val="131413"/>
                </a:solidFill>
                <a:effectLst/>
                <a:uLnTx/>
                <a:uFillTx/>
                <a:latin typeface="Calibri"/>
                <a:ea typeface="+mn-ea"/>
                <a:cs typeface="+mn-cs"/>
              </a:rPr>
              <a:t>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abscesses</a:t>
            </a:r>
            <a:r>
              <a:rPr kumimoji="0" lang="it-IT" sz="1400" b="0" i="0" u="none" strike="noStrike" kern="1200" cap="none" spc="0" normalizeH="0" baseline="0" noProof="0" dirty="0">
                <a:ln>
                  <a:noFill/>
                </a:ln>
                <a:solidFill>
                  <a:srgbClr val="131413"/>
                </a:solidFill>
                <a:effectLst/>
                <a:uLnTx/>
                <a:uFillTx/>
                <a:latin typeface="Calibri"/>
                <a:ea typeface="+mn-ea"/>
                <a:cs typeface="+mn-cs"/>
              </a:rPr>
              <a:t>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seen</a:t>
            </a:r>
            <a:r>
              <a:rPr kumimoji="0" lang="it-IT" sz="1400" b="0" i="0" u="none" strike="noStrike" kern="1200" cap="none" spc="0" normalizeH="0" baseline="0" noProof="0" dirty="0">
                <a:ln>
                  <a:noFill/>
                </a:ln>
                <a:solidFill>
                  <a:srgbClr val="131413"/>
                </a:solidFill>
                <a:effectLst/>
                <a:uLnTx/>
                <a:uFillTx/>
                <a:latin typeface="Calibri"/>
                <a:ea typeface="+mn-ea"/>
                <a:cs typeface="+mn-cs"/>
              </a:rPr>
              <a:t> in the </a:t>
            </a:r>
            <a:r>
              <a:rPr kumimoji="0" lang="it-IT" sz="1400" b="0" i="0" u="none" strike="noStrike" kern="1200" cap="none" spc="0" normalizeH="0" baseline="0" noProof="0" dirty="0" err="1">
                <a:ln>
                  <a:noFill/>
                </a:ln>
                <a:solidFill>
                  <a:srgbClr val="131413"/>
                </a:solidFill>
                <a:effectLst/>
                <a:uLnTx/>
                <a:uFillTx/>
                <a:latin typeface="Calibri"/>
                <a:ea typeface="+mn-ea"/>
                <a:cs typeface="+mn-cs"/>
              </a:rPr>
              <a:t>stomach</a:t>
            </a:r>
            <a:r>
              <a:rPr kumimoji="0" lang="it-IT" sz="1400" b="0" i="0" u="none" strike="noStrike" kern="1200" cap="none" spc="0" normalizeH="0" baseline="0" noProof="0" dirty="0">
                <a:ln>
                  <a:noFill/>
                </a:ln>
                <a:solidFill>
                  <a:srgbClr val="131413"/>
                </a:solidFill>
                <a:effectLst/>
                <a:uLnTx/>
                <a:uFillTx/>
                <a:latin typeface="Calibri"/>
                <a:ea typeface="+mn-ea"/>
                <a:cs typeface="+mn-cs"/>
              </a:rPr>
              <a:t> (c)</a:t>
            </a:r>
          </a:p>
        </p:txBody>
      </p:sp>
      <p:sp>
        <p:nvSpPr>
          <p:cNvPr id="2" name="CasellaDiTesto 1">
            <a:extLst>
              <a:ext uri="{FF2B5EF4-FFF2-40B4-BE49-F238E27FC236}">
                <a16:creationId xmlns:a16="http://schemas.microsoft.com/office/drawing/2014/main" id="{E4567D30-3149-C079-E45F-80CF158EBECD}"/>
              </a:ext>
            </a:extLst>
          </p:cNvPr>
          <p:cNvSpPr txBox="1"/>
          <p:nvPr/>
        </p:nvSpPr>
        <p:spPr>
          <a:xfrm>
            <a:off x="9254208" y="6558125"/>
            <a:ext cx="2937792"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Lwin T, et al </a:t>
            </a:r>
            <a:r>
              <a:rPr kumimoji="0" lang="it-IT" sz="1200" b="0" i="0" u="none" strike="noStrike" kern="1200" cap="none" spc="0" normalizeH="0" baseline="0" noProof="0" dirty="0">
                <a:ln>
                  <a:noFill/>
                </a:ln>
                <a:solidFill>
                  <a:prstClr val="black"/>
                </a:solidFill>
                <a:effectLst/>
                <a:uLnTx/>
                <a:uFillTx/>
                <a:latin typeface="Calibri"/>
                <a:ea typeface="+mn-ea"/>
                <a:cs typeface="+mn-cs"/>
              </a:rPr>
              <a:t>Mod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Pathol</a:t>
            </a:r>
            <a:r>
              <a:rPr kumimoji="0" lang="it-IT" sz="1200" b="0" i="0" u="none" strike="noStrike" kern="1200" cap="none" spc="0" normalizeH="0" baseline="0" noProof="0" dirty="0">
                <a:ln>
                  <a:noFill/>
                </a:ln>
                <a:solidFill>
                  <a:prstClr val="black"/>
                </a:solidFill>
                <a:effectLst/>
                <a:uLnTx/>
                <a:uFillTx/>
                <a:latin typeface="Calibri"/>
                <a:ea typeface="+mn-ea"/>
                <a:cs typeface="+mn-cs"/>
              </a:rPr>
              <a:t>. 2011;24(4):556–63</a:t>
            </a:r>
          </a:p>
        </p:txBody>
      </p:sp>
      <p:sp>
        <p:nvSpPr>
          <p:cNvPr id="20" name="Rectangle 3">
            <a:extLst>
              <a:ext uri="{FF2B5EF4-FFF2-40B4-BE49-F238E27FC236}">
                <a16:creationId xmlns:a16="http://schemas.microsoft.com/office/drawing/2014/main" id="{E3B05524-C5EB-42FD-AD28-90322FBB93BC}"/>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Endoscopic</a:t>
            </a:r>
            <a:r>
              <a:rPr kumimoji="0" lang="fr-FR"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and </a:t>
            </a:r>
            <a:r>
              <a:rPr kumimoji="0" lang="fr-FR"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Histological</a:t>
            </a:r>
            <a:r>
              <a:rPr kumimoji="0" lang="fr-FR"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a:t>
            </a:r>
            <a:r>
              <a:rPr kumimoji="0" lang="fr-FR"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Diagnosis</a:t>
            </a:r>
            <a:r>
              <a:rPr kumimoji="0" lang="fr-FR"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of </a:t>
            </a:r>
            <a:r>
              <a:rPr kumimoji="0" lang="fr-FR"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EGIDs</a:t>
            </a:r>
            <a:endPar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endParaRPr>
          </a:p>
        </p:txBody>
      </p:sp>
      <p:pic>
        <p:nvPicPr>
          <p:cNvPr id="3" name="Immagine 2">
            <a:extLst>
              <a:ext uri="{FF2B5EF4-FFF2-40B4-BE49-F238E27FC236}">
                <a16:creationId xmlns:a16="http://schemas.microsoft.com/office/drawing/2014/main" id="{0CD8AF16-F183-4B9A-80E6-C8503F1D99BB}"/>
              </a:ext>
            </a:extLst>
          </p:cNvPr>
          <p:cNvPicPr>
            <a:picLocks noChangeAspect="1"/>
          </p:cNvPicPr>
          <p:nvPr/>
        </p:nvPicPr>
        <p:blipFill>
          <a:blip r:embed="rId4"/>
          <a:stretch>
            <a:fillRect/>
          </a:stretch>
        </p:blipFill>
        <p:spPr>
          <a:xfrm>
            <a:off x="5317699" y="1052328"/>
            <a:ext cx="6693970" cy="550579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158678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C2A3DD8A-C15B-47D9-8E81-6BDB567A1ABE}"/>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algn="just"/>
            <a:r>
              <a:rPr lang="en-US" altLang="it-IT" sz="3200" dirty="0">
                <a:effectLst>
                  <a:outerShdw blurRad="38100" dist="38100" dir="2700000" algn="tl">
                    <a:srgbClr val="C0C0C0"/>
                  </a:outerShdw>
                </a:effectLst>
                <a:latin typeface="+mj-lt"/>
              </a:rPr>
              <a:t>Endoscopic Findings in non-</a:t>
            </a:r>
            <a:r>
              <a:rPr lang="en-US" altLang="it-IT" sz="3200" dirty="0" err="1">
                <a:effectLst>
                  <a:outerShdw blurRad="38100" dist="38100" dir="2700000" algn="tl">
                    <a:srgbClr val="C0C0C0"/>
                  </a:outerShdw>
                </a:effectLst>
                <a:latin typeface="+mj-lt"/>
              </a:rPr>
              <a:t>EoE</a:t>
            </a:r>
            <a:r>
              <a:rPr lang="en-US" altLang="it-IT" sz="3200" dirty="0">
                <a:effectLst>
                  <a:outerShdw blurRad="38100" dist="38100" dir="2700000" algn="tl">
                    <a:srgbClr val="C0C0C0"/>
                  </a:outerShdw>
                </a:effectLst>
                <a:latin typeface="+mj-lt"/>
              </a:rPr>
              <a:t> EGIDs Are Various, Often Non-specific and Include Normal-appearing Mucosa</a:t>
            </a:r>
          </a:p>
        </p:txBody>
      </p:sp>
      <p:sp>
        <p:nvSpPr>
          <p:cNvPr id="6" name="Text Box 3">
            <a:extLst>
              <a:ext uri="{FF2B5EF4-FFF2-40B4-BE49-F238E27FC236}">
                <a16:creationId xmlns:a16="http://schemas.microsoft.com/office/drawing/2014/main" id="{1C0A3ED5-F9DD-4A1E-9F7A-3679E1384190}"/>
              </a:ext>
            </a:extLst>
          </p:cNvPr>
          <p:cNvSpPr txBox="1">
            <a:spLocks noChangeArrowheads="1"/>
          </p:cNvSpPr>
          <p:nvPr/>
        </p:nvSpPr>
        <p:spPr bwMode="auto">
          <a:xfrm>
            <a:off x="5216691" y="6691802"/>
            <a:ext cx="6975309"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lnSpc>
                <a:spcPct val="90000"/>
              </a:lnSpc>
            </a:pPr>
            <a:r>
              <a:rPr lang="en-US" sz="1200" dirty="0" err="1">
                <a:latin typeface="+mj-lt"/>
                <a:ea typeface="ＭＳ Ｐゴシック" pitchFamily="50" charset="-128"/>
                <a:cs typeface="Times New Roman" panose="02020603050405020304" pitchFamily="18" charset="0"/>
              </a:rPr>
              <a:t>Pesek</a:t>
            </a:r>
            <a:r>
              <a:rPr lang="en-US" sz="1200" dirty="0">
                <a:latin typeface="+mj-lt"/>
                <a:ea typeface="ＭＳ Ｐゴシック" pitchFamily="50" charset="-128"/>
                <a:cs typeface="Times New Roman" panose="02020603050405020304" pitchFamily="18" charset="0"/>
              </a:rPr>
              <a:t> RD, et al. </a:t>
            </a:r>
            <a:r>
              <a:rPr lang="sv-SE" sz="1200" dirty="0">
                <a:latin typeface="+mj-lt"/>
                <a:ea typeface="ＭＳ Ｐゴシック" pitchFamily="50" charset="-128"/>
                <a:cs typeface="Times New Roman" panose="02020603050405020304" pitchFamily="18" charset="0"/>
              </a:rPr>
              <a:t>Am J Gastroenterol. 2019 Jun;114(6):984-994</a:t>
            </a:r>
            <a:endParaRPr lang="en-US" sz="1200" dirty="0">
              <a:latin typeface="+mj-lt"/>
              <a:ea typeface="ＭＳ Ｐゴシック" pitchFamily="50" charset="-128"/>
              <a:cs typeface="Times New Roman" panose="02020603050405020304" pitchFamily="18" charset="0"/>
            </a:endParaRPr>
          </a:p>
        </p:txBody>
      </p:sp>
      <p:pic>
        <p:nvPicPr>
          <p:cNvPr id="8" name="Picture 2">
            <a:extLst>
              <a:ext uri="{FF2B5EF4-FFF2-40B4-BE49-F238E27FC236}">
                <a16:creationId xmlns:a16="http://schemas.microsoft.com/office/drawing/2014/main" id="{29B6C30A-187E-4836-ACA6-2347937085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189" y="1624612"/>
            <a:ext cx="5669269" cy="458543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D39EB91-0D32-0C4E-8448-33F7850F27FF}"/>
              </a:ext>
            </a:extLst>
          </p:cNvPr>
          <p:cNvPicPr/>
          <p:nvPr/>
        </p:nvPicPr>
        <p:blipFill rotWithShape="1">
          <a:blip r:embed="rId4"/>
          <a:srcRect l="49287" t="33258" r="16657" b="9064"/>
          <a:stretch/>
        </p:blipFill>
        <p:spPr>
          <a:xfrm>
            <a:off x="9022180" y="1584310"/>
            <a:ext cx="2679614" cy="2314328"/>
          </a:xfrm>
          <a:prstGeom prst="rect">
            <a:avLst/>
          </a:prstGeom>
        </p:spPr>
      </p:pic>
      <p:pic>
        <p:nvPicPr>
          <p:cNvPr id="10" name="Immagine 6">
            <a:extLst>
              <a:ext uri="{FF2B5EF4-FFF2-40B4-BE49-F238E27FC236}">
                <a16:creationId xmlns:a16="http://schemas.microsoft.com/office/drawing/2014/main" id="{007543E3-73FE-1D49-BF25-FA900F2BC530}"/>
              </a:ext>
            </a:extLst>
          </p:cNvPr>
          <p:cNvPicPr>
            <a:picLocks noChangeAspect="1"/>
          </p:cNvPicPr>
          <p:nvPr/>
        </p:nvPicPr>
        <p:blipFill rotWithShape="1">
          <a:blip r:embed="rId5"/>
          <a:srcRect t="3676" r="1165"/>
          <a:stretch/>
        </p:blipFill>
        <p:spPr>
          <a:xfrm>
            <a:off x="6165012" y="1624612"/>
            <a:ext cx="2679614" cy="2243985"/>
          </a:xfrm>
          <a:prstGeom prst="rect">
            <a:avLst/>
          </a:prstGeom>
        </p:spPr>
      </p:pic>
      <p:pic>
        <p:nvPicPr>
          <p:cNvPr id="11" name="Immagine 10">
            <a:extLst>
              <a:ext uri="{FF2B5EF4-FFF2-40B4-BE49-F238E27FC236}">
                <a16:creationId xmlns:a16="http://schemas.microsoft.com/office/drawing/2014/main" id="{FE1D473E-CED1-6C47-8F23-08666F772167}"/>
              </a:ext>
            </a:extLst>
          </p:cNvPr>
          <p:cNvPicPr>
            <a:picLocks noChangeAspect="1"/>
          </p:cNvPicPr>
          <p:nvPr/>
        </p:nvPicPr>
        <p:blipFill rotWithShape="1">
          <a:blip r:embed="rId6"/>
          <a:srcRect l="1227" t="2633" r="2103"/>
          <a:stretch/>
        </p:blipFill>
        <p:spPr>
          <a:xfrm>
            <a:off x="6165012" y="3921593"/>
            <a:ext cx="2679614" cy="2367650"/>
          </a:xfrm>
          <a:prstGeom prst="rect">
            <a:avLst/>
          </a:prstGeom>
        </p:spPr>
      </p:pic>
      <p:sp>
        <p:nvSpPr>
          <p:cNvPr id="12" name="Rectangle 8">
            <a:extLst>
              <a:ext uri="{FF2B5EF4-FFF2-40B4-BE49-F238E27FC236}">
                <a16:creationId xmlns:a16="http://schemas.microsoft.com/office/drawing/2014/main" id="{4C149693-9EAA-FF4D-AEDE-1C0C17ECA7B0}"/>
              </a:ext>
            </a:extLst>
          </p:cNvPr>
          <p:cNvSpPr/>
          <p:nvPr/>
        </p:nvSpPr>
        <p:spPr>
          <a:xfrm>
            <a:off x="7435807" y="6423429"/>
            <a:ext cx="4832149"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prstClr val="black"/>
                </a:solidFill>
                <a:effectLst/>
                <a:uLnTx/>
                <a:uFillTx/>
                <a:latin typeface="Calibri"/>
                <a:ea typeface="+mn-ea"/>
                <a:cs typeface="+mn-cs"/>
              </a:rPr>
              <a:t>Barchi A,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Diagnostics</a:t>
            </a:r>
            <a:r>
              <a:rPr kumimoji="0" lang="it-IT" sz="1200" b="0" i="0" u="none" strike="noStrike" kern="1200" cap="none" spc="0" normalizeH="0" baseline="0" noProof="0" dirty="0">
                <a:ln>
                  <a:noFill/>
                </a:ln>
                <a:solidFill>
                  <a:prstClr val="black"/>
                </a:solidFill>
                <a:effectLst/>
                <a:uLnTx/>
                <a:uFillTx/>
                <a:latin typeface="Calibri"/>
                <a:ea typeface="+mn-ea"/>
                <a:cs typeface="+mn-cs"/>
              </a:rPr>
              <a:t> (Basel) . 2024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Apr</a:t>
            </a:r>
            <a:r>
              <a:rPr kumimoji="0" lang="it-IT" sz="1200" b="0" i="0" u="none" strike="noStrike" kern="1200" cap="none" spc="0" normalizeH="0" baseline="0" noProof="0" dirty="0">
                <a:ln>
                  <a:noFill/>
                </a:ln>
                <a:solidFill>
                  <a:prstClr val="black"/>
                </a:solidFill>
                <a:effectLst/>
                <a:uLnTx/>
                <a:uFillTx/>
                <a:latin typeface="Calibri"/>
                <a:ea typeface="+mn-ea"/>
                <a:cs typeface="+mn-cs"/>
              </a:rPr>
              <a:t> 22;14(8):858</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Rectangle 1">
            <a:extLst>
              <a:ext uri="{FF2B5EF4-FFF2-40B4-BE49-F238E27FC236}">
                <a16:creationId xmlns:a16="http://schemas.microsoft.com/office/drawing/2014/main" id="{92DCDBE7-21FE-D14C-A25E-51E982754425}"/>
              </a:ext>
            </a:extLst>
          </p:cNvPr>
          <p:cNvSpPr/>
          <p:nvPr/>
        </p:nvSpPr>
        <p:spPr>
          <a:xfrm>
            <a:off x="9017156" y="4032824"/>
            <a:ext cx="3256084" cy="2031325"/>
          </a:xfrm>
          <a:prstGeom prst="rect">
            <a:avLst/>
          </a:prstGeom>
        </p:spPr>
        <p:txBody>
          <a:bodyPr wrap="square">
            <a:spAutoFit/>
          </a:bodyPr>
          <a:lstStyle/>
          <a:p>
            <a:pPr marL="457200" indent="-457200">
              <a:buFont typeface="Wingdings" panose="05000000000000000000" pitchFamily="2" charset="2"/>
              <a:buChar char="v"/>
              <a:defRPr/>
            </a:pPr>
            <a:r>
              <a:rPr lang="it-IT" dirty="0">
                <a:solidFill>
                  <a:prstClr val="black"/>
                </a:solidFill>
              </a:rPr>
              <a:t>No </a:t>
            </a:r>
            <a:r>
              <a:rPr lang="it-IT" dirty="0" err="1">
                <a:solidFill>
                  <a:prstClr val="black"/>
                </a:solidFill>
              </a:rPr>
              <a:t>alterations</a:t>
            </a:r>
            <a:r>
              <a:rPr lang="it-IT" dirty="0">
                <a:solidFill>
                  <a:prstClr val="black"/>
                </a:solidFill>
              </a:rPr>
              <a:t> in </a:t>
            </a:r>
            <a:r>
              <a:rPr lang="it-IT" dirty="0">
                <a:solidFill>
                  <a:prstClr val="black"/>
                </a:solidFill>
                <a:latin typeface="Calibri" panose="020F0502020204030204" pitchFamily="34" charset="0"/>
                <a:ea typeface="Calibri" panose="020F0502020204030204" pitchFamily="34" charset="0"/>
                <a:cs typeface="Calibri" panose="020F0502020204030204" pitchFamily="34" charset="0"/>
              </a:rPr>
              <a:t>60</a:t>
            </a:r>
            <a:r>
              <a:rPr lang="it-IT" dirty="0">
                <a:solidFill>
                  <a:prstClr val="black"/>
                </a:solidFill>
              </a:rPr>
              <a:t>%</a:t>
            </a:r>
          </a:p>
          <a:p>
            <a:pPr marL="457200" indent="-457200">
              <a:buFont typeface="Wingdings" panose="05000000000000000000" pitchFamily="2" charset="2"/>
              <a:buChar char="v"/>
              <a:defRPr/>
            </a:pPr>
            <a:r>
              <a:rPr lang="it-IT" dirty="0">
                <a:solidFill>
                  <a:prstClr val="black"/>
                </a:solidFill>
              </a:rPr>
              <a:t>More common in the </a:t>
            </a:r>
            <a:r>
              <a:rPr lang="it-IT" dirty="0" err="1">
                <a:solidFill>
                  <a:prstClr val="black"/>
                </a:solidFill>
              </a:rPr>
              <a:t>antrum</a:t>
            </a:r>
            <a:endParaRPr lang="it-IT" dirty="0">
              <a:solidFill>
                <a:prstClr val="black"/>
              </a:solidFill>
            </a:endParaRPr>
          </a:p>
          <a:p>
            <a:pPr marL="457200" lvl="0" indent="-457200">
              <a:buFont typeface="Wingdings" panose="05000000000000000000" pitchFamily="2" charset="2"/>
              <a:buChar char="v"/>
              <a:defRPr/>
            </a:pPr>
            <a:r>
              <a:rPr lang="it-IT" dirty="0" err="1">
                <a:solidFill>
                  <a:prstClr val="black"/>
                </a:solidFill>
              </a:rPr>
              <a:t>Abnormal</a:t>
            </a:r>
            <a:r>
              <a:rPr lang="it-IT" dirty="0">
                <a:solidFill>
                  <a:prstClr val="black"/>
                </a:solidFill>
              </a:rPr>
              <a:t> </a:t>
            </a:r>
            <a:r>
              <a:rPr lang="it-IT" dirty="0" err="1">
                <a:solidFill>
                  <a:prstClr val="black"/>
                </a:solidFill>
              </a:rPr>
              <a:t>nodularity</a:t>
            </a:r>
            <a:endParaRPr lang="it-IT" dirty="0">
              <a:solidFill>
                <a:prstClr val="black"/>
              </a:solidFill>
            </a:endParaRPr>
          </a:p>
          <a:p>
            <a:pPr marL="457200" lvl="0" indent="-457200">
              <a:buFont typeface="Wingdings" panose="05000000000000000000" pitchFamily="2" charset="2"/>
              <a:buChar char="v"/>
              <a:defRPr/>
            </a:pPr>
            <a:r>
              <a:rPr lang="it-IT" dirty="0" err="1">
                <a:solidFill>
                  <a:prstClr val="black"/>
                </a:solidFill>
              </a:rPr>
              <a:t>Erythema</a:t>
            </a:r>
            <a:endParaRPr lang="it-IT" dirty="0">
              <a:solidFill>
                <a:prstClr val="black"/>
              </a:solidFill>
            </a:endParaRPr>
          </a:p>
          <a:p>
            <a:pPr marL="457200" lvl="0" indent="-457200">
              <a:buFont typeface="Wingdings" panose="05000000000000000000" pitchFamily="2" charset="2"/>
              <a:buChar char="v"/>
              <a:defRPr/>
            </a:pPr>
            <a:r>
              <a:rPr lang="it-IT" dirty="0">
                <a:solidFill>
                  <a:prstClr val="black"/>
                </a:solidFill>
              </a:rPr>
              <a:t>Can be </a:t>
            </a:r>
            <a:r>
              <a:rPr lang="it-IT" dirty="0" err="1">
                <a:solidFill>
                  <a:prstClr val="black"/>
                </a:solidFill>
              </a:rPr>
              <a:t>patchy</a:t>
            </a:r>
            <a:r>
              <a:rPr lang="it-IT" dirty="0">
                <a:solidFill>
                  <a:prstClr val="black"/>
                </a:solidFill>
              </a:rPr>
              <a:t> or </a:t>
            </a:r>
            <a:r>
              <a:rPr lang="it-IT" dirty="0" err="1">
                <a:solidFill>
                  <a:prstClr val="black"/>
                </a:solidFill>
              </a:rPr>
              <a:t>widespread</a:t>
            </a:r>
            <a:endParaRPr lang="en-GB" dirty="0">
              <a:solidFill>
                <a:prstClr val="black"/>
              </a:solidFill>
            </a:endParaRPr>
          </a:p>
        </p:txBody>
      </p:sp>
    </p:spTree>
    <p:extLst>
      <p:ext uri="{BB962C8B-B14F-4D97-AF65-F5344CB8AC3E}">
        <p14:creationId xmlns:p14="http://schemas.microsoft.com/office/powerpoint/2010/main" val="30346831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2F7E3399-8C43-421A-B491-69DC4CB0D475}"/>
              </a:ext>
            </a:extLst>
          </p:cNvPr>
          <p:cNvPicPr>
            <a:picLocks noChangeAspect="1"/>
          </p:cNvPicPr>
          <p:nvPr/>
        </p:nvPicPr>
        <p:blipFill>
          <a:blip r:embed="rId3"/>
          <a:stretch>
            <a:fillRect/>
          </a:stretch>
        </p:blipFill>
        <p:spPr>
          <a:xfrm>
            <a:off x="560561" y="1607262"/>
            <a:ext cx="5687219" cy="4629796"/>
          </a:xfrm>
          <a:prstGeom prst="rect">
            <a:avLst/>
          </a:prstGeom>
        </p:spPr>
      </p:pic>
      <p:sp>
        <p:nvSpPr>
          <p:cNvPr id="5" name="TextBox 11">
            <a:extLst>
              <a:ext uri="{FF2B5EF4-FFF2-40B4-BE49-F238E27FC236}">
                <a16:creationId xmlns:a16="http://schemas.microsoft.com/office/drawing/2014/main" id="{DF9A2275-E9E3-4163-AE27-D0CA6C4768A5}"/>
              </a:ext>
            </a:extLst>
          </p:cNvPr>
          <p:cNvSpPr txBox="1"/>
          <p:nvPr/>
        </p:nvSpPr>
        <p:spPr>
          <a:xfrm>
            <a:off x="6689815" y="2029334"/>
            <a:ext cx="5182829" cy="415498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4000" b="1" i="0" u="none" strike="noStrike" kern="1200" cap="none" spc="0" normalizeH="0" baseline="0" noProof="0" dirty="0" err="1">
                <a:ln>
                  <a:noFill/>
                </a:ln>
                <a:solidFill>
                  <a:srgbClr val="FF0000"/>
                </a:solidFill>
                <a:effectLst/>
                <a:uLnTx/>
                <a:uFillTx/>
                <a:latin typeface="Calibri"/>
                <a:ea typeface="+mn-ea"/>
                <a:cs typeface="+mn-cs"/>
              </a:rPr>
              <a:t>E</a:t>
            </a:r>
            <a:r>
              <a:rPr kumimoji="0" lang="it-IT" sz="4000" b="0" i="0" u="none" strike="noStrike" kern="1200" cap="none" spc="0" normalizeH="0" baseline="0" noProof="0" dirty="0" err="1">
                <a:ln>
                  <a:noFill/>
                </a:ln>
                <a:solidFill>
                  <a:prstClr val="black"/>
                </a:solidFill>
                <a:effectLst/>
                <a:uLnTx/>
                <a:uFillTx/>
                <a:latin typeface="Calibri"/>
                <a:ea typeface="+mn-ea"/>
                <a:cs typeface="+mn-cs"/>
              </a:rPr>
              <a:t>rosions</a:t>
            </a:r>
            <a:r>
              <a:rPr kumimoji="0" lang="it-IT" sz="4000" b="0" i="0" u="none" strike="noStrike" kern="1200" cap="none" spc="0" normalizeH="0" baseline="0" noProof="0" dirty="0">
                <a:ln>
                  <a:noFill/>
                </a:ln>
                <a:solidFill>
                  <a:prstClr val="black"/>
                </a:solidFill>
                <a:effectLst/>
                <a:uLnTx/>
                <a:uFillTx/>
                <a:latin typeface="Calibri"/>
                <a:ea typeface="+mn-ea"/>
                <a:cs typeface="+mn-cs"/>
              </a:rPr>
              <a:t> / </a:t>
            </a:r>
            <a:r>
              <a:rPr kumimoji="0" lang="it-IT" sz="4000" b="0" i="0" u="none" strike="noStrike" kern="1200" cap="none" spc="0" normalizeH="0" baseline="0" noProof="0" dirty="0" err="1">
                <a:ln>
                  <a:noFill/>
                </a:ln>
                <a:solidFill>
                  <a:prstClr val="black"/>
                </a:solidFill>
                <a:effectLst/>
                <a:uLnTx/>
                <a:uFillTx/>
                <a:latin typeface="Calibri"/>
                <a:ea typeface="+mn-ea"/>
                <a:cs typeface="+mn-cs"/>
              </a:rPr>
              <a:t>ulceration</a:t>
            </a:r>
            <a:endParaRPr kumimoji="0" lang="it-IT" sz="40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4000" b="1" i="0" u="none" strike="noStrike" kern="1200" cap="none" spc="0" normalizeH="0" baseline="0" noProof="0" dirty="0" err="1">
                <a:ln>
                  <a:noFill/>
                </a:ln>
                <a:solidFill>
                  <a:srgbClr val="FF0000"/>
                </a:solidFill>
                <a:effectLst/>
                <a:uLnTx/>
                <a:uFillTx/>
                <a:latin typeface="Calibri"/>
                <a:ea typeface="+mn-ea"/>
                <a:cs typeface="+mn-cs"/>
              </a:rPr>
              <a:t>G</a:t>
            </a:r>
            <a:r>
              <a:rPr kumimoji="0" lang="it-IT" sz="4000" b="0" i="0" u="none" strike="noStrike" kern="1200" cap="none" spc="0" normalizeH="0" baseline="0" noProof="0" dirty="0" err="1">
                <a:ln>
                  <a:noFill/>
                </a:ln>
                <a:solidFill>
                  <a:prstClr val="black"/>
                </a:solidFill>
                <a:effectLst/>
                <a:uLnTx/>
                <a:uFillTx/>
                <a:latin typeface="Calibri"/>
                <a:ea typeface="+mn-ea"/>
                <a:cs typeface="+mn-cs"/>
              </a:rPr>
              <a:t>ranularity</a:t>
            </a:r>
            <a:endParaRPr kumimoji="0" lang="it-IT" sz="40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4000" b="1" i="0" u="none" strike="noStrike" kern="1200" cap="none" spc="0" normalizeH="0" baseline="0" noProof="0" dirty="0" err="1">
                <a:ln>
                  <a:noFill/>
                </a:ln>
                <a:solidFill>
                  <a:srgbClr val="FF0000"/>
                </a:solidFill>
                <a:effectLst/>
                <a:uLnTx/>
                <a:uFillTx/>
                <a:latin typeface="Calibri"/>
                <a:ea typeface="+mn-ea"/>
                <a:cs typeface="+mn-cs"/>
              </a:rPr>
              <a:t>R</a:t>
            </a:r>
            <a:r>
              <a:rPr kumimoji="0" lang="it-IT" sz="4000" b="0" i="0" u="none" strike="noStrike" kern="1200" cap="none" spc="0" normalizeH="0" baseline="0" noProof="0" dirty="0" err="1">
                <a:ln>
                  <a:noFill/>
                </a:ln>
                <a:solidFill>
                  <a:prstClr val="black"/>
                </a:solidFill>
                <a:effectLst/>
                <a:uLnTx/>
                <a:uFillTx/>
                <a:latin typeface="Calibri"/>
                <a:ea typeface="+mn-ea"/>
                <a:cs typeface="+mn-cs"/>
              </a:rPr>
              <a:t>aised</a:t>
            </a:r>
            <a:r>
              <a:rPr kumimoji="0" lang="it-IT" sz="4000" b="0" i="0" u="none" strike="noStrike" kern="1200" cap="none" spc="0" normalizeH="0" baseline="0" noProof="0" dirty="0">
                <a:ln>
                  <a:noFill/>
                </a:ln>
                <a:solidFill>
                  <a:prstClr val="black"/>
                </a:solidFill>
                <a:effectLst/>
                <a:uLnTx/>
                <a:uFillTx/>
                <a:latin typeface="Calibri"/>
                <a:ea typeface="+mn-ea"/>
                <a:cs typeface="+mn-cs"/>
              </a:rPr>
              <a:t> </a:t>
            </a:r>
            <a:r>
              <a:rPr kumimoji="0" lang="it-IT" sz="4000" b="0" i="0" u="none" strike="noStrike" kern="1200" cap="none" spc="0" normalizeH="0" baseline="0" noProof="0" dirty="0" err="1">
                <a:ln>
                  <a:noFill/>
                </a:ln>
                <a:solidFill>
                  <a:prstClr val="black"/>
                </a:solidFill>
                <a:effectLst/>
                <a:uLnTx/>
                <a:uFillTx/>
                <a:latin typeface="Calibri"/>
                <a:ea typeface="+mn-ea"/>
                <a:cs typeface="+mn-cs"/>
              </a:rPr>
              <a:t>lesions</a:t>
            </a:r>
            <a:r>
              <a:rPr kumimoji="0" lang="it-IT" sz="4000" b="0" i="0" u="none" strike="noStrike" kern="1200" cap="none" spc="0" normalizeH="0" baseline="0" noProof="0" dirty="0">
                <a:ln>
                  <a:noFill/>
                </a:ln>
                <a:solidFill>
                  <a:prstClr val="black"/>
                </a:solidFill>
                <a:effectLst/>
                <a:uLnTx/>
                <a:uFillTx/>
                <a:latin typeface="Calibri"/>
                <a:ea typeface="+mn-ea"/>
                <a:cs typeface="+mn-cs"/>
              </a:rPr>
              <a:t> (</a:t>
            </a:r>
            <a:r>
              <a:rPr kumimoji="0" lang="it-IT" sz="4000" b="0" i="0" u="none" strike="noStrike" kern="1200" cap="none" spc="0" normalizeH="0" baseline="0" noProof="0" dirty="0" err="1">
                <a:ln>
                  <a:noFill/>
                </a:ln>
                <a:solidFill>
                  <a:prstClr val="black"/>
                </a:solidFill>
                <a:effectLst/>
                <a:uLnTx/>
                <a:uFillTx/>
                <a:latin typeface="Calibri"/>
                <a:ea typeface="+mn-ea"/>
                <a:cs typeface="+mn-cs"/>
              </a:rPr>
              <a:t>nodules</a:t>
            </a:r>
            <a:r>
              <a:rPr kumimoji="0" lang="it-IT" sz="4000" b="0" i="0" u="none" strike="noStrike" kern="1200" cap="none" spc="0" normalizeH="0" baseline="0" noProof="0" dirty="0">
                <a:ln>
                  <a:noFill/>
                </a:ln>
                <a:solidFill>
                  <a:prstClr val="black"/>
                </a:solidFill>
                <a:effectLst/>
                <a:uLnTx/>
                <a:uFillTx/>
                <a:latin typeface="Calibri"/>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4000" b="1" i="0" u="none" strike="noStrike" kern="1200" cap="none" spc="0" normalizeH="0" baseline="0" noProof="0" dirty="0" err="1">
                <a:ln>
                  <a:noFill/>
                </a:ln>
                <a:solidFill>
                  <a:srgbClr val="FF0000"/>
                </a:solidFill>
                <a:effectLst/>
                <a:uLnTx/>
                <a:uFillTx/>
                <a:latin typeface="Calibri"/>
                <a:ea typeface="+mn-ea"/>
                <a:cs typeface="+mn-cs"/>
              </a:rPr>
              <a:t>E</a:t>
            </a:r>
            <a:r>
              <a:rPr kumimoji="0" lang="it-IT" sz="4000" b="0" i="0" u="none" strike="noStrike" kern="1200" cap="none" spc="0" normalizeH="0" baseline="0" noProof="0" dirty="0" err="1">
                <a:ln>
                  <a:noFill/>
                </a:ln>
                <a:solidFill>
                  <a:prstClr val="black"/>
                </a:solidFill>
                <a:effectLst/>
                <a:uLnTx/>
                <a:uFillTx/>
                <a:latin typeface="Calibri"/>
                <a:ea typeface="+mn-ea"/>
                <a:cs typeface="+mn-cs"/>
              </a:rPr>
              <a:t>rythema</a:t>
            </a:r>
            <a:endParaRPr kumimoji="0" lang="it-IT" sz="40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4000" b="0" i="0" u="none" strike="noStrike" kern="1200" cap="none" spc="0" normalizeH="0" baseline="0" noProof="0" dirty="0" err="1">
                <a:ln>
                  <a:noFill/>
                </a:ln>
                <a:solidFill>
                  <a:prstClr val="black"/>
                </a:solidFill>
                <a:effectLst/>
                <a:uLnTx/>
                <a:uFillTx/>
                <a:latin typeface="Calibri"/>
                <a:ea typeface="+mn-ea"/>
                <a:cs typeface="+mn-cs"/>
              </a:rPr>
              <a:t>Thickened</a:t>
            </a:r>
            <a:r>
              <a:rPr kumimoji="0" lang="it-IT" sz="4000" b="1" i="0" u="none" strike="noStrike" kern="1200" cap="none" spc="0" normalizeH="0" baseline="0" noProof="0" dirty="0">
                <a:ln>
                  <a:noFill/>
                </a:ln>
                <a:solidFill>
                  <a:srgbClr val="FF0000"/>
                </a:solidFill>
                <a:effectLst/>
                <a:uLnTx/>
                <a:uFillTx/>
                <a:latin typeface="Calibri"/>
                <a:ea typeface="+mn-ea"/>
                <a:cs typeface="+mn-cs"/>
              </a:rPr>
              <a:t> </a:t>
            </a:r>
            <a:r>
              <a:rPr kumimoji="0" lang="it-IT" sz="4000" b="1" i="0" u="none" strike="noStrike" kern="1200" cap="none" spc="0" normalizeH="0" baseline="0" noProof="0" dirty="0" err="1">
                <a:ln>
                  <a:noFill/>
                </a:ln>
                <a:solidFill>
                  <a:srgbClr val="FF0000"/>
                </a:solidFill>
                <a:effectLst/>
                <a:uLnTx/>
                <a:uFillTx/>
                <a:latin typeface="Calibri"/>
                <a:ea typeface="+mn-ea"/>
                <a:cs typeface="+mn-cs"/>
              </a:rPr>
              <a:t>F</a:t>
            </a:r>
            <a:r>
              <a:rPr kumimoji="0" lang="it-IT" sz="4000" b="0" i="0" u="none" strike="noStrike" kern="1200" cap="none" spc="0" normalizeH="0" baseline="0" noProof="0" dirty="0" err="1">
                <a:ln>
                  <a:noFill/>
                </a:ln>
                <a:solidFill>
                  <a:prstClr val="black"/>
                </a:solidFill>
                <a:effectLst/>
                <a:uLnTx/>
                <a:uFillTx/>
                <a:latin typeface="Calibri"/>
                <a:ea typeface="+mn-ea"/>
                <a:cs typeface="+mn-cs"/>
              </a:rPr>
              <a:t>olds</a:t>
            </a:r>
            <a:br>
              <a:rPr kumimoji="0" lang="it-IT" sz="4000" b="0" i="0" u="none" strike="noStrike" kern="1200" cap="none" spc="0" normalizeH="0" baseline="0" noProof="0" dirty="0">
                <a:ln>
                  <a:noFill/>
                </a:ln>
                <a:solidFill>
                  <a:prstClr val="black"/>
                </a:solidFill>
                <a:effectLst/>
                <a:uLnTx/>
                <a:uFillTx/>
                <a:latin typeface="Calibri"/>
                <a:ea typeface="+mn-ea"/>
                <a:cs typeface="+mn-cs"/>
              </a:rPr>
            </a:br>
            <a:r>
              <a:rPr kumimoji="0" lang="it-IT" sz="4000" b="0" i="0" u="none" strike="noStrike" kern="1200" cap="none" spc="0" normalizeH="0" baseline="0" noProof="0" dirty="0" err="1">
                <a:ln>
                  <a:noFill/>
                </a:ln>
                <a:solidFill>
                  <a:prstClr val="black"/>
                </a:solidFill>
                <a:effectLst/>
                <a:uLnTx/>
                <a:uFillTx/>
                <a:latin typeface="Calibri"/>
                <a:ea typeface="+mn-ea"/>
                <a:cs typeface="+mn-cs"/>
              </a:rPr>
              <a:t>Pyloric</a:t>
            </a:r>
            <a:r>
              <a:rPr kumimoji="0" lang="it-IT" sz="4000" b="0" i="0" u="none" strike="noStrike" kern="1200" cap="none" spc="0" normalizeH="0" baseline="0" noProof="0" dirty="0">
                <a:ln>
                  <a:noFill/>
                </a:ln>
                <a:solidFill>
                  <a:prstClr val="black"/>
                </a:solidFill>
                <a:effectLst/>
                <a:uLnTx/>
                <a:uFillTx/>
                <a:latin typeface="Calibri"/>
                <a:ea typeface="+mn-ea"/>
                <a:cs typeface="+mn-cs"/>
              </a:rPr>
              <a:t> </a:t>
            </a:r>
            <a:r>
              <a:rPr kumimoji="0" lang="it-IT" sz="4000" b="1" i="0" u="none" strike="noStrike" kern="1200" cap="none" spc="0" normalizeH="0" baseline="0" noProof="0" dirty="0" err="1">
                <a:ln>
                  <a:noFill/>
                </a:ln>
                <a:solidFill>
                  <a:srgbClr val="FF0000"/>
                </a:solidFill>
                <a:effectLst/>
                <a:uLnTx/>
                <a:uFillTx/>
                <a:latin typeface="Calibri"/>
                <a:ea typeface="+mn-ea"/>
                <a:cs typeface="+mn-cs"/>
              </a:rPr>
              <a:t>S</a:t>
            </a:r>
            <a:r>
              <a:rPr kumimoji="0" lang="it-IT" sz="4000" b="0" i="0" u="none" strike="noStrike" kern="1200" cap="none" spc="0" normalizeH="0" baseline="0" noProof="0" dirty="0" err="1">
                <a:ln>
                  <a:noFill/>
                </a:ln>
                <a:solidFill>
                  <a:prstClr val="black"/>
                </a:solidFill>
                <a:effectLst/>
                <a:uLnTx/>
                <a:uFillTx/>
                <a:latin typeface="Calibri"/>
                <a:ea typeface="+mn-ea"/>
                <a:cs typeface="+mn-cs"/>
              </a:rPr>
              <a:t>tenosis</a:t>
            </a:r>
            <a:endParaRPr kumimoji="0" lang="it-IT" sz="40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*more common in the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antrum</a:t>
            </a:r>
            <a:endParaRPr kumimoji="0" lang="it-IT"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Rectangle 8">
            <a:extLst>
              <a:ext uri="{FF2B5EF4-FFF2-40B4-BE49-F238E27FC236}">
                <a16:creationId xmlns:a16="http://schemas.microsoft.com/office/drawing/2014/main" id="{80F8D9AE-58D7-4478-B210-611CCA4F4717}"/>
              </a:ext>
            </a:extLst>
          </p:cNvPr>
          <p:cNvSpPr/>
          <p:nvPr/>
        </p:nvSpPr>
        <p:spPr>
          <a:xfrm>
            <a:off x="6823671" y="6581001"/>
            <a:ext cx="5363107"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Hirano</a:t>
            </a:r>
            <a:r>
              <a:rPr kumimoji="0" lang="it-IT" sz="1200" b="0" i="0" u="none" strike="noStrike" kern="1200" cap="none" spc="0" normalizeH="0" baseline="0" noProof="0" dirty="0">
                <a:ln>
                  <a:noFill/>
                </a:ln>
                <a:solidFill>
                  <a:prstClr val="black"/>
                </a:solidFill>
                <a:effectLst/>
                <a:uLnTx/>
                <a:uFillTx/>
                <a:latin typeface="Calibri"/>
                <a:ea typeface="+mn-ea"/>
                <a:cs typeface="+mn-cs"/>
              </a:rPr>
              <a:t> I,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Am</a:t>
            </a:r>
            <a:r>
              <a:rPr kumimoji="0" lang="it-IT" sz="1200" b="0" i="0" u="none" strike="noStrike" kern="1200" cap="none" spc="0" normalizeH="0" baseline="0" noProof="0" dirty="0">
                <a:ln>
                  <a:noFill/>
                </a:ln>
                <a:solidFill>
                  <a:prstClr val="black"/>
                </a:solidFill>
                <a:effectLst/>
                <a:uLnTx/>
                <a:uFillTx/>
                <a:latin typeface="Calibri"/>
                <a:ea typeface="+mn-ea"/>
                <a:cs typeface="+mn-cs"/>
              </a:rPr>
              <a:t> J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Gastroenterol</a:t>
            </a:r>
            <a:r>
              <a:rPr kumimoji="0" lang="it-IT" sz="1200" b="0" i="0" u="none" strike="noStrike" kern="1200" cap="none" spc="0" normalizeH="0" baseline="0" noProof="0" dirty="0">
                <a:ln>
                  <a:noFill/>
                </a:ln>
                <a:solidFill>
                  <a:prstClr val="black"/>
                </a:solidFill>
                <a:effectLst/>
                <a:uLnTx/>
                <a:uFillTx/>
                <a:latin typeface="Calibri"/>
                <a:ea typeface="+mn-ea"/>
                <a:cs typeface="+mn-cs"/>
              </a:rPr>
              <a:t>. 2022 Mar 1;117(3):413-423</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Rectangle 3">
            <a:extLst>
              <a:ext uri="{FF2B5EF4-FFF2-40B4-BE49-F238E27FC236}">
                <a16:creationId xmlns:a16="http://schemas.microsoft.com/office/drawing/2014/main" id="{1F25A618-86C5-447E-B583-0F497D30CB38}"/>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4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Eosinophilic Gastritis Endoscopic Reference Systems (EG-REFS)</a:t>
            </a:r>
          </a:p>
        </p:txBody>
      </p:sp>
    </p:spTree>
    <p:extLst>
      <p:ext uri="{BB962C8B-B14F-4D97-AF65-F5344CB8AC3E}">
        <p14:creationId xmlns:p14="http://schemas.microsoft.com/office/powerpoint/2010/main" val="14837134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Segnaposto contenuto 3">
            <a:extLst>
              <a:ext uri="{FF2B5EF4-FFF2-40B4-BE49-F238E27FC236}">
                <a16:creationId xmlns:a16="http://schemas.microsoft.com/office/drawing/2014/main" id="{6B12FFE1-F6A2-41ED-B82A-D90F615F94D3}"/>
              </a:ext>
            </a:extLst>
          </p:cNvPr>
          <p:cNvPicPr>
            <a:picLocks noGrp="1" noChangeAspect="1"/>
          </p:cNvPicPr>
          <p:nvPr>
            <p:ph idx="1"/>
          </p:nvPr>
        </p:nvPicPr>
        <p:blipFill>
          <a:blip r:embed="rId3"/>
          <a:stretch>
            <a:fillRect/>
          </a:stretch>
        </p:blipFill>
        <p:spPr>
          <a:xfrm>
            <a:off x="415387" y="1085320"/>
            <a:ext cx="6548516" cy="5544616"/>
          </a:xfrm>
          <a:prstGeom prst="rect">
            <a:avLst/>
          </a:prstGeom>
          <a:effectLst>
            <a:outerShdw blurRad="50800" dist="38100" dir="2700000" algn="tl" rotWithShape="0">
              <a:prstClr val="black">
                <a:alpha val="40000"/>
              </a:prstClr>
            </a:outerShdw>
          </a:effectLst>
        </p:spPr>
      </p:pic>
      <p:sp>
        <p:nvSpPr>
          <p:cNvPr id="5" name="Rettangolo 4">
            <a:extLst>
              <a:ext uri="{FF2B5EF4-FFF2-40B4-BE49-F238E27FC236}">
                <a16:creationId xmlns:a16="http://schemas.microsoft.com/office/drawing/2014/main" id="{72364980-FB85-4531-B884-5AFCADA0C658}"/>
              </a:ext>
            </a:extLst>
          </p:cNvPr>
          <p:cNvSpPr/>
          <p:nvPr/>
        </p:nvSpPr>
        <p:spPr>
          <a:xfrm>
            <a:off x="7682120" y="6396335"/>
            <a:ext cx="4511824" cy="46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Dellon</a:t>
            </a:r>
            <a:r>
              <a:rPr kumimoji="0" lang="it-IT" sz="1200" b="0" i="0" u="none" strike="noStrike" kern="1200" cap="none" spc="0" normalizeH="0" baseline="0" noProof="0" dirty="0">
                <a:ln>
                  <a:noFill/>
                </a:ln>
                <a:solidFill>
                  <a:prstClr val="black"/>
                </a:solidFill>
                <a:effectLst/>
                <a:uLnTx/>
                <a:uFillTx/>
                <a:latin typeface="Calibri"/>
                <a:ea typeface="+mn-ea"/>
                <a:cs typeface="+mn-cs"/>
              </a:rPr>
              <a:t> ES,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Clin</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Gastroenterol</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Hepatol</a:t>
            </a:r>
            <a:r>
              <a:rPr kumimoji="0" lang="it-IT" sz="1200" b="0" i="0" u="none" strike="noStrike" kern="1200" cap="none" spc="0" normalizeH="0" baseline="0" noProof="0" dirty="0">
                <a:ln>
                  <a:noFill/>
                </a:ln>
                <a:solidFill>
                  <a:prstClr val="black"/>
                </a:solidFill>
                <a:effectLst/>
                <a:uLnTx/>
                <a:uFillTx/>
                <a:latin typeface="Calibri"/>
                <a:ea typeface="+mn-ea"/>
                <a:cs typeface="+mn-cs"/>
              </a:rPr>
              <a:t> 2022;20(3):535–45 .e15</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altLang="it-IT" sz="1200" b="0" i="0" u="none" strike="noStrike" kern="1200" cap="none" spc="0" normalizeH="0" baseline="0" noProof="0" dirty="0" err="1">
                <a:ln>
                  <a:noFill/>
                </a:ln>
                <a:solidFill>
                  <a:prstClr val="black"/>
                </a:solidFill>
                <a:effectLst/>
                <a:uLnTx/>
                <a:uFillTx/>
                <a:latin typeface="Calibri"/>
                <a:ea typeface="+mn-ea"/>
                <a:cs typeface="+mn-cs"/>
              </a:rPr>
              <a:t>Yoshikazu</a:t>
            </a:r>
            <a:r>
              <a:rPr kumimoji="0" lang="it-IT" alt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altLang="it-IT" sz="1200" b="0" i="0" u="none" strike="noStrike" kern="1200" cap="none" spc="0" normalizeH="0" baseline="0" noProof="0" dirty="0" err="1">
                <a:ln>
                  <a:noFill/>
                </a:ln>
                <a:solidFill>
                  <a:prstClr val="black"/>
                </a:solidFill>
                <a:effectLst/>
                <a:uLnTx/>
                <a:uFillTx/>
                <a:latin typeface="Calibri"/>
                <a:ea typeface="+mn-ea"/>
                <a:cs typeface="+mn-cs"/>
              </a:rPr>
              <a:t>Kinoshita</a:t>
            </a:r>
            <a:r>
              <a:rPr kumimoji="0" lang="it-IT" altLang="it-IT" sz="1200" b="0" i="0" u="none" strike="noStrike" kern="1200" cap="none" spc="0" normalizeH="0" baseline="0" noProof="0" dirty="0">
                <a:ln>
                  <a:noFill/>
                </a:ln>
                <a:solidFill>
                  <a:prstClr val="black"/>
                </a:solidFill>
                <a:effectLst/>
                <a:uLnTx/>
                <a:uFillTx/>
                <a:latin typeface="Calibri"/>
                <a:ea typeface="+mn-ea"/>
                <a:cs typeface="+mn-cs"/>
              </a:rPr>
              <a:t> et al. </a:t>
            </a:r>
            <a:r>
              <a:rPr kumimoji="0" lang="it-IT" altLang="it-IT" sz="1200" b="0" i="0" u="none" strike="noStrike" kern="1200" cap="none" spc="0" normalizeH="0" baseline="0" noProof="0" dirty="0" err="1">
                <a:ln>
                  <a:noFill/>
                </a:ln>
                <a:solidFill>
                  <a:prstClr val="black"/>
                </a:solidFill>
                <a:effectLst/>
                <a:uLnTx/>
                <a:uFillTx/>
                <a:latin typeface="Calibri"/>
                <a:ea typeface="+mn-ea"/>
                <a:cs typeface="+mn-cs"/>
              </a:rPr>
              <a:t>Allergol</a:t>
            </a:r>
            <a:r>
              <a:rPr kumimoji="0" lang="it-IT" altLang="it-IT" sz="1200" b="0" i="0" u="none" strike="noStrike" kern="1200" cap="none" spc="0" normalizeH="0" baseline="0" noProof="0" dirty="0">
                <a:ln>
                  <a:noFill/>
                </a:ln>
                <a:solidFill>
                  <a:prstClr val="black"/>
                </a:solidFill>
                <a:effectLst/>
                <a:uLnTx/>
                <a:uFillTx/>
                <a:latin typeface="Calibri"/>
                <a:ea typeface="+mn-ea"/>
                <a:cs typeface="+mn-cs"/>
              </a:rPr>
              <a:t> Int 2019 Oct;68(4):420-429</a:t>
            </a:r>
            <a:endParaRPr kumimoji="0" lang="it-IT" sz="1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Segnaposto contenuto 3"/>
          <p:cNvPicPr>
            <a:picLocks noChangeAspect="1"/>
          </p:cNvPicPr>
          <p:nvPr/>
        </p:nvPicPr>
        <p:blipFill>
          <a:blip r:embed="rId4"/>
          <a:stretch>
            <a:fillRect/>
          </a:stretch>
        </p:blipFill>
        <p:spPr>
          <a:xfrm>
            <a:off x="7464152" y="1365789"/>
            <a:ext cx="4164603" cy="3664016"/>
          </a:xfrm>
          <a:prstGeom prst="rect">
            <a:avLst/>
          </a:prstGeom>
        </p:spPr>
      </p:pic>
      <p:sp>
        <p:nvSpPr>
          <p:cNvPr id="8" name="Rettangolo 7"/>
          <p:cNvSpPr/>
          <p:nvPr/>
        </p:nvSpPr>
        <p:spPr>
          <a:xfrm>
            <a:off x="8112224" y="5049096"/>
            <a:ext cx="2873845"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a:t>
            </a:r>
            <a:r>
              <a:rPr kumimoji="0" lang="it-IT" sz="1800" b="0" i="0" u="none" strike="noStrike" kern="1200" cap="none" spc="0" normalizeH="0" baseline="0" noProof="0" dirty="0" err="1">
                <a:ln>
                  <a:noFill/>
                </a:ln>
                <a:solidFill>
                  <a:prstClr val="black"/>
                </a:solidFill>
                <a:effectLst/>
                <a:uLnTx/>
                <a:uFillTx/>
                <a:latin typeface="Calibri"/>
                <a:ea typeface="+mn-ea"/>
                <a:cs typeface="+mn-cs"/>
              </a:rPr>
              <a:t>a,b</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Mucosal</a:t>
            </a:r>
            <a:r>
              <a:rPr kumimoji="0" lang="it-IT" sz="1800" b="0" i="0" u="none" strike="noStrike" kern="1200" cap="none" spc="0" normalizeH="0" baseline="0" noProof="0" dirty="0">
                <a:ln>
                  <a:noFill/>
                </a:ln>
                <a:solidFill>
                  <a:prstClr val="black"/>
                </a:solidFill>
                <a:effectLst/>
                <a:uLnTx/>
                <a:uFillTx/>
                <a:latin typeface="Calibri"/>
                <a:ea typeface="+mn-ea"/>
                <a:cs typeface="+mn-cs"/>
              </a:rPr>
              <a:t> edema.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(c)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Redness</a:t>
            </a:r>
            <a:r>
              <a:rPr kumimoji="0" lang="it-IT" sz="1800" b="0" i="0" u="none" strike="noStrike" kern="1200" cap="none" spc="0" normalizeH="0" baseline="0" noProof="0" dirty="0">
                <a:ln>
                  <a:noFill/>
                </a:ln>
                <a:solidFill>
                  <a:prstClr val="black"/>
                </a:solidFill>
                <a:effectLst/>
                <a:uLnTx/>
                <a:uFillTx/>
                <a:latin typeface="Calibri"/>
                <a:ea typeface="+mn-ea"/>
                <a:cs typeface="+mn-cs"/>
              </a:rPr>
              <a:t> and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erosion</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(d)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Ulcer</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Rectangle 3">
            <a:extLst>
              <a:ext uri="{FF2B5EF4-FFF2-40B4-BE49-F238E27FC236}">
                <a16:creationId xmlns:a16="http://schemas.microsoft.com/office/drawing/2014/main" id="{63F5D508-127B-4282-AB8F-126EFAF4CF11}"/>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4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Eosinophilic Gastritis Endoscopic Reference Systems (EG-REFS)</a:t>
            </a:r>
          </a:p>
        </p:txBody>
      </p:sp>
    </p:spTree>
    <p:extLst>
      <p:ext uri="{BB962C8B-B14F-4D97-AF65-F5344CB8AC3E}">
        <p14:creationId xmlns:p14="http://schemas.microsoft.com/office/powerpoint/2010/main" val="19371013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2">
            <a:extLst>
              <a:ext uri="{FF2B5EF4-FFF2-40B4-BE49-F238E27FC236}">
                <a16:creationId xmlns:a16="http://schemas.microsoft.com/office/drawing/2014/main" id="{1229D461-4A40-CC4B-BCAB-2610618AB501}"/>
              </a:ext>
            </a:extLst>
          </p:cNvPr>
          <p:cNvSpPr txBox="1"/>
          <p:nvPr/>
        </p:nvSpPr>
        <p:spPr>
          <a:xfrm>
            <a:off x="815123" y="2363769"/>
            <a:ext cx="3670393" cy="2677656"/>
          </a:xfrm>
          <a:prstGeom prst="rect">
            <a:avLst/>
          </a:prstGeom>
          <a:noFill/>
        </p:spPr>
        <p:txBody>
          <a:bodyPr wrap="square" rtlCol="0">
            <a:spAutoFit/>
          </a:bodyPr>
          <a:lstStyle/>
          <a:p>
            <a:pPr marL="457200" lvl="0" indent="-457200">
              <a:buFont typeface="Wingdings" panose="05000000000000000000" pitchFamily="2" charset="2"/>
              <a:buChar char="v"/>
              <a:defRPr/>
            </a:pPr>
            <a:r>
              <a:rPr lang="en" sz="2800" dirty="0"/>
              <a:t>Villous drop-out *</a:t>
            </a:r>
          </a:p>
          <a:p>
            <a:pPr marL="457200" lvl="0" indent="-457200">
              <a:buFont typeface="Wingdings" panose="05000000000000000000" pitchFamily="2" charset="2"/>
              <a:buChar char="v"/>
              <a:defRPr/>
            </a:pPr>
            <a:r>
              <a:rPr lang="it-IT" sz="2800" dirty="0"/>
              <a:t>E</a:t>
            </a:r>
            <a:r>
              <a:rPr lang="en" sz="2800" dirty="0" err="1"/>
              <a:t>rythema</a:t>
            </a:r>
            <a:endParaRPr lang="en" sz="2800" dirty="0"/>
          </a:p>
          <a:p>
            <a:pPr marL="457200" lvl="0" indent="-457200">
              <a:buFont typeface="Wingdings" panose="05000000000000000000" pitchFamily="2" charset="2"/>
              <a:buChar char="v"/>
              <a:defRPr/>
            </a:pPr>
            <a:r>
              <a:rPr lang="it-IT" sz="2800" dirty="0"/>
              <a:t>C</a:t>
            </a:r>
            <a:r>
              <a:rPr lang="en" sz="2800" dirty="0" err="1"/>
              <a:t>ongestion</a:t>
            </a:r>
            <a:endParaRPr lang="en" sz="2800" dirty="0"/>
          </a:p>
          <a:p>
            <a:pPr marL="457200" indent="-457200">
              <a:buFont typeface="Wingdings" panose="05000000000000000000" pitchFamily="2" charset="2"/>
              <a:buChar char="v"/>
              <a:defRPr/>
            </a:pPr>
            <a:r>
              <a:rPr lang="en" sz="2800" dirty="0"/>
              <a:t>Scalloping</a:t>
            </a:r>
          </a:p>
          <a:p>
            <a:pPr marL="457200" indent="-457200">
              <a:buFont typeface="Wingdings" panose="05000000000000000000" pitchFamily="2" charset="2"/>
              <a:buChar char="v"/>
              <a:defRPr/>
            </a:pPr>
            <a:r>
              <a:rPr lang="it-IT" sz="2800" dirty="0" err="1"/>
              <a:t>R</a:t>
            </a:r>
            <a:r>
              <a:rPr lang="en" sz="2800" dirty="0" err="1"/>
              <a:t>eduction</a:t>
            </a:r>
            <a:r>
              <a:rPr lang="en" sz="2800" dirty="0"/>
              <a:t> of duodenal folds</a:t>
            </a:r>
          </a:p>
        </p:txBody>
      </p:sp>
      <p:sp>
        <p:nvSpPr>
          <p:cNvPr id="9" name="Rectangle 8">
            <a:extLst>
              <a:ext uri="{FF2B5EF4-FFF2-40B4-BE49-F238E27FC236}">
                <a16:creationId xmlns:a16="http://schemas.microsoft.com/office/drawing/2014/main" id="{4C46EA53-E690-2241-A5D5-B679AB57737B}"/>
              </a:ext>
            </a:extLst>
          </p:cNvPr>
          <p:cNvSpPr/>
          <p:nvPr/>
        </p:nvSpPr>
        <p:spPr>
          <a:xfrm>
            <a:off x="8781692" y="6568483"/>
            <a:ext cx="3417896" cy="276999"/>
          </a:xfrm>
          <a:prstGeom prst="rect">
            <a:avLst/>
          </a:prstGeom>
        </p:spPr>
        <p:txBody>
          <a:bodyPr wrap="square">
            <a:spAutoFit/>
          </a:bodyPr>
          <a:lstStyle/>
          <a:p>
            <a:pPr lvl="0" algn="r">
              <a:defRPr/>
            </a:pPr>
            <a:r>
              <a:rPr lang="en" sz="1200" dirty="0" err="1"/>
              <a:t>Dellon</a:t>
            </a:r>
            <a:r>
              <a:rPr lang="en" sz="1200" dirty="0"/>
              <a:t> E. Am J Gastroenterol. 2022 117(5): 697–700</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Rectangle 3">
            <a:extLst>
              <a:ext uri="{FF2B5EF4-FFF2-40B4-BE49-F238E27FC236}">
                <a16:creationId xmlns:a16="http://schemas.microsoft.com/office/drawing/2014/main" id="{ACBE0A8A-C122-6348-B130-2DBA9A5F9B17}"/>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Eosinophilic Duodenitis (</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EoD</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Endoscopy Appearance</a:t>
            </a:r>
          </a:p>
        </p:txBody>
      </p:sp>
      <p:grpSp>
        <p:nvGrpSpPr>
          <p:cNvPr id="13" name="Group 12">
            <a:extLst>
              <a:ext uri="{FF2B5EF4-FFF2-40B4-BE49-F238E27FC236}">
                <a16:creationId xmlns:a16="http://schemas.microsoft.com/office/drawing/2014/main" id="{EDE7760A-9925-A44C-B3D2-189460187538}"/>
              </a:ext>
            </a:extLst>
          </p:cNvPr>
          <p:cNvGrpSpPr/>
          <p:nvPr/>
        </p:nvGrpSpPr>
        <p:grpSpPr>
          <a:xfrm>
            <a:off x="6096000" y="1708697"/>
            <a:ext cx="4876800" cy="3987800"/>
            <a:chOff x="6114842" y="1708697"/>
            <a:chExt cx="4876800" cy="3987800"/>
          </a:xfrm>
        </p:grpSpPr>
        <p:pic>
          <p:nvPicPr>
            <p:cNvPr id="11" name="Picture 10">
              <a:extLst>
                <a:ext uri="{FF2B5EF4-FFF2-40B4-BE49-F238E27FC236}">
                  <a16:creationId xmlns:a16="http://schemas.microsoft.com/office/drawing/2014/main" id="{8129FCE6-FBAD-C945-8E02-25EC432B5B6D}"/>
                </a:ext>
              </a:extLst>
            </p:cNvPr>
            <p:cNvPicPr>
              <a:picLocks noChangeAspect="1"/>
            </p:cNvPicPr>
            <p:nvPr/>
          </p:nvPicPr>
          <p:blipFill>
            <a:blip r:embed="rId2"/>
            <a:stretch>
              <a:fillRect/>
            </a:stretch>
          </p:blipFill>
          <p:spPr>
            <a:xfrm>
              <a:off x="6114842" y="1708697"/>
              <a:ext cx="4876800" cy="3987800"/>
            </a:xfrm>
            <a:prstGeom prst="rect">
              <a:avLst/>
            </a:prstGeom>
          </p:spPr>
        </p:pic>
        <p:sp>
          <p:nvSpPr>
            <p:cNvPr id="12" name="Rectangle 11">
              <a:extLst>
                <a:ext uri="{FF2B5EF4-FFF2-40B4-BE49-F238E27FC236}">
                  <a16:creationId xmlns:a16="http://schemas.microsoft.com/office/drawing/2014/main" id="{59F0B9B3-04B7-9348-AC9C-97F96B17761A}"/>
                </a:ext>
              </a:extLst>
            </p:cNvPr>
            <p:cNvSpPr/>
            <p:nvPr/>
          </p:nvSpPr>
          <p:spPr>
            <a:xfrm>
              <a:off x="6172286" y="1794293"/>
              <a:ext cx="389475" cy="32780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7470151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225CB894-C788-4E0E-B3A7-8277BD3A9ECC}"/>
              </a:ext>
            </a:extLst>
          </p:cNvPr>
          <p:cNvSpPr txBox="1"/>
          <p:nvPr/>
        </p:nvSpPr>
        <p:spPr>
          <a:xfrm>
            <a:off x="624204" y="1609623"/>
            <a:ext cx="3670393" cy="353943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it-IT" sz="2800" b="0" i="0" u="none" strike="noStrike" kern="1200" cap="none" spc="0" normalizeH="0" baseline="0" noProof="0" dirty="0" err="1">
                <a:ln>
                  <a:noFill/>
                </a:ln>
                <a:solidFill>
                  <a:prstClr val="black"/>
                </a:solidFill>
                <a:effectLst/>
                <a:uLnTx/>
                <a:uFillTx/>
                <a:latin typeface="Calibri"/>
                <a:ea typeface="+mn-ea"/>
                <a:cs typeface="+mn-cs"/>
              </a:rPr>
              <a:t>Ileum</a:t>
            </a:r>
            <a:r>
              <a:rPr kumimoji="0" lang="it-IT" sz="2800" b="0" i="0" u="none" strike="noStrike" kern="1200" cap="none" spc="0" normalizeH="0" baseline="0" noProof="0" dirty="0">
                <a:ln>
                  <a:noFill/>
                </a:ln>
                <a:solidFill>
                  <a:prstClr val="black"/>
                </a:solidFill>
                <a:effectLst/>
                <a:uLnTx/>
                <a:uFillTx/>
                <a:latin typeface="Calibri"/>
                <a:ea typeface="+mn-ea"/>
                <a:cs typeface="+mn-cs"/>
              </a:rPr>
              <a:t> the </a:t>
            </a:r>
            <a:r>
              <a:rPr kumimoji="0" lang="it-IT" sz="2800" b="0" i="0" u="none" strike="noStrike" kern="1200" cap="none" spc="0" normalizeH="0" baseline="0" noProof="0" dirty="0" err="1">
                <a:ln>
                  <a:noFill/>
                </a:ln>
                <a:solidFill>
                  <a:prstClr val="black"/>
                </a:solidFill>
                <a:effectLst/>
                <a:uLnTx/>
                <a:uFillTx/>
                <a:latin typeface="Calibri"/>
                <a:ea typeface="+mn-ea"/>
                <a:cs typeface="+mn-cs"/>
              </a:rPr>
              <a:t>most</a:t>
            </a:r>
            <a:r>
              <a:rPr kumimoji="0" lang="it-IT" sz="2800" b="0" i="0" u="none" strike="noStrike" kern="1200" cap="none" spc="0" normalizeH="0" baseline="0" noProof="0" dirty="0">
                <a:ln>
                  <a:noFill/>
                </a:ln>
                <a:solidFill>
                  <a:prstClr val="black"/>
                </a:solidFill>
                <a:effectLst/>
                <a:uLnTx/>
                <a:uFillTx/>
                <a:latin typeface="Calibri"/>
                <a:ea typeface="+mn-ea"/>
                <a:cs typeface="+mn-cs"/>
              </a:rPr>
              <a:t> </a:t>
            </a:r>
            <a:r>
              <a:rPr kumimoji="0" lang="it-IT" sz="2800" b="0" i="0" u="none" strike="noStrike" kern="1200" cap="none" spc="0" normalizeH="0" baseline="0" noProof="0" dirty="0" err="1">
                <a:ln>
                  <a:noFill/>
                </a:ln>
                <a:solidFill>
                  <a:prstClr val="black"/>
                </a:solidFill>
                <a:effectLst/>
                <a:uLnTx/>
                <a:uFillTx/>
                <a:latin typeface="Calibri"/>
                <a:ea typeface="+mn-ea"/>
                <a:cs typeface="+mn-cs"/>
              </a:rPr>
              <a:t>affected</a:t>
            </a:r>
            <a:endParaRPr kumimoji="0" lang="it-IT" sz="2800" b="0" i="0" u="none" strike="noStrike" kern="1200" cap="none" spc="0" normalizeH="0" baseline="0" noProof="0" dirty="0">
              <a:ln>
                <a:noFill/>
              </a:ln>
              <a:solidFill>
                <a:prstClr val="black"/>
              </a:solidFill>
              <a:effectLst/>
              <a:uLnTx/>
              <a:uFillTx/>
              <a:latin typeface="Calibri"/>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it-IT" sz="2800" b="0" i="0" u="none" strike="noStrike" kern="1200" cap="none" spc="0" normalizeH="0" baseline="0" noProof="0" dirty="0" err="1">
                <a:ln>
                  <a:noFill/>
                </a:ln>
                <a:solidFill>
                  <a:prstClr val="black"/>
                </a:solidFill>
                <a:effectLst/>
                <a:uLnTx/>
                <a:uFillTx/>
                <a:latin typeface="Calibri"/>
                <a:ea typeface="+mn-ea"/>
                <a:cs typeface="+mn-cs"/>
              </a:rPr>
              <a:t>Patchy</a:t>
            </a:r>
            <a:r>
              <a:rPr kumimoji="0" lang="it-IT" sz="2800" b="0" i="0" u="none" strike="noStrike" kern="1200" cap="none" spc="0" normalizeH="0" baseline="0" noProof="0" dirty="0">
                <a:ln>
                  <a:noFill/>
                </a:ln>
                <a:solidFill>
                  <a:prstClr val="black"/>
                </a:solidFill>
                <a:effectLst/>
                <a:uLnTx/>
                <a:uFillTx/>
                <a:latin typeface="Calibri"/>
                <a:ea typeface="+mn-ea"/>
                <a:cs typeface="+mn-cs"/>
              </a:rPr>
              <a:t> </a:t>
            </a:r>
            <a:r>
              <a:rPr kumimoji="0" lang="it-IT" sz="2800" b="0" i="0" u="none" strike="noStrike" kern="1200" cap="none" spc="0" normalizeH="0" baseline="0" noProof="0" dirty="0" err="1">
                <a:ln>
                  <a:noFill/>
                </a:ln>
                <a:solidFill>
                  <a:prstClr val="black"/>
                </a:solidFill>
                <a:effectLst/>
                <a:uLnTx/>
                <a:uFillTx/>
                <a:latin typeface="Calibri"/>
                <a:ea typeface="+mn-ea"/>
                <a:cs typeface="+mn-cs"/>
              </a:rPr>
              <a:t>distribution</a:t>
            </a:r>
            <a:endParaRPr kumimoji="0" lang="it-IT" sz="2800" b="0" i="0" u="none" strike="noStrike" kern="1200" cap="none" spc="0" normalizeH="0" baseline="0" noProof="0" dirty="0">
              <a:ln>
                <a:noFill/>
              </a:ln>
              <a:solidFill>
                <a:prstClr val="black"/>
              </a:solidFill>
              <a:effectLst/>
              <a:uLnTx/>
              <a:uFillTx/>
              <a:latin typeface="Calibri"/>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it-IT" sz="2800" b="0" i="0" u="none" strike="noStrike" kern="1200" cap="none" spc="0" normalizeH="0" baseline="0" noProof="0" dirty="0" err="1">
                <a:ln>
                  <a:noFill/>
                </a:ln>
                <a:solidFill>
                  <a:prstClr val="black"/>
                </a:solidFill>
                <a:effectLst/>
                <a:uLnTx/>
                <a:uFillTx/>
                <a:latin typeface="Calibri"/>
                <a:ea typeface="+mn-ea"/>
                <a:cs typeface="+mn-cs"/>
              </a:rPr>
              <a:t>Erythema</a:t>
            </a:r>
            <a:r>
              <a:rPr kumimoji="0" lang="it-IT" sz="2800" b="0" i="0" u="none" strike="noStrike" kern="1200" cap="none" spc="0" normalizeH="0" baseline="0" noProof="0" dirty="0">
                <a:ln>
                  <a:noFill/>
                </a:ln>
                <a:solidFill>
                  <a:prstClr val="black"/>
                </a:solidFill>
                <a:effectLst/>
                <a:uLnTx/>
                <a:uFillTx/>
                <a:latin typeface="Calibri"/>
                <a:ea typeface="+mn-ea"/>
                <a:cs typeface="+mn-cs"/>
              </a:rPr>
              <a:t> (45%)</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it-IT" sz="2800" dirty="0">
                <a:solidFill>
                  <a:prstClr val="black"/>
                </a:solidFill>
                <a:latin typeface="Calibri"/>
              </a:rPr>
              <a:t>E</a:t>
            </a:r>
            <a:r>
              <a:rPr kumimoji="0" lang="it-IT" sz="2800" b="0" i="0" u="none" strike="noStrike" kern="1200" cap="none" spc="0" normalizeH="0" baseline="0" noProof="0" dirty="0" err="1">
                <a:ln>
                  <a:noFill/>
                </a:ln>
                <a:solidFill>
                  <a:prstClr val="black"/>
                </a:solidFill>
                <a:effectLst/>
                <a:uLnTx/>
                <a:uFillTx/>
                <a:latin typeface="Calibri"/>
                <a:ea typeface="+mn-ea"/>
                <a:cs typeface="+mn-cs"/>
              </a:rPr>
              <a:t>dema</a:t>
            </a:r>
            <a:endParaRPr lang="it-IT" sz="2800" dirty="0">
              <a:solidFill>
                <a:prstClr val="black"/>
              </a:solidFill>
              <a:latin typeface="Calibri"/>
            </a:endParaRP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it-IT" sz="2800" dirty="0">
                <a:solidFill>
                  <a:prstClr val="black"/>
                </a:solidFill>
                <a:latin typeface="Calibri"/>
              </a:rPr>
              <a:t>V</a:t>
            </a:r>
            <a:r>
              <a:rPr kumimoji="0" lang="it-IT" sz="2800" b="0" i="0" u="none" strike="noStrike" kern="1200" cap="none" spc="0" normalizeH="0" baseline="0" noProof="0" dirty="0" err="1">
                <a:ln>
                  <a:noFill/>
                </a:ln>
                <a:solidFill>
                  <a:prstClr val="black"/>
                </a:solidFill>
                <a:effectLst/>
                <a:uLnTx/>
                <a:uFillTx/>
                <a:latin typeface="Calibri"/>
                <a:ea typeface="+mn-ea"/>
                <a:cs typeface="+mn-cs"/>
              </a:rPr>
              <a:t>illous</a:t>
            </a:r>
            <a:r>
              <a:rPr kumimoji="0" lang="it-IT" sz="2800" b="0" i="0" u="none" strike="noStrike" kern="1200" cap="none" spc="0" normalizeH="0" baseline="0" noProof="0" dirty="0">
                <a:ln>
                  <a:noFill/>
                </a:ln>
                <a:solidFill>
                  <a:prstClr val="black"/>
                </a:solidFill>
                <a:effectLst/>
                <a:uLnTx/>
                <a:uFillTx/>
                <a:latin typeface="Calibri"/>
                <a:ea typeface="+mn-ea"/>
                <a:cs typeface="+mn-cs"/>
              </a:rPr>
              <a:t> </a:t>
            </a:r>
            <a:r>
              <a:rPr kumimoji="0" lang="it-IT" sz="2800" b="0" i="0" u="none" strike="noStrike" kern="1200" cap="none" spc="0" normalizeH="0" baseline="0" noProof="0" dirty="0" err="1">
                <a:ln>
                  <a:noFill/>
                </a:ln>
                <a:solidFill>
                  <a:prstClr val="black"/>
                </a:solidFill>
                <a:effectLst/>
                <a:uLnTx/>
                <a:uFillTx/>
                <a:latin typeface="Calibri"/>
                <a:ea typeface="+mn-ea"/>
                <a:cs typeface="+mn-cs"/>
              </a:rPr>
              <a:t>atrophy</a:t>
            </a:r>
            <a:endParaRPr lang="it-IT" sz="2800" dirty="0">
              <a:solidFill>
                <a:prstClr val="black"/>
              </a:solidFill>
              <a:latin typeface="Calibri"/>
            </a:endParaRP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it-IT" sz="2800" dirty="0">
                <a:solidFill>
                  <a:prstClr val="black"/>
                </a:solidFill>
                <a:latin typeface="Calibri"/>
              </a:rPr>
              <a:t>E</a:t>
            </a:r>
            <a:r>
              <a:rPr kumimoji="0" lang="it-IT" sz="2800" b="0" i="0" u="none" strike="noStrike" kern="1200" cap="none" spc="0" normalizeH="0" baseline="0" noProof="0" dirty="0" err="1">
                <a:ln>
                  <a:noFill/>
                </a:ln>
                <a:solidFill>
                  <a:prstClr val="black"/>
                </a:solidFill>
                <a:effectLst/>
                <a:uLnTx/>
                <a:uFillTx/>
                <a:latin typeface="Calibri"/>
                <a:ea typeface="+mn-ea"/>
                <a:cs typeface="+mn-cs"/>
              </a:rPr>
              <a:t>rosions</a:t>
            </a:r>
            <a:r>
              <a:rPr kumimoji="0" lang="it-IT" sz="2800" b="0" i="0" u="none" strike="noStrike" kern="1200" cap="none" spc="0" normalizeH="0" baseline="0" noProof="0" dirty="0">
                <a:ln>
                  <a:noFill/>
                </a:ln>
                <a:solidFill>
                  <a:prstClr val="black"/>
                </a:solidFill>
                <a:effectLst/>
                <a:uLnTx/>
                <a:uFillTx/>
                <a:latin typeface="Calibri"/>
                <a:ea typeface="+mn-ea"/>
                <a:cs typeface="+mn-cs"/>
              </a:rPr>
              <a:t> and </a:t>
            </a:r>
            <a:r>
              <a:rPr kumimoji="0" lang="it-IT" sz="2800" b="0" i="0" u="none" strike="noStrike" kern="1200" cap="none" spc="0" normalizeH="0" baseline="0" noProof="0" dirty="0" err="1">
                <a:ln>
                  <a:noFill/>
                </a:ln>
                <a:solidFill>
                  <a:prstClr val="black"/>
                </a:solidFill>
                <a:effectLst/>
                <a:uLnTx/>
                <a:uFillTx/>
                <a:latin typeface="Calibri"/>
                <a:ea typeface="+mn-ea"/>
                <a:cs typeface="+mn-cs"/>
              </a:rPr>
              <a:t>ulcerations</a:t>
            </a:r>
            <a:endParaRPr kumimoji="0" lang="it-IT" sz="2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5" name="Immagine 4">
            <a:extLst>
              <a:ext uri="{FF2B5EF4-FFF2-40B4-BE49-F238E27FC236}">
                <a16:creationId xmlns:a16="http://schemas.microsoft.com/office/drawing/2014/main" id="{ECEBF75D-4CB7-45E2-8B26-607009B6C500}"/>
              </a:ext>
            </a:extLst>
          </p:cNvPr>
          <p:cNvPicPr>
            <a:picLocks noChangeAspect="1"/>
          </p:cNvPicPr>
          <p:nvPr/>
        </p:nvPicPr>
        <p:blipFill>
          <a:blip r:embed="rId3"/>
          <a:stretch>
            <a:fillRect/>
          </a:stretch>
        </p:blipFill>
        <p:spPr>
          <a:xfrm>
            <a:off x="4894483" y="1424813"/>
            <a:ext cx="2888979" cy="2571835"/>
          </a:xfrm>
          <a:prstGeom prst="rect">
            <a:avLst/>
          </a:prstGeom>
        </p:spPr>
      </p:pic>
      <p:pic>
        <p:nvPicPr>
          <p:cNvPr id="7" name="Immagine 6">
            <a:extLst>
              <a:ext uri="{FF2B5EF4-FFF2-40B4-BE49-F238E27FC236}">
                <a16:creationId xmlns:a16="http://schemas.microsoft.com/office/drawing/2014/main" id="{690161CC-A089-41CC-A356-8F14AD6A96DC}"/>
              </a:ext>
            </a:extLst>
          </p:cNvPr>
          <p:cNvPicPr>
            <a:picLocks noChangeAspect="1"/>
          </p:cNvPicPr>
          <p:nvPr/>
        </p:nvPicPr>
        <p:blipFill>
          <a:blip r:embed="rId4"/>
          <a:stretch>
            <a:fillRect/>
          </a:stretch>
        </p:blipFill>
        <p:spPr>
          <a:xfrm>
            <a:off x="7799163" y="1424813"/>
            <a:ext cx="2888979" cy="2581361"/>
          </a:xfrm>
          <a:prstGeom prst="rect">
            <a:avLst/>
          </a:prstGeom>
        </p:spPr>
      </p:pic>
      <p:pic>
        <p:nvPicPr>
          <p:cNvPr id="9" name="Immagine 8">
            <a:extLst>
              <a:ext uri="{FF2B5EF4-FFF2-40B4-BE49-F238E27FC236}">
                <a16:creationId xmlns:a16="http://schemas.microsoft.com/office/drawing/2014/main" id="{8E19774A-0FE4-4868-89C5-0319F251F175}"/>
              </a:ext>
            </a:extLst>
          </p:cNvPr>
          <p:cNvPicPr>
            <a:picLocks noChangeAspect="1"/>
          </p:cNvPicPr>
          <p:nvPr/>
        </p:nvPicPr>
        <p:blipFill>
          <a:blip r:embed="rId5"/>
          <a:stretch>
            <a:fillRect/>
          </a:stretch>
        </p:blipFill>
        <p:spPr>
          <a:xfrm>
            <a:off x="4886632" y="3996648"/>
            <a:ext cx="2904680" cy="2571835"/>
          </a:xfrm>
          <a:prstGeom prst="rect">
            <a:avLst/>
          </a:prstGeom>
        </p:spPr>
      </p:pic>
      <p:pic>
        <p:nvPicPr>
          <p:cNvPr id="11" name="Immagine 10">
            <a:extLst>
              <a:ext uri="{FF2B5EF4-FFF2-40B4-BE49-F238E27FC236}">
                <a16:creationId xmlns:a16="http://schemas.microsoft.com/office/drawing/2014/main" id="{665FE9E0-392A-437B-A3BA-929BE7CBDD03}"/>
              </a:ext>
            </a:extLst>
          </p:cNvPr>
          <p:cNvPicPr>
            <a:picLocks noChangeAspect="1"/>
          </p:cNvPicPr>
          <p:nvPr/>
        </p:nvPicPr>
        <p:blipFill>
          <a:blip r:embed="rId6"/>
          <a:stretch>
            <a:fillRect/>
          </a:stretch>
        </p:blipFill>
        <p:spPr>
          <a:xfrm>
            <a:off x="7814863" y="3996647"/>
            <a:ext cx="2888980" cy="2571836"/>
          </a:xfrm>
          <a:prstGeom prst="rect">
            <a:avLst/>
          </a:prstGeom>
        </p:spPr>
      </p:pic>
      <p:sp>
        <p:nvSpPr>
          <p:cNvPr id="12" name="Rectangle 8">
            <a:extLst>
              <a:ext uri="{FF2B5EF4-FFF2-40B4-BE49-F238E27FC236}">
                <a16:creationId xmlns:a16="http://schemas.microsoft.com/office/drawing/2014/main" id="{D1B55D1C-5D08-4B52-B1C3-18A6CEDA2498}"/>
              </a:ext>
            </a:extLst>
          </p:cNvPr>
          <p:cNvSpPr/>
          <p:nvPr/>
        </p:nvSpPr>
        <p:spPr>
          <a:xfrm>
            <a:off x="9783698" y="6568483"/>
            <a:ext cx="2415889"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Sasaki</a:t>
            </a:r>
            <a:r>
              <a:rPr kumimoji="0" lang="it-IT" sz="1200" b="0" i="0" u="none" strike="noStrike" kern="1200" cap="none" spc="0" normalizeH="0" baseline="0" noProof="0" dirty="0">
                <a:ln>
                  <a:noFill/>
                </a:ln>
                <a:solidFill>
                  <a:prstClr val="black"/>
                </a:solidFill>
                <a:effectLst/>
                <a:uLnTx/>
                <a:uFillTx/>
                <a:latin typeface="Calibri"/>
                <a:ea typeface="+mn-ea"/>
                <a:cs typeface="+mn-cs"/>
              </a:rPr>
              <a:t> Y,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Diagnostics</a:t>
            </a:r>
            <a:r>
              <a:rPr kumimoji="0" lang="it-IT" sz="1200" b="0" i="0" u="none" strike="noStrike" kern="1200" cap="none" spc="0" normalizeH="0" baseline="0" noProof="0" dirty="0">
                <a:ln>
                  <a:noFill/>
                </a:ln>
                <a:solidFill>
                  <a:prstClr val="black"/>
                </a:solidFill>
                <a:effectLst/>
                <a:uLnTx/>
                <a:uFillTx/>
                <a:latin typeface="Calibri"/>
                <a:ea typeface="+mn-ea"/>
                <a:cs typeface="+mn-cs"/>
              </a:rPr>
              <a:t>, 2023</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Rectangle 3">
            <a:extLst>
              <a:ext uri="{FF2B5EF4-FFF2-40B4-BE49-F238E27FC236}">
                <a16:creationId xmlns:a16="http://schemas.microsoft.com/office/drawing/2014/main" id="{183329A9-A0F4-4ACB-B200-A2A0DDD3EB95}"/>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Eosinophilic Enteritis (</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EoN</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Endoscopy Appearance</a:t>
            </a:r>
          </a:p>
        </p:txBody>
      </p:sp>
      <p:sp>
        <p:nvSpPr>
          <p:cNvPr id="13" name="TextBox 6">
            <a:extLst>
              <a:ext uri="{FF2B5EF4-FFF2-40B4-BE49-F238E27FC236}">
                <a16:creationId xmlns:a16="http://schemas.microsoft.com/office/drawing/2014/main" id="{97064562-E65B-E140-94B7-350D0B715AA2}"/>
              </a:ext>
            </a:extLst>
          </p:cNvPr>
          <p:cNvSpPr txBox="1"/>
          <p:nvPr/>
        </p:nvSpPr>
        <p:spPr>
          <a:xfrm>
            <a:off x="-131399" y="5585221"/>
            <a:ext cx="51816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Normal endoscopic appearance is the most common finding across all EGIDs (up to 60%)</a:t>
            </a:r>
          </a:p>
        </p:txBody>
      </p:sp>
    </p:spTree>
    <p:extLst>
      <p:ext uri="{BB962C8B-B14F-4D97-AF65-F5344CB8AC3E}">
        <p14:creationId xmlns:p14="http://schemas.microsoft.com/office/powerpoint/2010/main" val="36414695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3890DFC8-4085-4788-A6FA-1717BDD05C73}"/>
              </a:ext>
            </a:extLst>
          </p:cNvPr>
          <p:cNvSpPr txBox="1"/>
          <p:nvPr/>
        </p:nvSpPr>
        <p:spPr>
          <a:xfrm>
            <a:off x="669986" y="1273254"/>
            <a:ext cx="10852028" cy="1323439"/>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it-IT" sz="2000" b="0" i="0" u="none" strike="noStrike" kern="1200" cap="none" spc="0" normalizeH="0" baseline="0" noProof="0" dirty="0" err="1">
                <a:ln>
                  <a:noFill/>
                </a:ln>
                <a:solidFill>
                  <a:prstClr val="black"/>
                </a:solidFill>
                <a:effectLst/>
                <a:uLnTx/>
                <a:uFillTx/>
                <a:latin typeface="Calibri"/>
                <a:ea typeface="+mn-ea"/>
                <a:cs typeface="+mn-cs"/>
              </a:rPr>
              <a:t>Retrospective</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cohort</a:t>
            </a:r>
            <a:r>
              <a:rPr kumimoji="0" lang="it-IT" sz="2000" b="0" i="0" u="none" strike="noStrike" kern="1200" cap="none" spc="0" normalizeH="0" baseline="0" noProof="0" dirty="0">
                <a:ln>
                  <a:noFill/>
                </a:ln>
                <a:solidFill>
                  <a:prstClr val="black"/>
                </a:solidFill>
                <a:effectLst/>
                <a:uLnTx/>
                <a:uFillTx/>
                <a:latin typeface="Calibri"/>
                <a:ea typeface="+mn-ea"/>
                <a:cs typeface="+mn-cs"/>
              </a:rPr>
              <a:t> study in 6 US centers from the consortium of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Eosinophilic</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Gastrointestinal</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Disease</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Researchers</a:t>
            </a:r>
            <a:r>
              <a:rPr kumimoji="0" lang="it-IT" sz="2000" b="0" i="0" u="none" strike="noStrike" kern="1200" cap="none" spc="0" normalizeH="0" baseline="0" noProof="0" dirty="0">
                <a:ln>
                  <a:noFill/>
                </a:ln>
                <a:solidFill>
                  <a:prstClr val="black"/>
                </a:solidFill>
                <a:effectLst/>
                <a:uLnTx/>
                <a:uFillTx/>
                <a:latin typeface="Calibri"/>
                <a:ea typeface="+mn-ea"/>
                <a:cs typeface="+mn-cs"/>
              </a:rPr>
              <a:t> (CEGIR)</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it-IT" sz="2000" b="0" i="0" u="none" strike="noStrike" kern="1200" cap="none" spc="0" normalizeH="0" baseline="0" noProof="0" dirty="0">
                <a:ln>
                  <a:noFill/>
                </a:ln>
                <a:solidFill>
                  <a:prstClr val="black"/>
                </a:solidFill>
                <a:effectLst/>
                <a:uLnTx/>
                <a:uFillTx/>
                <a:latin typeface="Calibri"/>
                <a:ea typeface="+mn-ea"/>
                <a:cs typeface="+mn-cs"/>
              </a:rPr>
              <a:t>373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patients</a:t>
            </a:r>
            <a:r>
              <a:rPr kumimoji="0" lang="it-IT" sz="2000" b="0" i="0" u="none" strike="noStrike" kern="1200" cap="none" spc="0" normalizeH="0" baseline="0" noProof="0" dirty="0">
                <a:ln>
                  <a:noFill/>
                </a:ln>
                <a:solidFill>
                  <a:prstClr val="black"/>
                </a:solidFill>
                <a:effectLst/>
                <a:uLnTx/>
                <a:uFillTx/>
                <a:latin typeface="Calibri"/>
                <a:ea typeface="+mn-ea"/>
                <a:cs typeface="+mn-cs"/>
              </a:rPr>
              <a:t> with non-</a:t>
            </a:r>
            <a:r>
              <a:rPr kumimoji="0" lang="it-IT" sz="2000" b="0" i="0" u="none" strike="noStrike" kern="1200" cap="none" spc="0" normalizeH="0" baseline="0" noProof="0" dirty="0" err="1">
                <a:ln>
                  <a:noFill/>
                </a:ln>
                <a:solidFill>
                  <a:prstClr val="black"/>
                </a:solidFill>
                <a:effectLst/>
                <a:uLnTx/>
                <a:uFillTx/>
                <a:latin typeface="Calibri"/>
                <a:ea typeface="+mn-ea"/>
                <a:cs typeface="+mn-cs"/>
              </a:rPr>
              <a:t>EoE</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eosinophilic</a:t>
            </a:r>
            <a:r>
              <a:rPr kumimoji="0" lang="it-IT" sz="2000" b="0" i="0" u="none" strike="noStrike" kern="1200" cap="none" spc="0" normalizeH="0" baseline="0" noProof="0" dirty="0">
                <a:ln>
                  <a:noFill/>
                </a:ln>
                <a:solidFill>
                  <a:prstClr val="black"/>
                </a:solidFill>
                <a:effectLst/>
                <a:uLnTx/>
                <a:uFillTx/>
                <a:latin typeface="Calibri"/>
                <a:ea typeface="+mn-ea"/>
                <a:cs typeface="+mn-cs"/>
              </a:rPr>
              <a:t> GI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disease</a:t>
            </a:r>
            <a:r>
              <a:rPr kumimoji="0" lang="it-IT" sz="2000" b="0" i="0" u="none" strike="noStrike" kern="1200" cap="none" spc="0" normalizeH="0" baseline="0" noProof="0" dirty="0">
                <a:ln>
                  <a:noFill/>
                </a:ln>
                <a:solidFill>
                  <a:prstClr val="black"/>
                </a:solidFill>
                <a:effectLst/>
                <a:uLnTx/>
                <a:uFillTx/>
                <a:latin typeface="Calibri"/>
                <a:ea typeface="+mn-ea"/>
                <a:cs typeface="+mn-cs"/>
              </a:rPr>
              <a:t> (317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children</a:t>
            </a:r>
            <a:r>
              <a:rPr kumimoji="0" lang="it-IT" sz="2000" b="0" i="0" u="none" strike="noStrike" kern="1200" cap="none" spc="0" normalizeH="0" baseline="0" noProof="0" dirty="0">
                <a:ln>
                  <a:noFill/>
                </a:ln>
                <a:solidFill>
                  <a:prstClr val="black"/>
                </a:solidFill>
                <a:effectLst/>
                <a:uLnTx/>
                <a:uFillTx/>
                <a:latin typeface="Calibri"/>
                <a:ea typeface="+mn-ea"/>
                <a:cs typeface="+mn-cs"/>
              </a:rPr>
              <a:t> and 56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adults</a:t>
            </a:r>
            <a:r>
              <a:rPr kumimoji="0" lang="it-IT" sz="2000" b="0" i="0" u="none" strike="noStrike" kern="1200" cap="none" spc="0" normalizeH="0" baseline="0" noProof="0" dirty="0">
                <a:ln>
                  <a:noFill/>
                </a:ln>
                <a:solidFill>
                  <a:prstClr val="black"/>
                </a:solidFill>
                <a:effectLst/>
                <a:uLnTx/>
                <a:uFillTx/>
                <a:latin typeface="Calibri"/>
                <a:ea typeface="+mn-ea"/>
                <a:cs typeface="+mn-cs"/>
              </a:rPr>
              <a:t>)</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it-IT" sz="2000" b="0" i="0" u="none" strike="noStrike" kern="1200" cap="none" spc="0" normalizeH="0" baseline="0" noProof="0" dirty="0" err="1">
                <a:ln>
                  <a:noFill/>
                </a:ln>
                <a:solidFill>
                  <a:prstClr val="black"/>
                </a:solidFill>
                <a:effectLst/>
                <a:uLnTx/>
                <a:uFillTx/>
                <a:latin typeface="Calibri"/>
                <a:ea typeface="+mn-ea"/>
                <a:cs typeface="+mn-cs"/>
              </a:rPr>
              <a:t>Mean</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peak</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eosinophilic</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counts</a:t>
            </a:r>
            <a:r>
              <a:rPr kumimoji="0" lang="it-IT" sz="2000" b="0" i="0" u="none" strike="noStrike" kern="1200" cap="none" spc="0" normalizeH="0" baseline="0" noProof="0" dirty="0">
                <a:ln>
                  <a:noFill/>
                </a:ln>
                <a:solidFill>
                  <a:prstClr val="black"/>
                </a:solidFill>
                <a:effectLst/>
                <a:uLnTx/>
                <a:uFillTx/>
                <a:latin typeface="Calibri"/>
                <a:ea typeface="+mn-ea"/>
                <a:cs typeface="+mn-cs"/>
              </a:rPr>
              <a:t> (Eos/HPF):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EoG</a:t>
            </a:r>
            <a:r>
              <a:rPr kumimoji="0" lang="it-IT" sz="2000" b="0" i="0" u="none" strike="noStrike" kern="1200" cap="none" spc="0" normalizeH="0" baseline="0" noProof="0" dirty="0">
                <a:ln>
                  <a:noFill/>
                </a:ln>
                <a:solidFill>
                  <a:prstClr val="black"/>
                </a:solidFill>
                <a:effectLst/>
                <a:uLnTx/>
                <a:uFillTx/>
                <a:latin typeface="Calibri"/>
                <a:ea typeface="+mn-ea"/>
                <a:cs typeface="+mn-cs"/>
              </a:rPr>
              <a:t> 87;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EoGE</a:t>
            </a:r>
            <a:r>
              <a:rPr kumimoji="0" lang="it-IT" sz="2000" b="0" i="0" u="none" strike="noStrike" kern="1200" cap="none" spc="0" normalizeH="0" baseline="0" noProof="0" dirty="0">
                <a:ln>
                  <a:noFill/>
                </a:ln>
                <a:solidFill>
                  <a:prstClr val="black"/>
                </a:solidFill>
                <a:effectLst/>
                <a:uLnTx/>
                <a:uFillTx/>
                <a:latin typeface="Calibri"/>
                <a:ea typeface="+mn-ea"/>
                <a:cs typeface="+mn-cs"/>
              </a:rPr>
              <a:t> 78;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EoC</a:t>
            </a:r>
            <a:r>
              <a:rPr kumimoji="0" lang="it-IT" sz="2000" b="0" i="0" u="none" strike="noStrike" kern="1200" cap="none" spc="0" normalizeH="0" baseline="0" noProof="0" dirty="0">
                <a:ln>
                  <a:noFill/>
                </a:ln>
                <a:solidFill>
                  <a:prstClr val="black"/>
                </a:solidFill>
                <a:effectLst/>
                <a:uLnTx/>
                <a:uFillTx/>
                <a:latin typeface="Calibri"/>
                <a:ea typeface="+mn-ea"/>
                <a:cs typeface="+mn-cs"/>
              </a:rPr>
              <a:t> 76.</a:t>
            </a: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3" name="Tabella 7">
            <a:extLst>
              <a:ext uri="{FF2B5EF4-FFF2-40B4-BE49-F238E27FC236}">
                <a16:creationId xmlns:a16="http://schemas.microsoft.com/office/drawing/2014/main" id="{63122954-0F20-4F53-B89B-0891A3175934}"/>
              </a:ext>
            </a:extLst>
          </p:cNvPr>
          <p:cNvGraphicFramePr>
            <a:graphicFrameLocks noGrp="1"/>
          </p:cNvGraphicFramePr>
          <p:nvPr>
            <p:extLst>
              <p:ext uri="{D42A27DB-BD31-4B8C-83A1-F6EECF244321}">
                <p14:modId xmlns:p14="http://schemas.microsoft.com/office/powerpoint/2010/main" val="298851200"/>
              </p:ext>
            </p:extLst>
          </p:nvPr>
        </p:nvGraphicFramePr>
        <p:xfrm>
          <a:off x="1415480" y="3102895"/>
          <a:ext cx="8960940" cy="3002781"/>
        </p:xfrm>
        <a:graphic>
          <a:graphicData uri="http://schemas.openxmlformats.org/drawingml/2006/table">
            <a:tbl>
              <a:tblPr firstRow="1" bandRow="1">
                <a:tableStyleId>{5940675A-B579-460E-94D1-54222C63F5DA}</a:tableStyleId>
              </a:tblPr>
              <a:tblGrid>
                <a:gridCol w="2240235">
                  <a:extLst>
                    <a:ext uri="{9D8B030D-6E8A-4147-A177-3AD203B41FA5}">
                      <a16:colId xmlns:a16="http://schemas.microsoft.com/office/drawing/2014/main" val="3248895654"/>
                    </a:ext>
                  </a:extLst>
                </a:gridCol>
                <a:gridCol w="2240235">
                  <a:extLst>
                    <a:ext uri="{9D8B030D-6E8A-4147-A177-3AD203B41FA5}">
                      <a16:colId xmlns:a16="http://schemas.microsoft.com/office/drawing/2014/main" val="3052582119"/>
                    </a:ext>
                  </a:extLst>
                </a:gridCol>
                <a:gridCol w="2240235">
                  <a:extLst>
                    <a:ext uri="{9D8B030D-6E8A-4147-A177-3AD203B41FA5}">
                      <a16:colId xmlns:a16="http://schemas.microsoft.com/office/drawing/2014/main" val="964619125"/>
                    </a:ext>
                  </a:extLst>
                </a:gridCol>
                <a:gridCol w="2240235">
                  <a:extLst>
                    <a:ext uri="{9D8B030D-6E8A-4147-A177-3AD203B41FA5}">
                      <a16:colId xmlns:a16="http://schemas.microsoft.com/office/drawing/2014/main" val="1704196670"/>
                    </a:ext>
                  </a:extLst>
                </a:gridCol>
              </a:tblGrid>
              <a:tr h="905145">
                <a:tc>
                  <a:txBody>
                    <a:bodyPr/>
                    <a:lstStyle/>
                    <a:p>
                      <a:pPr algn="ctr"/>
                      <a:r>
                        <a:rPr lang="it-IT" b="1" dirty="0" err="1"/>
                        <a:t>Endoscopic</a:t>
                      </a:r>
                      <a:r>
                        <a:rPr lang="it-IT" b="1" dirty="0"/>
                        <a:t> </a:t>
                      </a:r>
                      <a:r>
                        <a:rPr lang="it-IT" b="1" dirty="0" err="1"/>
                        <a:t>findings</a:t>
                      </a:r>
                      <a:endParaRPr lang="en-GB" b="1"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it-IT" b="1" dirty="0" err="1"/>
                        <a:t>EoG</a:t>
                      </a:r>
                      <a:r>
                        <a:rPr lang="it-IT" b="1" dirty="0"/>
                        <a:t> </a:t>
                      </a:r>
                    </a:p>
                    <a:p>
                      <a:pPr algn="ctr"/>
                      <a:r>
                        <a:rPr lang="it-IT" b="1" dirty="0"/>
                        <a:t>(n=142)</a:t>
                      </a:r>
                      <a:endParaRPr lang="en-GB" b="1"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b="1" dirty="0" err="1"/>
                        <a:t>EoGE</a:t>
                      </a:r>
                      <a:r>
                        <a:rPr lang="it-IT" b="1" dirty="0"/>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b="1" dirty="0"/>
                        <a:t>(n=123)</a:t>
                      </a:r>
                      <a:endParaRPr lang="en-GB" b="1"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b="1" dirty="0" err="1"/>
                        <a:t>EoC</a:t>
                      </a:r>
                      <a:r>
                        <a:rPr lang="it-IT" b="1" dirty="0"/>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b="1" dirty="0"/>
                        <a:t>(n=108)</a:t>
                      </a:r>
                      <a:endParaRPr lang="en-GB" b="1"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223064121"/>
                  </a:ext>
                </a:extLst>
              </a:tr>
              <a:tr h="524409">
                <a:tc>
                  <a:txBody>
                    <a:bodyPr/>
                    <a:lstStyle/>
                    <a:p>
                      <a:pPr algn="ctr"/>
                      <a:r>
                        <a:rPr lang="it-IT" u="sng" dirty="0" err="1"/>
                        <a:t>Normal</a:t>
                      </a:r>
                      <a:endParaRPr lang="en-GB" u="sng"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u="sng" dirty="0"/>
                        <a:t>62%</a:t>
                      </a:r>
                      <a:endParaRPr lang="en-GB" u="sng"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it-IT" u="sng" dirty="0"/>
                        <a:t>66%</a:t>
                      </a:r>
                      <a:endParaRPr lang="en-GB" u="sng"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it-IT" u="sng" dirty="0"/>
                        <a:t>64%</a:t>
                      </a:r>
                      <a:endParaRPr lang="en-GB" u="sng"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408625175"/>
                  </a:ext>
                </a:extLst>
              </a:tr>
              <a:tr h="524409">
                <a:tc>
                  <a:txBody>
                    <a:bodyPr/>
                    <a:lstStyle/>
                    <a:p>
                      <a:pPr algn="ctr"/>
                      <a:r>
                        <a:rPr lang="it-IT" dirty="0" err="1"/>
                        <a:t>Erythema</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dirty="0"/>
                        <a:t>24%</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it-IT" dirty="0"/>
                        <a:t>15%</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it-IT" dirty="0"/>
                        <a:t>12%</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6573404"/>
                  </a:ext>
                </a:extLst>
              </a:tr>
              <a:tr h="524409">
                <a:tc>
                  <a:txBody>
                    <a:bodyPr/>
                    <a:lstStyle/>
                    <a:p>
                      <a:pPr algn="ctr"/>
                      <a:r>
                        <a:rPr lang="it-IT" dirty="0" err="1"/>
                        <a:t>Friability</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dirty="0"/>
                        <a:t>6%</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it-IT" dirty="0"/>
                        <a:t>6%</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it-IT" dirty="0"/>
                        <a:t>11%</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3279493507"/>
                  </a:ext>
                </a:extLst>
              </a:tr>
              <a:tr h="524409">
                <a:tc>
                  <a:txBody>
                    <a:bodyPr/>
                    <a:lstStyle/>
                    <a:p>
                      <a:pPr algn="ctr"/>
                      <a:r>
                        <a:rPr lang="it-IT" dirty="0" err="1"/>
                        <a:t>Nodularity</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it-IT" dirty="0"/>
                        <a:t>8%</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it-IT" dirty="0"/>
                        <a:t>9%</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r>
                        <a:rPr lang="it-IT" dirty="0"/>
                        <a:t>5%</a:t>
                      </a:r>
                      <a:endParaRPr lang="en-GB"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3649406155"/>
                  </a:ext>
                </a:extLst>
              </a:tr>
            </a:tbl>
          </a:graphicData>
        </a:graphic>
      </p:graphicFrame>
      <p:sp>
        <p:nvSpPr>
          <p:cNvPr id="8" name="Rectangle 8">
            <a:extLst>
              <a:ext uri="{FF2B5EF4-FFF2-40B4-BE49-F238E27FC236}">
                <a16:creationId xmlns:a16="http://schemas.microsoft.com/office/drawing/2014/main" id="{6F6B7AD1-AE20-46BE-89C4-AD198F5E09C7}"/>
              </a:ext>
            </a:extLst>
          </p:cNvPr>
          <p:cNvSpPr/>
          <p:nvPr/>
        </p:nvSpPr>
        <p:spPr>
          <a:xfrm>
            <a:off x="6972910" y="6581001"/>
            <a:ext cx="5219090"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Pesek</a:t>
            </a:r>
            <a:r>
              <a:rPr kumimoji="0" lang="it-IT" sz="1200" b="0" i="0" u="none" strike="noStrike" kern="1200" cap="none" spc="0" normalizeH="0" baseline="0" noProof="0" dirty="0">
                <a:ln>
                  <a:noFill/>
                </a:ln>
                <a:solidFill>
                  <a:prstClr val="black"/>
                </a:solidFill>
                <a:effectLst/>
                <a:uLnTx/>
                <a:uFillTx/>
                <a:latin typeface="Calibri"/>
                <a:ea typeface="+mn-ea"/>
                <a:cs typeface="+mn-cs"/>
              </a:rPr>
              <a:t>  RD,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Dig</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Dis</a:t>
            </a:r>
            <a:r>
              <a:rPr kumimoji="0" lang="it-IT" sz="1200" b="0" i="0" u="none" strike="noStrike" kern="1200" cap="none" spc="0" normalizeH="0" baseline="0" noProof="0" dirty="0">
                <a:ln>
                  <a:noFill/>
                </a:ln>
                <a:solidFill>
                  <a:prstClr val="black"/>
                </a:solidFill>
                <a:effectLst/>
                <a:uLnTx/>
                <a:uFillTx/>
                <a:latin typeface="Calibri"/>
                <a:ea typeface="+mn-ea"/>
                <a:cs typeface="+mn-cs"/>
              </a:rPr>
              <a:t> Sci . 2020 Jul;65(7):2024-2035</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Rectangle 3">
            <a:extLst>
              <a:ext uri="{FF2B5EF4-FFF2-40B4-BE49-F238E27FC236}">
                <a16:creationId xmlns:a16="http://schemas.microsoft.com/office/drawing/2014/main" id="{35C1B6E9-AD7D-4BCC-8ACA-34C735EB5D5B}"/>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4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Endoscopic Findings by Disease and GI Segment</a:t>
            </a:r>
          </a:p>
        </p:txBody>
      </p:sp>
    </p:spTree>
    <p:extLst>
      <p:ext uri="{BB962C8B-B14F-4D97-AF65-F5344CB8AC3E}">
        <p14:creationId xmlns:p14="http://schemas.microsoft.com/office/powerpoint/2010/main" val="41930725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0F8D9AE-58D7-4478-B210-611CCA4F4717}"/>
              </a:ext>
            </a:extLst>
          </p:cNvPr>
          <p:cNvSpPr/>
          <p:nvPr/>
        </p:nvSpPr>
        <p:spPr>
          <a:xfrm>
            <a:off x="6823671" y="6581001"/>
            <a:ext cx="5363107"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Hirano</a:t>
            </a:r>
            <a:r>
              <a:rPr kumimoji="0" lang="it-IT" sz="1200" b="0" i="0" u="none" strike="noStrike" kern="1200" cap="none" spc="0" normalizeH="0" baseline="0" noProof="0" dirty="0">
                <a:ln>
                  <a:noFill/>
                </a:ln>
                <a:solidFill>
                  <a:prstClr val="black"/>
                </a:solidFill>
                <a:effectLst/>
                <a:uLnTx/>
                <a:uFillTx/>
                <a:latin typeface="Calibri"/>
                <a:ea typeface="+mn-ea"/>
                <a:cs typeface="+mn-cs"/>
              </a:rPr>
              <a:t> I,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Am</a:t>
            </a:r>
            <a:r>
              <a:rPr kumimoji="0" lang="it-IT" sz="1200" b="0" i="0" u="none" strike="noStrike" kern="1200" cap="none" spc="0" normalizeH="0" baseline="0" noProof="0" dirty="0">
                <a:ln>
                  <a:noFill/>
                </a:ln>
                <a:solidFill>
                  <a:prstClr val="black"/>
                </a:solidFill>
                <a:effectLst/>
                <a:uLnTx/>
                <a:uFillTx/>
                <a:latin typeface="Calibri"/>
                <a:ea typeface="+mn-ea"/>
                <a:cs typeface="+mn-cs"/>
              </a:rPr>
              <a:t> J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Gastroenterol</a:t>
            </a:r>
            <a:r>
              <a:rPr kumimoji="0" lang="it-IT" sz="1200" b="0" i="0" u="none" strike="noStrike" kern="1200" cap="none" spc="0" normalizeH="0" baseline="0" noProof="0" dirty="0">
                <a:ln>
                  <a:noFill/>
                </a:ln>
                <a:solidFill>
                  <a:prstClr val="black"/>
                </a:solidFill>
                <a:effectLst/>
                <a:uLnTx/>
                <a:uFillTx/>
                <a:latin typeface="Calibri"/>
                <a:ea typeface="+mn-ea"/>
                <a:cs typeface="+mn-cs"/>
              </a:rPr>
              <a:t>. 2022 Mar 1;117(3):413-423</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CasellaDiTesto 6">
            <a:extLst>
              <a:ext uri="{FF2B5EF4-FFF2-40B4-BE49-F238E27FC236}">
                <a16:creationId xmlns:a16="http://schemas.microsoft.com/office/drawing/2014/main" id="{223D50F2-1686-4265-82C6-433E0452BD16}"/>
              </a:ext>
            </a:extLst>
          </p:cNvPr>
          <p:cNvSpPr txBox="1"/>
          <p:nvPr/>
        </p:nvSpPr>
        <p:spPr>
          <a:xfrm>
            <a:off x="2580300" y="4997668"/>
            <a:ext cx="7042412"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800" b="0" i="0" u="none" strike="noStrike" kern="1200" cap="none" spc="0" normalizeH="0" baseline="0" noProof="0" dirty="0">
                <a:ln>
                  <a:noFill/>
                </a:ln>
                <a:solidFill>
                  <a:prstClr val="black"/>
                </a:solidFill>
                <a:effectLst/>
                <a:uLnTx/>
                <a:uFillTx/>
                <a:latin typeface="Calibri"/>
                <a:ea typeface="+mn-ea"/>
                <a:cs typeface="+mn-cs"/>
              </a:rPr>
              <a:t>S</a:t>
            </a:r>
            <a:r>
              <a:rPr kumimoji="0" lang="en-GB" sz="2800" b="0" i="0" u="none" strike="noStrike" kern="1200" cap="none" spc="0" normalizeH="0" baseline="0" noProof="0" dirty="0" err="1">
                <a:ln>
                  <a:noFill/>
                </a:ln>
                <a:solidFill>
                  <a:prstClr val="black"/>
                </a:solidFill>
                <a:effectLst/>
                <a:uLnTx/>
                <a:uFillTx/>
                <a:latin typeface="Calibri"/>
                <a:ea typeface="+mn-ea"/>
                <a:cs typeface="+mn-cs"/>
              </a:rPr>
              <a:t>ignificantly</a:t>
            </a:r>
            <a:r>
              <a:rPr kumimoji="0" lang="en-GB" sz="2800" b="0" i="0" u="none" strike="noStrike" kern="1200" cap="none" spc="0" normalizeH="0" baseline="0" noProof="0" dirty="0">
                <a:ln>
                  <a:noFill/>
                </a:ln>
                <a:solidFill>
                  <a:prstClr val="black"/>
                </a:solidFill>
                <a:effectLst/>
                <a:uLnTx/>
                <a:uFillTx/>
                <a:latin typeface="Calibri"/>
                <a:ea typeface="+mn-ea"/>
                <a:cs typeface="+mn-cs"/>
              </a:rPr>
              <a:t> greater EG-REFS activity in the antrum, compared to body or fundus (p&lt;0.001)</a:t>
            </a:r>
          </a:p>
        </p:txBody>
      </p:sp>
      <p:pic>
        <p:nvPicPr>
          <p:cNvPr id="8" name="Immagine 7">
            <a:extLst>
              <a:ext uri="{FF2B5EF4-FFF2-40B4-BE49-F238E27FC236}">
                <a16:creationId xmlns:a16="http://schemas.microsoft.com/office/drawing/2014/main" id="{74F94EC5-6201-4D9D-B3C6-0AC612EE338A}"/>
              </a:ext>
            </a:extLst>
          </p:cNvPr>
          <p:cNvPicPr>
            <a:picLocks noChangeAspect="1"/>
          </p:cNvPicPr>
          <p:nvPr/>
        </p:nvPicPr>
        <p:blipFill>
          <a:blip r:embed="rId3"/>
          <a:stretch>
            <a:fillRect/>
          </a:stretch>
        </p:blipFill>
        <p:spPr>
          <a:xfrm>
            <a:off x="384943" y="1885391"/>
            <a:ext cx="11422113" cy="2789632"/>
          </a:xfrm>
          <a:prstGeom prst="rect">
            <a:avLst/>
          </a:prstGeom>
        </p:spPr>
      </p:pic>
      <p:sp>
        <p:nvSpPr>
          <p:cNvPr id="9" name="CasellaDiTesto 8">
            <a:extLst>
              <a:ext uri="{FF2B5EF4-FFF2-40B4-BE49-F238E27FC236}">
                <a16:creationId xmlns:a16="http://schemas.microsoft.com/office/drawing/2014/main" id="{0A187093-F76B-4F55-ADA3-80A44FF9E241}"/>
              </a:ext>
            </a:extLst>
          </p:cNvPr>
          <p:cNvSpPr txBox="1"/>
          <p:nvPr/>
        </p:nvSpPr>
        <p:spPr>
          <a:xfrm>
            <a:off x="2050812" y="1546925"/>
            <a:ext cx="1047964"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err="1">
                <a:ln>
                  <a:noFill/>
                </a:ln>
                <a:solidFill>
                  <a:prstClr val="black"/>
                </a:solidFill>
                <a:effectLst/>
                <a:uLnTx/>
                <a:uFillTx/>
                <a:latin typeface="Calibri"/>
                <a:ea typeface="+mn-ea"/>
                <a:cs typeface="+mn-cs"/>
              </a:rPr>
              <a:t>Fundus</a:t>
            </a: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CasellaDiTesto 9">
            <a:extLst>
              <a:ext uri="{FF2B5EF4-FFF2-40B4-BE49-F238E27FC236}">
                <a16:creationId xmlns:a16="http://schemas.microsoft.com/office/drawing/2014/main" id="{60330E90-DCF1-40E4-9CFD-2B84C79C25EA}"/>
              </a:ext>
            </a:extLst>
          </p:cNvPr>
          <p:cNvSpPr txBox="1"/>
          <p:nvPr/>
        </p:nvSpPr>
        <p:spPr>
          <a:xfrm>
            <a:off x="5572017" y="1546925"/>
            <a:ext cx="1047964"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a:ea typeface="+mn-ea"/>
                <a:cs typeface="+mn-cs"/>
              </a:rPr>
              <a:t>Body</a:t>
            </a: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CasellaDiTesto 10">
            <a:extLst>
              <a:ext uri="{FF2B5EF4-FFF2-40B4-BE49-F238E27FC236}">
                <a16:creationId xmlns:a16="http://schemas.microsoft.com/office/drawing/2014/main" id="{75E71783-9BC6-4D1B-A8C8-F80B47E1B346}"/>
              </a:ext>
            </a:extLst>
          </p:cNvPr>
          <p:cNvSpPr txBox="1"/>
          <p:nvPr/>
        </p:nvSpPr>
        <p:spPr>
          <a:xfrm>
            <a:off x="9093222" y="1546925"/>
            <a:ext cx="1047964"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err="1">
                <a:ln>
                  <a:noFill/>
                </a:ln>
                <a:solidFill>
                  <a:prstClr val="black"/>
                </a:solidFill>
                <a:effectLst/>
                <a:uLnTx/>
                <a:uFillTx/>
                <a:latin typeface="Calibri"/>
                <a:ea typeface="+mn-ea"/>
                <a:cs typeface="+mn-cs"/>
              </a:rPr>
              <a:t>Antrum</a:t>
            </a: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Rectangle 3">
            <a:extLst>
              <a:ext uri="{FF2B5EF4-FFF2-40B4-BE49-F238E27FC236}">
                <a16:creationId xmlns:a16="http://schemas.microsoft.com/office/drawing/2014/main" id="{3C32ED28-0559-4A1A-87FE-0D03B9B46104}"/>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Where Should I Biopsy in </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EoG</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a:t>
            </a:r>
          </a:p>
        </p:txBody>
      </p:sp>
    </p:spTree>
    <p:extLst>
      <p:ext uri="{BB962C8B-B14F-4D97-AF65-F5344CB8AC3E}">
        <p14:creationId xmlns:p14="http://schemas.microsoft.com/office/powerpoint/2010/main" val="15292659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a:extLst>
              <a:ext uri="{FF2B5EF4-FFF2-40B4-BE49-F238E27FC236}">
                <a16:creationId xmlns:a16="http://schemas.microsoft.com/office/drawing/2014/main" id="{72364980-FB85-4531-B884-5AFCADA0C658}"/>
              </a:ext>
            </a:extLst>
          </p:cNvPr>
          <p:cNvSpPr/>
          <p:nvPr/>
        </p:nvSpPr>
        <p:spPr>
          <a:xfrm>
            <a:off x="7775399" y="6574504"/>
            <a:ext cx="4411785"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Dellon</a:t>
            </a:r>
            <a:r>
              <a:rPr kumimoji="0" lang="it-IT" sz="1200" b="0" i="0" u="none" strike="noStrike" kern="1200" cap="none" spc="0" normalizeH="0" baseline="0" noProof="0" dirty="0">
                <a:ln>
                  <a:noFill/>
                </a:ln>
                <a:solidFill>
                  <a:prstClr val="black"/>
                </a:solidFill>
                <a:effectLst/>
                <a:uLnTx/>
                <a:uFillTx/>
                <a:latin typeface="Calibri"/>
                <a:ea typeface="+mn-ea"/>
                <a:cs typeface="+mn-cs"/>
              </a:rPr>
              <a:t> ES,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Clin</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Gastroenterol</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Hepatol</a:t>
            </a:r>
            <a:r>
              <a:rPr kumimoji="0" lang="it-IT" sz="1200" b="0" i="0" u="none" strike="noStrike" kern="1200" cap="none" spc="0" normalizeH="0" baseline="0" noProof="0" dirty="0">
                <a:ln>
                  <a:noFill/>
                </a:ln>
                <a:solidFill>
                  <a:prstClr val="black"/>
                </a:solidFill>
                <a:effectLst/>
                <a:uLnTx/>
                <a:uFillTx/>
                <a:latin typeface="Calibri"/>
                <a:ea typeface="+mn-ea"/>
                <a:cs typeface="+mn-cs"/>
              </a:rPr>
              <a:t> 2022;20(3):535–45 .e15</a:t>
            </a:r>
          </a:p>
        </p:txBody>
      </p:sp>
      <p:sp>
        <p:nvSpPr>
          <p:cNvPr id="8" name="Rectangle 3">
            <a:extLst>
              <a:ext uri="{FF2B5EF4-FFF2-40B4-BE49-F238E27FC236}">
                <a16:creationId xmlns:a16="http://schemas.microsoft.com/office/drawing/2014/main" id="{CAE91FD2-B8C0-4F6E-B5B7-E043847E3234}"/>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2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Determination of Biopsy Yield That Optimally Detects Eosinophilic Gastritis and/or Duodenitis in a Randomized Trial of </a:t>
            </a:r>
            <a:r>
              <a:rPr kumimoji="0" lang="en-US" altLang="it-IT" sz="32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Lirentelimab</a:t>
            </a:r>
            <a:endParaRPr kumimoji="0" lang="en-US" altLang="it-IT" sz="32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endParaRPr>
          </a:p>
        </p:txBody>
      </p:sp>
      <p:sp>
        <p:nvSpPr>
          <p:cNvPr id="9" name="Segnaposto contenuto 2">
            <a:extLst>
              <a:ext uri="{FF2B5EF4-FFF2-40B4-BE49-F238E27FC236}">
                <a16:creationId xmlns:a16="http://schemas.microsoft.com/office/drawing/2014/main" id="{B8564E9B-2E54-49F6-80CA-4324939A6A01}"/>
              </a:ext>
            </a:extLst>
          </p:cNvPr>
          <p:cNvSpPr>
            <a:spLocks noGrp="1"/>
          </p:cNvSpPr>
          <p:nvPr>
            <p:ph idx="1"/>
          </p:nvPr>
        </p:nvSpPr>
        <p:spPr>
          <a:xfrm>
            <a:off x="462676" y="1340768"/>
            <a:ext cx="11266648" cy="542511"/>
          </a:xfrm>
        </p:spPr>
        <p:txBody>
          <a:bodyPr>
            <a:normAutofit lnSpcReduction="10000"/>
          </a:bodyPr>
          <a:lstStyle/>
          <a:p>
            <a:pPr marL="0" indent="0" algn="just">
              <a:buNone/>
            </a:pPr>
            <a:r>
              <a:rPr lang="en-US" sz="1600" dirty="0"/>
              <a:t>Data from the ENIGMA trial, showed that more than 50% of subjects with moderate-to-severe gastrointestinal symptoms could have </a:t>
            </a:r>
            <a:r>
              <a:rPr lang="en-US" sz="1600" dirty="0" err="1"/>
              <a:t>EoG</a:t>
            </a:r>
            <a:r>
              <a:rPr lang="en-US" sz="1600" dirty="0"/>
              <a:t> or </a:t>
            </a:r>
            <a:r>
              <a:rPr lang="en-US" sz="1600" dirty="0" err="1"/>
              <a:t>EoD</a:t>
            </a:r>
            <a:r>
              <a:rPr lang="en-US" sz="1600" dirty="0"/>
              <a:t>, when an extended histological sampling protocol was applied.</a:t>
            </a:r>
            <a:endParaRPr lang="it-IT" sz="1600" dirty="0"/>
          </a:p>
        </p:txBody>
      </p:sp>
      <p:pic>
        <p:nvPicPr>
          <p:cNvPr id="10" name="Immagine 9">
            <a:extLst>
              <a:ext uri="{FF2B5EF4-FFF2-40B4-BE49-F238E27FC236}">
                <a16:creationId xmlns:a16="http://schemas.microsoft.com/office/drawing/2014/main" id="{D3A0E583-9BDE-4CC2-B87F-53933605A195}"/>
              </a:ext>
            </a:extLst>
          </p:cNvPr>
          <p:cNvPicPr>
            <a:picLocks noChangeAspect="1"/>
          </p:cNvPicPr>
          <p:nvPr/>
        </p:nvPicPr>
        <p:blipFill>
          <a:blip r:embed="rId3"/>
          <a:stretch>
            <a:fillRect/>
          </a:stretch>
        </p:blipFill>
        <p:spPr>
          <a:xfrm>
            <a:off x="442154" y="1988840"/>
            <a:ext cx="8117839" cy="4032448"/>
          </a:xfrm>
          <a:prstGeom prst="rect">
            <a:avLst/>
          </a:prstGeom>
          <a:effectLst>
            <a:outerShdw blurRad="50800" dist="38100" dir="2700000" algn="tl" rotWithShape="0">
              <a:prstClr val="black">
                <a:alpha val="40000"/>
              </a:prstClr>
            </a:outerShdw>
          </a:effectLst>
        </p:spPr>
      </p:pic>
      <p:sp>
        <p:nvSpPr>
          <p:cNvPr id="11" name="Rettangolo 10">
            <a:extLst>
              <a:ext uri="{FF2B5EF4-FFF2-40B4-BE49-F238E27FC236}">
                <a16:creationId xmlns:a16="http://schemas.microsoft.com/office/drawing/2014/main" id="{94102A4D-BA53-41D2-A40B-851C4E01F935}"/>
              </a:ext>
            </a:extLst>
          </p:cNvPr>
          <p:cNvSpPr/>
          <p:nvPr/>
        </p:nvSpPr>
        <p:spPr>
          <a:xfrm>
            <a:off x="8760296" y="2208571"/>
            <a:ext cx="2878665" cy="1569660"/>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
                <a:srgbClr val="C0504D"/>
              </a:buClr>
              <a:buSzTx/>
              <a:buFont typeface="Wingdings" panose="05000000000000000000" pitchFamily="2" charset="2"/>
              <a:buChar char="v"/>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To determine rates of EG and </a:t>
            </a:r>
            <a:r>
              <a:rPr kumimoji="0" lang="en-US" sz="1600" b="0" i="0" u="none" strike="noStrike" kern="1200" cap="none" spc="0" normalizeH="0" baseline="0" noProof="0" dirty="0" err="1">
                <a:ln>
                  <a:noFill/>
                </a:ln>
                <a:solidFill>
                  <a:prstClr val="black"/>
                </a:solidFill>
                <a:effectLst/>
                <a:uLnTx/>
                <a:uFillTx/>
                <a:latin typeface="Calibri"/>
                <a:ea typeface="+mn-ea"/>
                <a:cs typeface="+mn-cs"/>
              </a:rPr>
              <a:t>EoD</a:t>
            </a:r>
            <a:r>
              <a:rPr kumimoji="0" lang="en-US" sz="1600" b="0" i="0" u="none" strike="noStrike" kern="1200" cap="none" spc="0" normalizeH="0" baseline="0" noProof="0" dirty="0">
                <a:ln>
                  <a:noFill/>
                </a:ln>
                <a:solidFill>
                  <a:prstClr val="black"/>
                </a:solidFill>
                <a:effectLst/>
                <a:uLnTx/>
                <a:uFillTx/>
                <a:latin typeface="Calibri"/>
                <a:ea typeface="+mn-ea"/>
                <a:cs typeface="+mn-cs"/>
              </a:rPr>
              <a:t> and number of biopsies required to optimize detection using screening data from a randomized </a:t>
            </a:r>
            <a:r>
              <a:rPr kumimoji="0" lang="it-IT" sz="1600" b="0" i="0" u="none" strike="noStrike" kern="1200" cap="none" spc="0" normalizeH="0" baseline="0" noProof="0" dirty="0">
                <a:ln>
                  <a:noFill/>
                </a:ln>
                <a:solidFill>
                  <a:prstClr val="black"/>
                </a:solidFill>
                <a:effectLst/>
                <a:uLnTx/>
                <a:uFillTx/>
                <a:latin typeface="Calibri"/>
                <a:ea typeface="+mn-ea"/>
                <a:cs typeface="+mn-cs"/>
              </a:rPr>
              <a:t>trial of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lirentelimab</a:t>
            </a:r>
            <a:endParaRPr kumimoji="0" lang="it-IT"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Rettangolo 11">
            <a:extLst>
              <a:ext uri="{FF2B5EF4-FFF2-40B4-BE49-F238E27FC236}">
                <a16:creationId xmlns:a16="http://schemas.microsoft.com/office/drawing/2014/main" id="{2A8DAFF6-8530-42FD-B03D-1A3D62258CC1}"/>
              </a:ext>
            </a:extLst>
          </p:cNvPr>
          <p:cNvSpPr/>
          <p:nvPr/>
        </p:nvSpPr>
        <p:spPr>
          <a:xfrm>
            <a:off x="8760296" y="4694164"/>
            <a:ext cx="2878665" cy="830997"/>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
                <a:srgbClr val="C0504D"/>
              </a:buClr>
              <a:buSzTx/>
              <a:buFont typeface="Wingdings" panose="05000000000000000000" pitchFamily="2" charset="2"/>
              <a:buChar char="v"/>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To characterize endoscopic features and symptoms of EG and </a:t>
            </a:r>
            <a:r>
              <a:rPr kumimoji="0" lang="en-US" sz="1600" b="0" i="0" u="none" strike="noStrike" kern="1200" cap="none" spc="0" normalizeH="0" baseline="0" noProof="0" dirty="0" err="1">
                <a:ln>
                  <a:noFill/>
                </a:ln>
                <a:solidFill>
                  <a:prstClr val="black"/>
                </a:solidFill>
                <a:effectLst/>
                <a:uLnTx/>
                <a:uFillTx/>
                <a:latin typeface="Calibri"/>
                <a:ea typeface="+mn-ea"/>
                <a:cs typeface="+mn-cs"/>
              </a:rPr>
              <a:t>EoD</a:t>
            </a:r>
            <a:r>
              <a:rPr kumimoji="0" lang="en-US" sz="1600" b="0" i="0" u="none" strike="noStrike" kern="1200" cap="none" spc="0" normalizeH="0" baseline="0" noProof="0" dirty="0">
                <a:ln>
                  <a:noFill/>
                </a:ln>
                <a:solidFill>
                  <a:prstClr val="black"/>
                </a:solidFill>
                <a:effectLst/>
                <a:uLnTx/>
                <a:uFillTx/>
                <a:latin typeface="Calibri"/>
                <a:ea typeface="+mn-ea"/>
                <a:cs typeface="+mn-cs"/>
              </a:rPr>
              <a:t>.</a:t>
            </a:r>
            <a:endParaRPr kumimoji="0" lang="it-IT"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Rettangolo 12">
            <a:extLst>
              <a:ext uri="{FF2B5EF4-FFF2-40B4-BE49-F238E27FC236}">
                <a16:creationId xmlns:a16="http://schemas.microsoft.com/office/drawing/2014/main" id="{AA209B60-3969-42D3-A546-30B43A410B46}"/>
              </a:ext>
            </a:extLst>
          </p:cNvPr>
          <p:cNvSpPr/>
          <p:nvPr/>
        </p:nvSpPr>
        <p:spPr>
          <a:xfrm>
            <a:off x="483199" y="6210278"/>
            <a:ext cx="11266647" cy="33855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Calibri"/>
                <a:ea typeface="+mn-ea"/>
                <a:cs typeface="+mn-cs"/>
              </a:rPr>
              <a:t>GI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eosinophilia</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was</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patchy</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en-US" sz="1600" b="0" i="0" u="none" strike="noStrike" kern="1200" cap="none" spc="0" normalizeH="0" baseline="0" noProof="0" dirty="0">
                <a:ln>
                  <a:noFill/>
                </a:ln>
                <a:solidFill>
                  <a:prstClr val="black"/>
                </a:solidFill>
                <a:effectLst/>
                <a:uLnTx/>
                <a:uFillTx/>
                <a:latin typeface="Calibri"/>
                <a:ea typeface="+mn-ea"/>
                <a:cs typeface="+mn-cs"/>
              </a:rPr>
              <a:t>and that examination of multiple biopsies was required for diagnosis.</a:t>
            </a:r>
            <a:endParaRPr kumimoji="0" lang="it-IT" sz="16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488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D8A30FD-C503-D356-CE3E-38083464D384}"/>
              </a:ext>
            </a:extLst>
          </p:cNvPr>
          <p:cNvSpPr txBox="1"/>
          <p:nvPr/>
        </p:nvSpPr>
        <p:spPr>
          <a:xfrm>
            <a:off x="3552000" y="6430218"/>
            <a:ext cx="8640000" cy="461665"/>
          </a:xfrm>
          <a:prstGeom prst="rect">
            <a:avLst/>
          </a:prstGeom>
          <a:noFill/>
        </p:spPr>
        <p:txBody>
          <a:bodyPr wrap="square" rtlCol="0">
            <a:spAutoFit/>
          </a:bodyPr>
          <a:lstStyle/>
          <a:p>
            <a:pPr algn="r"/>
            <a:r>
              <a:rPr lang="en-US" sz="1200" dirty="0"/>
              <a:t>Wright BL, </a:t>
            </a:r>
            <a:r>
              <a:rPr lang="it-IT" sz="1200" dirty="0"/>
              <a:t>J </a:t>
            </a:r>
            <a:r>
              <a:rPr lang="it-IT" sz="1200" dirty="0" err="1"/>
              <a:t>Allergy</a:t>
            </a:r>
            <a:r>
              <a:rPr lang="it-IT" sz="1200" dirty="0"/>
              <a:t> </a:t>
            </a:r>
            <a:r>
              <a:rPr lang="it-IT" sz="1200" dirty="0" err="1"/>
              <a:t>Clin</a:t>
            </a:r>
            <a:r>
              <a:rPr lang="it-IT" sz="1200" dirty="0"/>
              <a:t> </a:t>
            </a:r>
            <a:r>
              <a:rPr lang="it-IT" sz="1200" dirty="0" err="1"/>
              <a:t>Immunol</a:t>
            </a:r>
            <a:r>
              <a:rPr lang="it-IT" sz="1200" dirty="0"/>
              <a:t> . 2022 Aug;150(2):291-293</a:t>
            </a:r>
          </a:p>
          <a:p>
            <a:pPr algn="r"/>
            <a:r>
              <a:rPr lang="en-US" sz="1200" dirty="0" err="1">
                <a:ea typeface="ＭＳ Ｐゴシック" pitchFamily="50" charset="-128"/>
                <a:cs typeface="Times New Roman" panose="02020603050405020304" pitchFamily="18" charset="0"/>
              </a:rPr>
              <a:t>Visaggi</a:t>
            </a:r>
            <a:r>
              <a:rPr lang="en-US" sz="1200" dirty="0">
                <a:ea typeface="ＭＳ Ｐゴシック" pitchFamily="50" charset="-128"/>
                <a:cs typeface="Times New Roman" panose="02020603050405020304" pitchFamily="18" charset="0"/>
              </a:rPr>
              <a:t> P, et al. </a:t>
            </a:r>
            <a:r>
              <a:rPr lang="pt-BR" sz="1200" dirty="0" err="1">
                <a:ea typeface="ＭＳ Ｐゴシック" pitchFamily="50" charset="-128"/>
                <a:cs typeface="Times New Roman" panose="02020603050405020304" pitchFamily="18" charset="0"/>
              </a:rPr>
              <a:t>Gastroenterology</a:t>
            </a:r>
            <a:r>
              <a:rPr lang="pt-BR" sz="1200" dirty="0">
                <a:ea typeface="ＭＳ Ｐゴシック" pitchFamily="50" charset="-128"/>
                <a:cs typeface="Times New Roman" panose="02020603050405020304" pitchFamily="18" charset="0"/>
              </a:rPr>
              <a:t>. 2026 Mar;170(3):476-494</a:t>
            </a:r>
            <a:endParaRPr lang="en-US" sz="1200" dirty="0">
              <a:ea typeface="ＭＳ Ｐゴシック" pitchFamily="50" charset="-128"/>
              <a:cs typeface="Times New Roman" panose="02020603050405020304" pitchFamily="18" charset="0"/>
            </a:endParaRPr>
          </a:p>
        </p:txBody>
      </p:sp>
      <p:sp>
        <p:nvSpPr>
          <p:cNvPr id="5" name="Content Placeholder 4">
            <a:extLst>
              <a:ext uri="{FF2B5EF4-FFF2-40B4-BE49-F238E27FC236}">
                <a16:creationId xmlns:a16="http://schemas.microsoft.com/office/drawing/2014/main" id="{AD1212E0-4EF6-4BE9-1645-22618A612F32}"/>
              </a:ext>
            </a:extLst>
          </p:cNvPr>
          <p:cNvSpPr>
            <a:spLocks noGrp="1"/>
          </p:cNvSpPr>
          <p:nvPr>
            <p:ph sz="half" idx="1"/>
          </p:nvPr>
        </p:nvSpPr>
        <p:spPr>
          <a:xfrm>
            <a:off x="838200" y="4583607"/>
            <a:ext cx="3483430" cy="1903610"/>
          </a:xfrm>
          <a:solidFill>
            <a:srgbClr val="009051">
              <a:alpha val="20000"/>
            </a:srgbClr>
          </a:solidFill>
        </p:spPr>
        <p:txBody>
          <a:bodyPr anchor="ctr">
            <a:normAutofit/>
          </a:bodyPr>
          <a:lstStyle/>
          <a:p>
            <a:pPr marL="0" indent="0" algn="ctr">
              <a:lnSpc>
                <a:spcPct val="110000"/>
              </a:lnSpc>
              <a:buNone/>
            </a:pPr>
            <a:r>
              <a:rPr lang="en-US" sz="2000" b="1" dirty="0">
                <a:solidFill>
                  <a:schemeClr val="tx1">
                    <a:lumMod val="75000"/>
                    <a:lumOff val="25000"/>
                  </a:schemeClr>
                </a:solidFill>
              </a:rPr>
              <a:t>PATHOLOGIC INFILTRATION OF THE </a:t>
            </a:r>
            <a:r>
              <a:rPr lang="en-US" sz="2000" b="1" u="sng" dirty="0">
                <a:solidFill>
                  <a:schemeClr val="tx1">
                    <a:lumMod val="75000"/>
                    <a:lumOff val="25000"/>
                  </a:schemeClr>
                </a:solidFill>
              </a:rPr>
              <a:t>GI TRACT</a:t>
            </a:r>
            <a:r>
              <a:rPr lang="en-US" sz="2000" b="1" dirty="0">
                <a:solidFill>
                  <a:schemeClr val="tx1">
                    <a:lumMod val="75000"/>
                    <a:lumOff val="25000"/>
                  </a:schemeClr>
                </a:solidFill>
              </a:rPr>
              <a:t> WITH </a:t>
            </a:r>
            <a:r>
              <a:rPr lang="en-US" sz="2000" b="1" u="sng" dirty="0">
                <a:solidFill>
                  <a:schemeClr val="tx1">
                    <a:lumMod val="75000"/>
                    <a:lumOff val="25000"/>
                  </a:schemeClr>
                </a:solidFill>
              </a:rPr>
              <a:t>EOSINOPHILS</a:t>
            </a:r>
            <a:r>
              <a:rPr lang="en-US" sz="2000" b="1" dirty="0">
                <a:solidFill>
                  <a:schemeClr val="tx1">
                    <a:lumMod val="75000"/>
                    <a:lumOff val="25000"/>
                  </a:schemeClr>
                </a:solidFill>
              </a:rPr>
              <a:t> WITHOUT SECONDARY CAUSES</a:t>
            </a:r>
          </a:p>
        </p:txBody>
      </p:sp>
      <p:pic>
        <p:nvPicPr>
          <p:cNvPr id="3" name="Picture 2">
            <a:extLst>
              <a:ext uri="{FF2B5EF4-FFF2-40B4-BE49-F238E27FC236}">
                <a16:creationId xmlns:a16="http://schemas.microsoft.com/office/drawing/2014/main" id="{8FD421FA-5ED4-6258-59F9-FC749E62EB23}"/>
              </a:ext>
            </a:extLst>
          </p:cNvPr>
          <p:cNvPicPr>
            <a:picLocks noChangeAspect="1"/>
          </p:cNvPicPr>
          <p:nvPr/>
        </p:nvPicPr>
        <p:blipFill>
          <a:blip r:embed="rId3"/>
          <a:stretch>
            <a:fillRect/>
          </a:stretch>
        </p:blipFill>
        <p:spPr>
          <a:xfrm>
            <a:off x="1737875" y="3234164"/>
            <a:ext cx="1443103" cy="1560029"/>
          </a:xfrm>
          <a:prstGeom prst="rect">
            <a:avLst/>
          </a:prstGeom>
        </p:spPr>
      </p:pic>
      <p:pic>
        <p:nvPicPr>
          <p:cNvPr id="2" name="Graphic 1" descr="Man with kid with solid fill">
            <a:extLst>
              <a:ext uri="{FF2B5EF4-FFF2-40B4-BE49-F238E27FC236}">
                <a16:creationId xmlns:a16="http://schemas.microsoft.com/office/drawing/2014/main" id="{93F28FA1-DBB0-E73F-0DEF-D15E70B988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4773815"/>
            <a:ext cx="1316182" cy="1316182"/>
          </a:xfrm>
          <a:prstGeom prst="rect">
            <a:avLst/>
          </a:prstGeom>
        </p:spPr>
      </p:pic>
      <p:sp>
        <p:nvSpPr>
          <p:cNvPr id="9" name="Rectangle 3">
            <a:extLst>
              <a:ext uri="{FF2B5EF4-FFF2-40B4-BE49-F238E27FC236}">
                <a16:creationId xmlns:a16="http://schemas.microsoft.com/office/drawing/2014/main" id="{11476016-E36E-44B1-BC3E-AE48187434B3}"/>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algn="just"/>
            <a:r>
              <a:rPr lang="en-US" altLang="it-IT" sz="4000" dirty="0">
                <a:effectLst>
                  <a:outerShdw blurRad="38100" dist="38100" dir="2700000" algn="tl">
                    <a:srgbClr val="C0C0C0"/>
                  </a:outerShdw>
                </a:effectLst>
                <a:latin typeface="+mj-lt"/>
              </a:rPr>
              <a:t>Eosinophilic Gastrointestinal Diseases (EGIDs)</a:t>
            </a:r>
          </a:p>
        </p:txBody>
      </p:sp>
      <p:sp>
        <p:nvSpPr>
          <p:cNvPr id="4" name="Rectangle 3">
            <a:extLst>
              <a:ext uri="{FF2B5EF4-FFF2-40B4-BE49-F238E27FC236}">
                <a16:creationId xmlns:a16="http://schemas.microsoft.com/office/drawing/2014/main" id="{205BD3EC-D121-9A48-9FAC-15972045940C}"/>
              </a:ext>
            </a:extLst>
          </p:cNvPr>
          <p:cNvSpPr/>
          <p:nvPr/>
        </p:nvSpPr>
        <p:spPr>
          <a:xfrm>
            <a:off x="464236" y="1492864"/>
            <a:ext cx="4221562" cy="1477328"/>
          </a:xfrm>
          <a:prstGeom prst="rect">
            <a:avLst/>
          </a:prstGeom>
          <a:ln>
            <a:solidFill>
              <a:srgbClr val="008482"/>
            </a:solidFill>
          </a:ln>
        </p:spPr>
        <p:txBody>
          <a:bodyPr wrap="square">
            <a:spAutoFit/>
          </a:bodyPr>
          <a:lstStyle/>
          <a:p>
            <a:pPr algn="just"/>
            <a:r>
              <a:rPr lang="it-IT" dirty="0" err="1"/>
              <a:t>Heterogeneous</a:t>
            </a:r>
            <a:r>
              <a:rPr lang="it-IT" dirty="0"/>
              <a:t> </a:t>
            </a:r>
            <a:r>
              <a:rPr lang="it-IT" dirty="0" err="1"/>
              <a:t>group</a:t>
            </a:r>
            <a:r>
              <a:rPr lang="it-IT" dirty="0"/>
              <a:t> of </a:t>
            </a:r>
            <a:r>
              <a:rPr lang="it-IT" dirty="0" err="1"/>
              <a:t>disorders</a:t>
            </a:r>
            <a:r>
              <a:rPr lang="it-IT" dirty="0"/>
              <a:t> </a:t>
            </a:r>
            <a:r>
              <a:rPr lang="it-IT" dirty="0" err="1"/>
              <a:t>characterized</a:t>
            </a:r>
            <a:r>
              <a:rPr lang="it-IT" dirty="0"/>
              <a:t> by </a:t>
            </a:r>
            <a:r>
              <a:rPr lang="it-IT" dirty="0" err="1"/>
              <a:t>eosinophilic</a:t>
            </a:r>
            <a:r>
              <a:rPr lang="it-IT" dirty="0"/>
              <a:t> </a:t>
            </a:r>
            <a:r>
              <a:rPr lang="it-IT" dirty="0" err="1"/>
              <a:t>infiltration</a:t>
            </a:r>
            <a:r>
              <a:rPr lang="it-IT" dirty="0"/>
              <a:t> of the GI </a:t>
            </a:r>
            <a:r>
              <a:rPr lang="it-IT" dirty="0" err="1"/>
              <a:t>tract</a:t>
            </a:r>
            <a:r>
              <a:rPr lang="it-IT" dirty="0"/>
              <a:t>, from esophagus to </a:t>
            </a:r>
            <a:r>
              <a:rPr lang="it-IT" dirty="0" err="1"/>
              <a:t>rectum</a:t>
            </a:r>
            <a:r>
              <a:rPr lang="it-IT" dirty="0"/>
              <a:t>, in the </a:t>
            </a:r>
            <a:r>
              <a:rPr lang="it-IT" dirty="0" err="1"/>
              <a:t>absence</a:t>
            </a:r>
            <a:r>
              <a:rPr lang="it-IT" dirty="0"/>
              <a:t> of </a:t>
            </a:r>
            <a:r>
              <a:rPr lang="it-IT" dirty="0" err="1"/>
              <a:t>known</a:t>
            </a:r>
            <a:r>
              <a:rPr lang="it-IT" dirty="0"/>
              <a:t> </a:t>
            </a:r>
            <a:r>
              <a:rPr lang="it-IT" dirty="0" err="1"/>
              <a:t>causes</a:t>
            </a:r>
            <a:r>
              <a:rPr lang="it-IT" dirty="0"/>
              <a:t> of </a:t>
            </a:r>
            <a:r>
              <a:rPr lang="it-IT" dirty="0" err="1"/>
              <a:t>eosinophilia</a:t>
            </a:r>
            <a:r>
              <a:rPr lang="it-IT" dirty="0"/>
              <a:t>.</a:t>
            </a:r>
          </a:p>
        </p:txBody>
      </p:sp>
      <p:sp>
        <p:nvSpPr>
          <p:cNvPr id="6" name="Rectangle 5">
            <a:extLst>
              <a:ext uri="{FF2B5EF4-FFF2-40B4-BE49-F238E27FC236}">
                <a16:creationId xmlns:a16="http://schemas.microsoft.com/office/drawing/2014/main" id="{930CB4D9-57D5-1845-8B67-09FF44B9E7D3}"/>
              </a:ext>
            </a:extLst>
          </p:cNvPr>
          <p:cNvSpPr/>
          <p:nvPr/>
        </p:nvSpPr>
        <p:spPr>
          <a:xfrm>
            <a:off x="5638800" y="5618198"/>
            <a:ext cx="6096000" cy="646331"/>
          </a:xfrm>
          <a:prstGeom prst="rect">
            <a:avLst/>
          </a:prstGeom>
          <a:ln>
            <a:solidFill>
              <a:srgbClr val="008482"/>
            </a:solidFill>
          </a:ln>
        </p:spPr>
        <p:txBody>
          <a:bodyPr>
            <a:spAutoFit/>
          </a:bodyPr>
          <a:lstStyle/>
          <a:p>
            <a:r>
              <a:rPr lang="it-IT" dirty="0" err="1"/>
              <a:t>Clinical</a:t>
            </a:r>
            <a:r>
              <a:rPr lang="it-IT" dirty="0"/>
              <a:t> </a:t>
            </a:r>
            <a:r>
              <a:rPr lang="it-IT" dirty="0" err="1"/>
              <a:t>presentation</a:t>
            </a:r>
            <a:r>
              <a:rPr lang="it-IT" dirty="0"/>
              <a:t> </a:t>
            </a:r>
            <a:r>
              <a:rPr lang="it-IT" dirty="0" err="1"/>
              <a:t>varies</a:t>
            </a:r>
            <a:r>
              <a:rPr lang="it-IT" dirty="0"/>
              <a:t> </a:t>
            </a:r>
            <a:r>
              <a:rPr lang="it-IT" dirty="0" err="1"/>
              <a:t>based</a:t>
            </a:r>
            <a:r>
              <a:rPr lang="it-IT" dirty="0"/>
              <a:t> on </a:t>
            </a:r>
            <a:r>
              <a:rPr lang="it-IT" dirty="0" err="1"/>
              <a:t>affected</a:t>
            </a:r>
            <a:r>
              <a:rPr lang="it-IT" dirty="0"/>
              <a:t> </a:t>
            </a:r>
            <a:r>
              <a:rPr lang="it-IT" dirty="0" err="1"/>
              <a:t>section</a:t>
            </a:r>
            <a:r>
              <a:rPr lang="it-IT" dirty="0"/>
              <a:t> of GI </a:t>
            </a:r>
            <a:r>
              <a:rPr lang="it-IT" dirty="0" err="1"/>
              <a:t>tract</a:t>
            </a:r>
            <a:r>
              <a:rPr lang="it-IT" dirty="0"/>
              <a:t> and </a:t>
            </a:r>
            <a:r>
              <a:rPr lang="it-IT" dirty="0" err="1"/>
              <a:t>depth</a:t>
            </a:r>
            <a:r>
              <a:rPr lang="it-IT" dirty="0"/>
              <a:t> of </a:t>
            </a:r>
            <a:r>
              <a:rPr lang="it-IT" dirty="0" err="1"/>
              <a:t>eosinophilic</a:t>
            </a:r>
            <a:r>
              <a:rPr lang="it-IT" dirty="0"/>
              <a:t> </a:t>
            </a:r>
            <a:r>
              <a:rPr lang="it-IT" dirty="0" err="1"/>
              <a:t>inflammation</a:t>
            </a:r>
            <a:endParaRPr lang="it-IT" dirty="0"/>
          </a:p>
        </p:txBody>
      </p:sp>
      <p:pic>
        <p:nvPicPr>
          <p:cNvPr id="11" name="Picture 10">
            <a:extLst>
              <a:ext uri="{FF2B5EF4-FFF2-40B4-BE49-F238E27FC236}">
                <a16:creationId xmlns:a16="http://schemas.microsoft.com/office/drawing/2014/main" id="{D5A62CD6-DB33-1E41-9F5B-17EE64E11845}"/>
              </a:ext>
            </a:extLst>
          </p:cNvPr>
          <p:cNvPicPr>
            <a:picLocks noChangeAspect="1"/>
          </p:cNvPicPr>
          <p:nvPr/>
        </p:nvPicPr>
        <p:blipFill>
          <a:blip r:embed="rId6"/>
          <a:stretch>
            <a:fillRect/>
          </a:stretch>
        </p:blipFill>
        <p:spPr>
          <a:xfrm>
            <a:off x="5821482" y="1339997"/>
            <a:ext cx="5730635" cy="4091909"/>
          </a:xfrm>
          <a:prstGeom prst="rect">
            <a:avLst/>
          </a:prstGeom>
        </p:spPr>
      </p:pic>
    </p:spTree>
    <p:extLst>
      <p:ext uri="{BB962C8B-B14F-4D97-AF65-F5344CB8AC3E}">
        <p14:creationId xmlns:p14="http://schemas.microsoft.com/office/powerpoint/2010/main" val="34276473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1A8BB574-AD09-468A-9EC2-7F640D9DA9BB}"/>
              </a:ext>
            </a:extLst>
          </p:cNvPr>
          <p:cNvPicPr>
            <a:picLocks noChangeAspect="1"/>
          </p:cNvPicPr>
          <p:nvPr/>
        </p:nvPicPr>
        <p:blipFill>
          <a:blip r:embed="rId3"/>
          <a:stretch>
            <a:fillRect/>
          </a:stretch>
        </p:blipFill>
        <p:spPr>
          <a:xfrm>
            <a:off x="956543" y="1913463"/>
            <a:ext cx="10278909" cy="3810532"/>
          </a:xfrm>
          <a:prstGeom prst="rect">
            <a:avLst/>
          </a:prstGeom>
          <a:effectLst>
            <a:outerShdw blurRad="50800" dist="38100" dir="2700000" algn="tl" rotWithShape="0">
              <a:prstClr val="black">
                <a:alpha val="40000"/>
              </a:prstClr>
            </a:outerShdw>
          </a:effectLst>
        </p:spPr>
      </p:pic>
      <p:sp>
        <p:nvSpPr>
          <p:cNvPr id="5" name="CasellaDiTesto 4">
            <a:extLst>
              <a:ext uri="{FF2B5EF4-FFF2-40B4-BE49-F238E27FC236}">
                <a16:creationId xmlns:a16="http://schemas.microsoft.com/office/drawing/2014/main" id="{EE37A539-E2E2-4DEF-B093-3F949EA1E84B}"/>
              </a:ext>
            </a:extLst>
          </p:cNvPr>
          <p:cNvSpPr txBox="1"/>
          <p:nvPr/>
        </p:nvSpPr>
        <p:spPr>
          <a:xfrm>
            <a:off x="478271" y="5881564"/>
            <a:ext cx="1123545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Calibri"/>
                <a:ea typeface="+mn-ea"/>
                <a:cs typeface="+mn-cs"/>
              </a:rPr>
              <a:t>Minimum of 8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gastric</a:t>
            </a:r>
            <a:r>
              <a:rPr kumimoji="0" lang="it-IT" sz="2000" b="0" i="0" u="none" strike="noStrike" kern="1200" cap="none" spc="0" normalizeH="0" baseline="0" noProof="0" dirty="0">
                <a:ln>
                  <a:noFill/>
                </a:ln>
                <a:solidFill>
                  <a:prstClr val="black"/>
                </a:solidFill>
                <a:effectLst/>
                <a:uLnTx/>
                <a:uFillTx/>
                <a:latin typeface="Calibri"/>
                <a:ea typeface="+mn-ea"/>
                <a:cs typeface="+mn-cs"/>
              </a:rPr>
              <a:t> and 4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duodenal</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biopsies</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required</a:t>
            </a:r>
            <a:r>
              <a:rPr kumimoji="0" lang="it-IT" sz="2000" b="0" i="0" u="none" strike="noStrike" kern="1200" cap="none" spc="0" normalizeH="0" baseline="0" noProof="0" dirty="0">
                <a:ln>
                  <a:noFill/>
                </a:ln>
                <a:solidFill>
                  <a:prstClr val="black"/>
                </a:solidFill>
                <a:effectLst/>
                <a:uLnTx/>
                <a:uFillTx/>
                <a:latin typeface="Calibri"/>
                <a:ea typeface="+mn-ea"/>
                <a:cs typeface="+mn-cs"/>
              </a:rPr>
              <a:t> to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diagnose</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all</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cases</a:t>
            </a:r>
            <a:r>
              <a:rPr kumimoji="0" lang="it-IT" sz="2000" b="0" i="0" u="none" strike="noStrike" kern="1200" cap="none" spc="0" normalizeH="0" baseline="0" noProof="0" dirty="0">
                <a:ln>
                  <a:noFill/>
                </a:ln>
                <a:solidFill>
                  <a:prstClr val="black"/>
                </a:solidFill>
                <a:effectLst/>
                <a:uLnTx/>
                <a:uFillTx/>
                <a:latin typeface="Calibri"/>
                <a:ea typeface="+mn-ea"/>
                <a:cs typeface="+mn-cs"/>
              </a:rPr>
              <a:t> of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EoG</a:t>
            </a:r>
            <a:r>
              <a:rPr kumimoji="0" lang="it-IT" sz="2000" b="0" i="0" u="none" strike="noStrike" kern="1200" cap="none" spc="0" normalizeH="0" baseline="0" noProof="0" dirty="0">
                <a:ln>
                  <a:noFill/>
                </a:ln>
                <a:solidFill>
                  <a:prstClr val="black"/>
                </a:solidFill>
                <a:effectLst/>
                <a:uLnTx/>
                <a:uFillTx/>
                <a:latin typeface="Calibri"/>
                <a:ea typeface="+mn-ea"/>
                <a:cs typeface="+mn-cs"/>
              </a:rPr>
              <a:t> /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EoD</a:t>
            </a: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Rectangle 8">
            <a:extLst>
              <a:ext uri="{FF2B5EF4-FFF2-40B4-BE49-F238E27FC236}">
                <a16:creationId xmlns:a16="http://schemas.microsoft.com/office/drawing/2014/main" id="{BC821E83-7620-4A0E-8372-4060B23CBED1}"/>
              </a:ext>
            </a:extLst>
          </p:cNvPr>
          <p:cNvSpPr/>
          <p:nvPr/>
        </p:nvSpPr>
        <p:spPr>
          <a:xfrm>
            <a:off x="6793781" y="6587385"/>
            <a:ext cx="5400766"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Dellon</a:t>
            </a:r>
            <a:r>
              <a:rPr kumimoji="0" lang="it-IT" sz="1200" b="0" i="0" u="none" strike="noStrike" kern="1200" cap="none" spc="0" normalizeH="0" baseline="0" noProof="0" dirty="0">
                <a:ln>
                  <a:noFill/>
                </a:ln>
                <a:solidFill>
                  <a:prstClr val="black"/>
                </a:solidFill>
                <a:effectLst/>
                <a:uLnTx/>
                <a:uFillTx/>
                <a:latin typeface="Calibri"/>
                <a:ea typeface="+mn-ea"/>
                <a:cs typeface="+mn-cs"/>
              </a:rPr>
              <a:t> ES, et al. </a:t>
            </a:r>
            <a:r>
              <a:rPr kumimoji="0" lang="pt-BR" sz="1200" b="0" i="0" u="none" strike="noStrike" kern="1200" cap="none" spc="0" normalizeH="0" baseline="0" noProof="0" dirty="0">
                <a:ln>
                  <a:noFill/>
                </a:ln>
                <a:solidFill>
                  <a:prstClr val="black"/>
                </a:solidFill>
                <a:effectLst/>
                <a:uLnTx/>
                <a:uFillTx/>
                <a:latin typeface="Calibri"/>
                <a:ea typeface="+mn-ea"/>
                <a:cs typeface="+mn-cs"/>
              </a:rPr>
              <a:t>Clin Gastroenterol Hepatol . 2022 Mar;20(3):535-545.e15</a:t>
            </a:r>
          </a:p>
        </p:txBody>
      </p:sp>
      <p:sp>
        <p:nvSpPr>
          <p:cNvPr id="7" name="Rectangle 3">
            <a:extLst>
              <a:ext uri="{FF2B5EF4-FFF2-40B4-BE49-F238E27FC236}">
                <a16:creationId xmlns:a16="http://schemas.microsoft.com/office/drawing/2014/main" id="{818FE2A0-6A2C-426E-AE37-0E4D5D807523}"/>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Diagnostic Yield Increases with Greater Number of Biopsies</a:t>
            </a:r>
          </a:p>
        </p:txBody>
      </p:sp>
    </p:spTree>
    <p:extLst>
      <p:ext uri="{BB962C8B-B14F-4D97-AF65-F5344CB8AC3E}">
        <p14:creationId xmlns:p14="http://schemas.microsoft.com/office/powerpoint/2010/main" val="30559118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818FE2A0-6A2C-426E-AE37-0E4D5D807523}"/>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Pathological Findings in Eosinophilic Gastritis</a:t>
            </a:r>
          </a:p>
        </p:txBody>
      </p:sp>
      <p:sp>
        <p:nvSpPr>
          <p:cNvPr id="9" name="Rectangle 8">
            <a:extLst>
              <a:ext uri="{FF2B5EF4-FFF2-40B4-BE49-F238E27FC236}">
                <a16:creationId xmlns:a16="http://schemas.microsoft.com/office/drawing/2014/main" id="{7658ABCD-64C2-4C5D-99EA-88D6C2B0BF1E}"/>
              </a:ext>
            </a:extLst>
          </p:cNvPr>
          <p:cNvSpPr/>
          <p:nvPr/>
        </p:nvSpPr>
        <p:spPr>
          <a:xfrm>
            <a:off x="7464152" y="6597352"/>
            <a:ext cx="4713121"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prstClr val="black"/>
                </a:solidFill>
                <a:effectLst/>
                <a:uLnTx/>
                <a:uFillTx/>
                <a:latin typeface="Calibri"/>
                <a:ea typeface="+mn-ea"/>
                <a:cs typeface="+mn-cs"/>
              </a:rPr>
              <a:t>Collins MH et al, Front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Med</a:t>
            </a:r>
            <a:r>
              <a:rPr kumimoji="0" lang="it-IT" sz="1200" b="0" i="0" u="none" strike="noStrike" kern="1200" cap="none" spc="0" normalizeH="0" baseline="0" noProof="0" dirty="0">
                <a:ln>
                  <a:noFill/>
                </a:ln>
                <a:solidFill>
                  <a:prstClr val="black"/>
                </a:solidFill>
                <a:effectLst/>
                <a:uLnTx/>
                <a:uFillTx/>
                <a:latin typeface="Calibri"/>
                <a:ea typeface="+mn-ea"/>
                <a:cs typeface="+mn-cs"/>
              </a:rPr>
              <a:t> (Lausanne) . 2018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Jan</a:t>
            </a:r>
            <a:r>
              <a:rPr kumimoji="0" lang="it-IT" sz="1200" b="0" i="0" u="none" strike="noStrike" kern="1200" cap="none" spc="0" normalizeH="0" baseline="0" noProof="0" dirty="0">
                <a:ln>
                  <a:noFill/>
                </a:ln>
                <a:solidFill>
                  <a:prstClr val="black"/>
                </a:solidFill>
                <a:effectLst/>
                <a:uLnTx/>
                <a:uFillTx/>
                <a:latin typeface="Calibri"/>
                <a:ea typeface="+mn-ea"/>
                <a:cs typeface="+mn-cs"/>
              </a:rPr>
              <a:t> 15:4:261 </a:t>
            </a:r>
          </a:p>
        </p:txBody>
      </p:sp>
      <p:sp>
        <p:nvSpPr>
          <p:cNvPr id="10" name="CasellaDiTesto 9">
            <a:extLst>
              <a:ext uri="{FF2B5EF4-FFF2-40B4-BE49-F238E27FC236}">
                <a16:creationId xmlns:a16="http://schemas.microsoft.com/office/drawing/2014/main" id="{D61015FF-D4F5-464C-9080-2B52668C46C0}"/>
              </a:ext>
            </a:extLst>
          </p:cNvPr>
          <p:cNvSpPr txBox="1"/>
          <p:nvPr/>
        </p:nvSpPr>
        <p:spPr>
          <a:xfrm>
            <a:off x="7032104" y="1505733"/>
            <a:ext cx="4612634" cy="4154984"/>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Lamina propria almost entirely occupied by sheets of eosinophils</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Excess intraepithelial eosinophils, eosinophil </a:t>
            </a:r>
            <a:r>
              <a:rPr kumimoji="0" lang="en-US" sz="2400" b="0" i="0" u="none" strike="noStrike" kern="1200" cap="none" spc="0" normalizeH="0" baseline="0" noProof="0" dirty="0" err="1">
                <a:ln>
                  <a:noFill/>
                </a:ln>
                <a:solidFill>
                  <a:prstClr val="black"/>
                </a:solidFill>
                <a:effectLst/>
                <a:uLnTx/>
                <a:uFillTx/>
                <a:latin typeface="Calibri"/>
                <a:ea typeface="+mn-ea"/>
                <a:cs typeface="+mn-cs"/>
              </a:rPr>
              <a:t>cryptitis</a:t>
            </a:r>
            <a:r>
              <a:rPr kumimoji="0" lang="en-US" sz="2400" b="0" i="0" u="none" strike="noStrike" kern="1200" cap="none" spc="0" normalizeH="0" baseline="0" noProof="0" dirty="0">
                <a:ln>
                  <a:noFill/>
                </a:ln>
                <a:solidFill>
                  <a:prstClr val="black"/>
                </a:solidFill>
                <a:effectLst/>
                <a:uLnTx/>
                <a:uFillTx/>
                <a:latin typeface="Calibri"/>
                <a:ea typeface="+mn-ea"/>
                <a:cs typeface="+mn-cs"/>
              </a:rPr>
              <a:t>/abscess, and eosinophils in the muscularis mucosa and submucosa </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it-IT" sz="2400" b="0" i="0" u="none" strike="noStrike" kern="1200" cap="none" spc="0" normalizeH="0" baseline="0" noProof="0" dirty="0" err="1">
                <a:ln>
                  <a:noFill/>
                </a:ln>
                <a:solidFill>
                  <a:prstClr val="black"/>
                </a:solidFill>
                <a:effectLst/>
                <a:uLnTx/>
                <a:uFillTx/>
                <a:latin typeface="Calibri"/>
                <a:ea typeface="+mn-ea"/>
                <a:cs typeface="+mn-cs"/>
              </a:rPr>
              <a:t>Disease’s</a:t>
            </a:r>
            <a:r>
              <a:rPr kumimoji="0" lang="it-IT" sz="2400" b="0" i="0" u="none" strike="noStrike" kern="1200" cap="none" spc="0" normalizeH="0" baseline="0" noProof="0" dirty="0">
                <a:ln>
                  <a:noFill/>
                </a:ln>
                <a:solidFill>
                  <a:prstClr val="black"/>
                </a:solidFill>
                <a:effectLst/>
                <a:uLnTx/>
                <a:uFillTx/>
                <a:latin typeface="Calibri"/>
                <a:ea typeface="+mn-ea"/>
                <a:cs typeface="+mn-cs"/>
              </a:rPr>
              <a:t> </a:t>
            </a:r>
            <a:r>
              <a:rPr kumimoji="0" lang="it-IT" sz="2400" b="0" i="0" u="none" strike="noStrike" kern="1200" cap="none" spc="0" normalizeH="0" baseline="0" noProof="0" dirty="0" err="1">
                <a:ln>
                  <a:noFill/>
                </a:ln>
                <a:solidFill>
                  <a:prstClr val="black"/>
                </a:solidFill>
                <a:effectLst/>
                <a:uLnTx/>
                <a:uFillTx/>
                <a:latin typeface="Calibri"/>
                <a:ea typeface="+mn-ea"/>
                <a:cs typeface="+mn-cs"/>
              </a:rPr>
              <a:t>patchy</a:t>
            </a:r>
            <a:r>
              <a:rPr kumimoji="0" lang="it-IT" sz="2400" b="0" i="0" u="none" strike="noStrike" kern="1200" cap="none" spc="0" normalizeH="0" baseline="0" noProof="0" dirty="0">
                <a:ln>
                  <a:noFill/>
                </a:ln>
                <a:solidFill>
                  <a:prstClr val="black"/>
                </a:solidFill>
                <a:effectLst/>
                <a:uLnTx/>
                <a:uFillTx/>
                <a:latin typeface="Calibri"/>
                <a:ea typeface="+mn-ea"/>
                <a:cs typeface="+mn-cs"/>
              </a:rPr>
              <a:t> nature </a:t>
            </a:r>
            <a:r>
              <a:rPr kumimoji="0" lang="it-IT"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 multiple </a:t>
            </a:r>
            <a:r>
              <a:rPr kumimoji="0" lang="it-IT" sz="2400" b="0" i="0" u="none" strike="noStrike" kern="1200" cap="none" spc="0" normalizeH="0" baseline="0" noProof="0" dirty="0" err="1">
                <a:ln>
                  <a:noFill/>
                </a:ln>
                <a:solidFill>
                  <a:prstClr val="black"/>
                </a:solidFill>
                <a:effectLst/>
                <a:uLnTx/>
                <a:uFillTx/>
                <a:latin typeface="Calibri"/>
                <a:ea typeface="Calibri" panose="020F0502020204030204" pitchFamily="34" charset="0"/>
                <a:cs typeface="Calibri" panose="020F0502020204030204" pitchFamily="34" charset="0"/>
              </a:rPr>
              <a:t>biopsies</a:t>
            </a:r>
            <a:r>
              <a:rPr kumimoji="0" lang="it-IT"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 from </a:t>
            </a:r>
            <a:r>
              <a:rPr kumimoji="0" lang="it-IT" sz="2400" b="0" i="0" u="none" strike="noStrike" kern="1200" cap="none" spc="0" normalizeH="0" baseline="0" noProof="0" dirty="0" err="1">
                <a:ln>
                  <a:noFill/>
                </a:ln>
                <a:solidFill>
                  <a:prstClr val="black"/>
                </a:solidFill>
                <a:effectLst/>
                <a:uLnTx/>
                <a:uFillTx/>
                <a:latin typeface="Calibri"/>
                <a:ea typeface="Calibri" panose="020F0502020204030204" pitchFamily="34" charset="0"/>
                <a:cs typeface="Calibri" panose="020F0502020204030204" pitchFamily="34" charset="0"/>
              </a:rPr>
              <a:t>different</a:t>
            </a:r>
            <a:r>
              <a:rPr kumimoji="0" lang="it-IT"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 </a:t>
            </a:r>
            <a:r>
              <a:rPr kumimoji="0" lang="it-IT" sz="2400" b="0" i="0" u="none" strike="noStrike" kern="1200" cap="none" spc="0" normalizeH="0" baseline="0" noProof="0" dirty="0" err="1">
                <a:ln>
                  <a:noFill/>
                </a:ln>
                <a:solidFill>
                  <a:prstClr val="black"/>
                </a:solidFill>
                <a:effectLst/>
                <a:uLnTx/>
                <a:uFillTx/>
                <a:latin typeface="Calibri"/>
                <a:ea typeface="Calibri" panose="020F0502020204030204" pitchFamily="34" charset="0"/>
                <a:cs typeface="Calibri" panose="020F0502020204030204" pitchFamily="34" charset="0"/>
              </a:rPr>
              <a:t>locu</a:t>
            </a:r>
            <a:r>
              <a:rPr kumimoji="0" lang="it-IT"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 (</a:t>
            </a:r>
            <a:r>
              <a:rPr kumimoji="0" lang="it-IT" sz="2400" b="0" i="0" u="none" strike="noStrike" kern="1200" cap="none" spc="0" normalizeH="0" baseline="0" noProof="0" dirty="0" err="1">
                <a:ln>
                  <a:noFill/>
                </a:ln>
                <a:solidFill>
                  <a:prstClr val="black"/>
                </a:solidFill>
                <a:effectLst/>
                <a:uLnTx/>
                <a:uFillTx/>
                <a:latin typeface="Calibri"/>
                <a:ea typeface="Calibri" panose="020F0502020204030204" pitchFamily="34" charset="0"/>
                <a:cs typeface="Calibri" panose="020F0502020204030204" pitchFamily="34" charset="0"/>
              </a:rPr>
              <a:t>antrum</a:t>
            </a:r>
            <a:r>
              <a:rPr kumimoji="0" lang="it-IT"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 body, </a:t>
            </a:r>
            <a:r>
              <a:rPr kumimoji="0" lang="it-IT" sz="2400" b="0" i="0" u="none" strike="noStrike" kern="1200" cap="none" spc="0" normalizeH="0" baseline="0" noProof="0" dirty="0" err="1">
                <a:ln>
                  <a:noFill/>
                </a:ln>
                <a:solidFill>
                  <a:prstClr val="black"/>
                </a:solidFill>
                <a:effectLst/>
                <a:uLnTx/>
                <a:uFillTx/>
                <a:latin typeface="Calibri"/>
                <a:ea typeface="Calibri" panose="020F0502020204030204" pitchFamily="34" charset="0"/>
                <a:cs typeface="Calibri" panose="020F0502020204030204" pitchFamily="34" charset="0"/>
              </a:rPr>
              <a:t>fundus</a:t>
            </a:r>
            <a:r>
              <a:rPr kumimoji="0" lang="it-IT"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 name="Immagine 1">
            <a:extLst>
              <a:ext uri="{FF2B5EF4-FFF2-40B4-BE49-F238E27FC236}">
                <a16:creationId xmlns:a16="http://schemas.microsoft.com/office/drawing/2014/main" id="{163FAD6C-1885-496F-9399-3C06B3AC3FE7}"/>
              </a:ext>
            </a:extLst>
          </p:cNvPr>
          <p:cNvPicPr>
            <a:picLocks noChangeAspect="1"/>
          </p:cNvPicPr>
          <p:nvPr/>
        </p:nvPicPr>
        <p:blipFill>
          <a:blip r:embed="rId3"/>
          <a:stretch>
            <a:fillRect/>
          </a:stretch>
        </p:blipFill>
        <p:spPr>
          <a:xfrm>
            <a:off x="983432" y="1386981"/>
            <a:ext cx="5769238" cy="4392488"/>
          </a:xfrm>
          <a:prstGeom prst="rect">
            <a:avLst/>
          </a:prstGeom>
        </p:spPr>
      </p:pic>
    </p:spTree>
    <p:extLst>
      <p:ext uri="{BB962C8B-B14F-4D97-AF65-F5344CB8AC3E}">
        <p14:creationId xmlns:p14="http://schemas.microsoft.com/office/powerpoint/2010/main" val="9423893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818FE2A0-6A2C-426E-AE37-0E4D5D807523}"/>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Pathological Findings in Eosinophilic Enteritis</a:t>
            </a:r>
          </a:p>
        </p:txBody>
      </p:sp>
      <p:pic>
        <p:nvPicPr>
          <p:cNvPr id="8" name="Immagine 7">
            <a:extLst>
              <a:ext uri="{FF2B5EF4-FFF2-40B4-BE49-F238E27FC236}">
                <a16:creationId xmlns:a16="http://schemas.microsoft.com/office/drawing/2014/main" id="{36C0A60C-86B6-472E-8B4F-77F82C56CF3A}"/>
              </a:ext>
            </a:extLst>
          </p:cNvPr>
          <p:cNvPicPr>
            <a:picLocks noChangeAspect="1"/>
          </p:cNvPicPr>
          <p:nvPr/>
        </p:nvPicPr>
        <p:blipFill>
          <a:blip r:embed="rId3"/>
          <a:stretch>
            <a:fillRect/>
          </a:stretch>
        </p:blipFill>
        <p:spPr>
          <a:xfrm>
            <a:off x="954522" y="1617779"/>
            <a:ext cx="5515745" cy="4361781"/>
          </a:xfrm>
          <a:prstGeom prst="rect">
            <a:avLst/>
          </a:prstGeom>
        </p:spPr>
      </p:pic>
      <p:sp>
        <p:nvSpPr>
          <p:cNvPr id="9" name="Rectangle 8">
            <a:extLst>
              <a:ext uri="{FF2B5EF4-FFF2-40B4-BE49-F238E27FC236}">
                <a16:creationId xmlns:a16="http://schemas.microsoft.com/office/drawing/2014/main" id="{7658ABCD-64C2-4C5D-99EA-88D6C2B0BF1E}"/>
              </a:ext>
            </a:extLst>
          </p:cNvPr>
          <p:cNvSpPr/>
          <p:nvPr/>
        </p:nvSpPr>
        <p:spPr>
          <a:xfrm>
            <a:off x="7464152" y="6597352"/>
            <a:ext cx="4713121"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prstClr val="black"/>
                </a:solidFill>
                <a:effectLst/>
                <a:uLnTx/>
                <a:uFillTx/>
                <a:latin typeface="Calibri"/>
                <a:ea typeface="+mn-ea"/>
                <a:cs typeface="+mn-cs"/>
              </a:rPr>
              <a:t>Collins MH et al, Front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Med</a:t>
            </a:r>
            <a:r>
              <a:rPr kumimoji="0" lang="it-IT" sz="1200" b="0" i="0" u="none" strike="noStrike" kern="1200" cap="none" spc="0" normalizeH="0" baseline="0" noProof="0" dirty="0">
                <a:ln>
                  <a:noFill/>
                </a:ln>
                <a:solidFill>
                  <a:prstClr val="black"/>
                </a:solidFill>
                <a:effectLst/>
                <a:uLnTx/>
                <a:uFillTx/>
                <a:latin typeface="Calibri"/>
                <a:ea typeface="+mn-ea"/>
                <a:cs typeface="+mn-cs"/>
              </a:rPr>
              <a:t> (Lausanne) . 2018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Jan</a:t>
            </a:r>
            <a:r>
              <a:rPr kumimoji="0" lang="it-IT" sz="1200" b="0" i="0" u="none" strike="noStrike" kern="1200" cap="none" spc="0" normalizeH="0" baseline="0" noProof="0" dirty="0">
                <a:ln>
                  <a:noFill/>
                </a:ln>
                <a:solidFill>
                  <a:prstClr val="black"/>
                </a:solidFill>
                <a:effectLst/>
                <a:uLnTx/>
                <a:uFillTx/>
                <a:latin typeface="Calibri"/>
                <a:ea typeface="+mn-ea"/>
                <a:cs typeface="+mn-cs"/>
              </a:rPr>
              <a:t> 15:4:261 </a:t>
            </a:r>
          </a:p>
        </p:txBody>
      </p:sp>
      <p:sp>
        <p:nvSpPr>
          <p:cNvPr id="10" name="CasellaDiTesto 9">
            <a:extLst>
              <a:ext uri="{FF2B5EF4-FFF2-40B4-BE49-F238E27FC236}">
                <a16:creationId xmlns:a16="http://schemas.microsoft.com/office/drawing/2014/main" id="{D61015FF-D4F5-464C-9080-2B52668C46C0}"/>
              </a:ext>
            </a:extLst>
          </p:cNvPr>
          <p:cNvSpPr txBox="1"/>
          <p:nvPr/>
        </p:nvSpPr>
        <p:spPr>
          <a:xfrm>
            <a:off x="6851320" y="2028954"/>
            <a:ext cx="4252594" cy="353943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it-IT" sz="2800" b="0" i="0" u="none" strike="noStrike" kern="1200" cap="none" spc="0" normalizeH="0" baseline="0" noProof="0" dirty="0" err="1">
                <a:ln>
                  <a:noFill/>
                </a:ln>
                <a:solidFill>
                  <a:prstClr val="black"/>
                </a:solidFill>
                <a:effectLst/>
                <a:uLnTx/>
                <a:uFillTx/>
                <a:latin typeface="Calibri"/>
                <a:ea typeface="+mn-ea"/>
                <a:cs typeface="+mn-cs"/>
              </a:rPr>
              <a:t>Crypts</a:t>
            </a:r>
            <a:r>
              <a:rPr kumimoji="0" lang="it-IT" sz="2800" b="0" i="0" u="none" strike="noStrike" kern="1200" cap="none" spc="0" normalizeH="0" baseline="0" noProof="0" dirty="0">
                <a:ln>
                  <a:noFill/>
                </a:ln>
                <a:solidFill>
                  <a:prstClr val="black"/>
                </a:solidFill>
                <a:effectLst/>
                <a:uLnTx/>
                <a:uFillTx/>
                <a:latin typeface="Calibri"/>
                <a:ea typeface="+mn-ea"/>
                <a:cs typeface="+mn-cs"/>
              </a:rPr>
              <a:t> are </a:t>
            </a:r>
            <a:r>
              <a:rPr kumimoji="0" lang="it-IT" sz="2800" b="0" i="0" u="none" strike="noStrike" kern="1200" cap="none" spc="0" normalizeH="0" baseline="0" noProof="0" dirty="0" err="1">
                <a:ln>
                  <a:noFill/>
                </a:ln>
                <a:solidFill>
                  <a:prstClr val="black"/>
                </a:solidFill>
                <a:effectLst/>
                <a:uLnTx/>
                <a:uFillTx/>
                <a:latin typeface="Calibri"/>
                <a:ea typeface="+mn-ea"/>
                <a:cs typeface="+mn-cs"/>
              </a:rPr>
              <a:t>much</a:t>
            </a:r>
            <a:r>
              <a:rPr kumimoji="0" lang="it-IT" sz="2800" b="0" i="0" u="none" strike="noStrike" kern="1200" cap="none" spc="0" normalizeH="0" baseline="0" noProof="0" dirty="0">
                <a:ln>
                  <a:noFill/>
                </a:ln>
                <a:solidFill>
                  <a:prstClr val="black"/>
                </a:solidFill>
                <a:effectLst/>
                <a:uLnTx/>
                <a:uFillTx/>
                <a:latin typeface="Calibri"/>
                <a:ea typeface="+mn-ea"/>
                <a:cs typeface="+mn-cs"/>
              </a:rPr>
              <a:t> </a:t>
            </a:r>
            <a:r>
              <a:rPr kumimoji="0" lang="it-IT" sz="2800" b="0" i="0" u="none" strike="noStrike" kern="1200" cap="none" spc="0" normalizeH="0" baseline="0" noProof="0" dirty="0" err="1">
                <a:ln>
                  <a:noFill/>
                </a:ln>
                <a:solidFill>
                  <a:prstClr val="black"/>
                </a:solidFill>
                <a:effectLst/>
                <a:uLnTx/>
                <a:uFillTx/>
                <a:latin typeface="Calibri"/>
                <a:ea typeface="+mn-ea"/>
                <a:cs typeface="+mn-cs"/>
              </a:rPr>
              <a:t>longer</a:t>
            </a:r>
            <a:r>
              <a:rPr kumimoji="0" lang="it-IT" sz="2800" b="0" i="0" u="none" strike="noStrike" kern="1200" cap="none" spc="0" normalizeH="0" baseline="0" noProof="0" dirty="0">
                <a:ln>
                  <a:noFill/>
                </a:ln>
                <a:solidFill>
                  <a:prstClr val="black"/>
                </a:solidFill>
                <a:effectLst/>
                <a:uLnTx/>
                <a:uFillTx/>
                <a:latin typeface="Calibri"/>
                <a:ea typeface="+mn-ea"/>
                <a:cs typeface="+mn-cs"/>
              </a:rPr>
              <a:t> </a:t>
            </a:r>
            <a:r>
              <a:rPr kumimoji="0" lang="it-IT" sz="2800" b="0" i="0" u="none" strike="noStrike" kern="1200" cap="none" spc="0" normalizeH="0" baseline="0" noProof="0" dirty="0" err="1">
                <a:ln>
                  <a:noFill/>
                </a:ln>
                <a:solidFill>
                  <a:prstClr val="black"/>
                </a:solidFill>
                <a:effectLst/>
                <a:uLnTx/>
                <a:uFillTx/>
                <a:latin typeface="Calibri"/>
                <a:ea typeface="+mn-ea"/>
                <a:cs typeface="+mn-cs"/>
              </a:rPr>
              <a:t>than</a:t>
            </a:r>
            <a:r>
              <a:rPr kumimoji="0" lang="it-IT" sz="2800" b="0" i="0" u="none" strike="noStrike" kern="1200" cap="none" spc="0" normalizeH="0" baseline="0" noProof="0" dirty="0">
                <a:ln>
                  <a:noFill/>
                </a:ln>
                <a:solidFill>
                  <a:prstClr val="black"/>
                </a:solidFill>
                <a:effectLst/>
                <a:uLnTx/>
                <a:uFillTx/>
                <a:latin typeface="Calibri"/>
                <a:ea typeface="+mn-ea"/>
                <a:cs typeface="+mn-cs"/>
              </a:rPr>
              <a:t> villi</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it-IT" sz="2800" b="0" i="0" u="none" strike="noStrike" kern="1200" cap="none" spc="0" normalizeH="0" baseline="0" noProof="0" dirty="0" err="1">
                <a:ln>
                  <a:noFill/>
                </a:ln>
                <a:solidFill>
                  <a:prstClr val="black"/>
                </a:solidFill>
                <a:effectLst/>
                <a:uLnTx/>
                <a:uFillTx/>
                <a:latin typeface="Calibri"/>
                <a:ea typeface="+mn-ea"/>
                <a:cs typeface="+mn-cs"/>
              </a:rPr>
              <a:t>Many</a:t>
            </a:r>
            <a:r>
              <a:rPr kumimoji="0" lang="it-IT" sz="2800" b="0" i="0" u="none" strike="noStrike" kern="1200" cap="none" spc="0" normalizeH="0" baseline="0" noProof="0" dirty="0">
                <a:ln>
                  <a:noFill/>
                </a:ln>
                <a:solidFill>
                  <a:prstClr val="black"/>
                </a:solidFill>
                <a:effectLst/>
                <a:uLnTx/>
                <a:uFillTx/>
                <a:latin typeface="Calibri"/>
                <a:ea typeface="+mn-ea"/>
                <a:cs typeface="+mn-cs"/>
              </a:rPr>
              <a:t> </a:t>
            </a:r>
            <a:r>
              <a:rPr kumimoji="0" lang="it-IT" sz="2800" b="0" i="0" u="none" strike="noStrike" kern="1200" cap="none" spc="0" normalizeH="0" baseline="0" noProof="0" dirty="0" err="1">
                <a:ln>
                  <a:noFill/>
                </a:ln>
                <a:solidFill>
                  <a:prstClr val="black"/>
                </a:solidFill>
                <a:effectLst/>
                <a:uLnTx/>
                <a:uFillTx/>
                <a:latin typeface="Calibri"/>
                <a:ea typeface="+mn-ea"/>
                <a:cs typeface="+mn-cs"/>
              </a:rPr>
              <a:t>eosinophils</a:t>
            </a:r>
            <a:r>
              <a:rPr kumimoji="0" lang="it-IT" sz="2800" b="0" i="0" u="none" strike="noStrike" kern="1200" cap="none" spc="0" normalizeH="0" baseline="0" noProof="0" dirty="0">
                <a:ln>
                  <a:noFill/>
                </a:ln>
                <a:solidFill>
                  <a:prstClr val="black"/>
                </a:solidFill>
                <a:effectLst/>
                <a:uLnTx/>
                <a:uFillTx/>
                <a:latin typeface="Calibri"/>
                <a:ea typeface="+mn-ea"/>
                <a:cs typeface="+mn-cs"/>
              </a:rPr>
              <a:t> in the lamina propria</a:t>
            </a:r>
          </a:p>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it-IT" sz="2800" b="0" i="0" u="none" strike="noStrike" kern="1200" cap="none" spc="0" normalizeH="0" baseline="0" noProof="0" dirty="0" err="1">
                <a:ln>
                  <a:noFill/>
                </a:ln>
                <a:solidFill>
                  <a:prstClr val="black"/>
                </a:solidFill>
                <a:effectLst/>
                <a:uLnTx/>
                <a:uFillTx/>
                <a:latin typeface="Calibri"/>
                <a:ea typeface="+mn-ea"/>
                <a:cs typeface="+mn-cs"/>
              </a:rPr>
              <a:t>Disease’s</a:t>
            </a:r>
            <a:r>
              <a:rPr kumimoji="0" lang="it-IT" sz="2800" b="0" i="0" u="none" strike="noStrike" kern="1200" cap="none" spc="0" normalizeH="0" baseline="0" noProof="0" dirty="0">
                <a:ln>
                  <a:noFill/>
                </a:ln>
                <a:solidFill>
                  <a:prstClr val="black"/>
                </a:solidFill>
                <a:effectLst/>
                <a:uLnTx/>
                <a:uFillTx/>
                <a:latin typeface="Calibri"/>
                <a:ea typeface="+mn-ea"/>
                <a:cs typeface="+mn-cs"/>
              </a:rPr>
              <a:t> </a:t>
            </a:r>
            <a:r>
              <a:rPr kumimoji="0" lang="it-IT" sz="2800" b="0" i="0" u="none" strike="noStrike" kern="1200" cap="none" spc="0" normalizeH="0" baseline="0" noProof="0" dirty="0" err="1">
                <a:ln>
                  <a:noFill/>
                </a:ln>
                <a:solidFill>
                  <a:prstClr val="black"/>
                </a:solidFill>
                <a:effectLst/>
                <a:uLnTx/>
                <a:uFillTx/>
                <a:latin typeface="Calibri"/>
                <a:ea typeface="+mn-ea"/>
                <a:cs typeface="+mn-cs"/>
              </a:rPr>
              <a:t>patchy</a:t>
            </a:r>
            <a:r>
              <a:rPr kumimoji="0" lang="it-IT" sz="2800" b="0" i="0" u="none" strike="noStrike" kern="1200" cap="none" spc="0" normalizeH="0" baseline="0" noProof="0" dirty="0">
                <a:ln>
                  <a:noFill/>
                </a:ln>
                <a:solidFill>
                  <a:prstClr val="black"/>
                </a:solidFill>
                <a:effectLst/>
                <a:uLnTx/>
                <a:uFillTx/>
                <a:latin typeface="Calibri"/>
                <a:ea typeface="+mn-ea"/>
                <a:cs typeface="+mn-cs"/>
              </a:rPr>
              <a:t> nature </a:t>
            </a:r>
            <a:r>
              <a:rPr kumimoji="0" lang="it-IT"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multiple </a:t>
            </a:r>
            <a:r>
              <a:rPr kumimoji="0" lang="it-IT" sz="28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biopsies</a:t>
            </a:r>
            <a:r>
              <a:rPr kumimoji="0" lang="it-IT"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from </a:t>
            </a:r>
            <a:r>
              <a:rPr kumimoji="0" lang="it-IT" sz="28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different</a:t>
            </a:r>
            <a:r>
              <a:rPr kumimoji="0" lang="it-IT"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it-IT" sz="28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segments</a:t>
            </a:r>
            <a:r>
              <a:rPr kumimoji="0" lang="it-IT"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it-IT" sz="28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a:t>
            </a:r>
            <a:r>
              <a:rPr kumimoji="0" lang="it-IT"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it-IT" sz="28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least</a:t>
            </a:r>
            <a:r>
              <a:rPr kumimoji="0" lang="it-IT"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4 in </a:t>
            </a:r>
            <a:r>
              <a:rPr kumimoji="0" lang="it-IT" sz="28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duodenum</a:t>
            </a:r>
            <a:r>
              <a:rPr kumimoji="0" lang="it-IT"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206117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8">
            <a:extLst>
              <a:ext uri="{FF2B5EF4-FFF2-40B4-BE49-F238E27FC236}">
                <a16:creationId xmlns:a16="http://schemas.microsoft.com/office/drawing/2014/main" id="{20E821E4-F2AE-41C4-9167-D31E1DF1B347}"/>
              </a:ext>
            </a:extLst>
          </p:cNvPr>
          <p:cNvSpPr/>
          <p:nvPr/>
        </p:nvSpPr>
        <p:spPr>
          <a:xfrm>
            <a:off x="7358788" y="6581001"/>
            <a:ext cx="4832149"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prstClr val="black"/>
                </a:solidFill>
                <a:effectLst/>
                <a:uLnTx/>
                <a:uFillTx/>
                <a:latin typeface="Calibri"/>
                <a:ea typeface="+mn-ea"/>
                <a:cs typeface="+mn-cs"/>
              </a:rPr>
              <a:t>Barchi A,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Diagnostics</a:t>
            </a:r>
            <a:r>
              <a:rPr kumimoji="0" lang="it-IT" sz="1200" b="0" i="0" u="none" strike="noStrike" kern="1200" cap="none" spc="0" normalizeH="0" baseline="0" noProof="0" dirty="0">
                <a:ln>
                  <a:noFill/>
                </a:ln>
                <a:solidFill>
                  <a:prstClr val="black"/>
                </a:solidFill>
                <a:effectLst/>
                <a:uLnTx/>
                <a:uFillTx/>
                <a:latin typeface="Calibri"/>
                <a:ea typeface="+mn-ea"/>
                <a:cs typeface="+mn-cs"/>
              </a:rPr>
              <a:t> (Basel) . 2024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Apr</a:t>
            </a:r>
            <a:r>
              <a:rPr kumimoji="0" lang="it-IT" sz="1200" b="0" i="0" u="none" strike="noStrike" kern="1200" cap="none" spc="0" normalizeH="0" baseline="0" noProof="0" dirty="0">
                <a:ln>
                  <a:noFill/>
                </a:ln>
                <a:solidFill>
                  <a:prstClr val="black"/>
                </a:solidFill>
                <a:effectLst/>
                <a:uLnTx/>
                <a:uFillTx/>
                <a:latin typeface="Calibri"/>
                <a:ea typeface="+mn-ea"/>
                <a:cs typeface="+mn-cs"/>
              </a:rPr>
              <a:t> 22;14(8):858</a:t>
            </a:r>
            <a:endParaRPr kumimoji="0" lang="pt-BR"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Rectangle 3">
            <a:extLst>
              <a:ext uri="{FF2B5EF4-FFF2-40B4-BE49-F238E27FC236}">
                <a16:creationId xmlns:a16="http://schemas.microsoft.com/office/drawing/2014/main" id="{D9CB44FA-5511-445A-891A-647FBC43DAAB}"/>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Peak Eosinophil Thresholds Values for Diagnosis of EGID</a:t>
            </a:r>
          </a:p>
        </p:txBody>
      </p:sp>
      <p:pic>
        <p:nvPicPr>
          <p:cNvPr id="7" name="Immagine 6">
            <a:extLst>
              <a:ext uri="{FF2B5EF4-FFF2-40B4-BE49-F238E27FC236}">
                <a16:creationId xmlns:a16="http://schemas.microsoft.com/office/drawing/2014/main" id="{F4E997B9-3193-4B94-9EFF-A6F6433A7CC3}"/>
              </a:ext>
            </a:extLst>
          </p:cNvPr>
          <p:cNvPicPr>
            <a:picLocks noChangeAspect="1"/>
          </p:cNvPicPr>
          <p:nvPr/>
        </p:nvPicPr>
        <p:blipFill>
          <a:blip r:embed="rId3"/>
          <a:stretch>
            <a:fillRect/>
          </a:stretch>
        </p:blipFill>
        <p:spPr>
          <a:xfrm>
            <a:off x="623392" y="1437156"/>
            <a:ext cx="11089232" cy="458413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530823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id="{B8543DFF-EA91-E496-3506-59C4DBAB439D}"/>
              </a:ext>
            </a:extLst>
          </p:cNvPr>
          <p:cNvSpPr txBox="1"/>
          <p:nvPr/>
        </p:nvSpPr>
        <p:spPr>
          <a:xfrm>
            <a:off x="6092414" y="6581001"/>
            <a:ext cx="6099586" cy="276999"/>
          </a:xfrm>
          <a:prstGeom prst="rect">
            <a:avLst/>
          </a:prstGeom>
          <a:noFill/>
        </p:spPr>
        <p:txBody>
          <a:bodyPr wrap="square">
            <a:spAutoFit/>
          </a:bodyPr>
          <a:lstStyle/>
          <a:p>
            <a:pPr algn="r"/>
            <a:r>
              <a:rPr lang="pt-BR" sz="1200" dirty="0"/>
              <a:t>Talley NJ et al. Gastroenterology. 2023 Apr;164(4):680–683.e2.</a:t>
            </a:r>
            <a:endParaRPr lang="it-IT" sz="1200" dirty="0"/>
          </a:p>
        </p:txBody>
      </p:sp>
      <p:pic>
        <p:nvPicPr>
          <p:cNvPr id="9" name="Immagine 8">
            <a:extLst>
              <a:ext uri="{FF2B5EF4-FFF2-40B4-BE49-F238E27FC236}">
                <a16:creationId xmlns:a16="http://schemas.microsoft.com/office/drawing/2014/main" id="{97A14932-6CED-D8D5-FF5D-CEF27CB5CE80}"/>
              </a:ext>
            </a:extLst>
          </p:cNvPr>
          <p:cNvPicPr>
            <a:picLocks noChangeAspect="1"/>
          </p:cNvPicPr>
          <p:nvPr/>
        </p:nvPicPr>
        <p:blipFill>
          <a:blip r:embed="rId3"/>
          <a:stretch>
            <a:fillRect/>
          </a:stretch>
        </p:blipFill>
        <p:spPr>
          <a:xfrm>
            <a:off x="716494" y="1633588"/>
            <a:ext cx="5375920" cy="5000855"/>
          </a:xfrm>
          <a:prstGeom prst="rect">
            <a:avLst/>
          </a:prstGeom>
          <a:effectLst>
            <a:outerShdw blurRad="50800" dist="38100" dir="2700000" algn="tl" rotWithShape="0">
              <a:prstClr val="black">
                <a:alpha val="40000"/>
              </a:prstClr>
            </a:outerShdw>
          </a:effectLst>
        </p:spPr>
      </p:pic>
      <p:sp>
        <p:nvSpPr>
          <p:cNvPr id="11" name="CasellaDiTesto 10">
            <a:extLst>
              <a:ext uri="{FF2B5EF4-FFF2-40B4-BE49-F238E27FC236}">
                <a16:creationId xmlns:a16="http://schemas.microsoft.com/office/drawing/2014/main" id="{3EE4EDA3-462D-5BBE-DD6C-84C54998C7AE}"/>
              </a:ext>
            </a:extLst>
          </p:cNvPr>
          <p:cNvSpPr txBox="1"/>
          <p:nvPr/>
        </p:nvSpPr>
        <p:spPr>
          <a:xfrm>
            <a:off x="6312024" y="1811908"/>
            <a:ext cx="5060826" cy="4486100"/>
          </a:xfrm>
          <a:prstGeom prst="rect">
            <a:avLst/>
          </a:prstGeom>
        </p:spPr>
        <p:txBody>
          <a:bodyPr wrap="square">
            <a:spAutoFit/>
          </a:bodyPr>
          <a:lstStyle>
            <a:defPPr>
              <a:defRPr lang="it-IT"/>
            </a:defPPr>
            <a:lvl1pPr marL="285750" indent="-285750" algn="just">
              <a:lnSpc>
                <a:spcPct val="150000"/>
              </a:lnSpc>
              <a:buClr>
                <a:schemeClr val="accent1">
                  <a:lumMod val="60000"/>
                  <a:lumOff val="40000"/>
                </a:schemeClr>
              </a:buClr>
              <a:buFont typeface="Wingdings" panose="05000000000000000000" pitchFamily="2" charset="2"/>
              <a:buChar char="Ø"/>
              <a:defRPr sz="1600"/>
            </a:lvl1pPr>
          </a:lstStyle>
          <a:p>
            <a:pPr>
              <a:buClr>
                <a:srgbClr val="7030A0"/>
              </a:buClr>
              <a:buFont typeface="Wingdings" panose="05000000000000000000" pitchFamily="2" charset="2"/>
              <a:buChar char="q"/>
            </a:pPr>
            <a:r>
              <a:rPr lang="en-US" dirty="0"/>
              <a:t>In patients with at least a 6-month history of moderate–severe chronic, unexplained abdominal symptoms, we observed a high rate of increased duodenal and gastric eosinophilia, at levels used consistently in the diagnosis of </a:t>
            </a:r>
            <a:r>
              <a:rPr lang="en-US" dirty="0" err="1"/>
              <a:t>EoG</a:t>
            </a:r>
            <a:r>
              <a:rPr lang="en-US" dirty="0"/>
              <a:t> and </a:t>
            </a:r>
            <a:r>
              <a:rPr lang="en-US" dirty="0" err="1"/>
              <a:t>EoD</a:t>
            </a:r>
            <a:r>
              <a:rPr lang="en-US" dirty="0"/>
              <a:t>. </a:t>
            </a:r>
          </a:p>
          <a:p>
            <a:pPr>
              <a:buClr>
                <a:srgbClr val="7030A0"/>
              </a:buClr>
              <a:buFont typeface="Wingdings" panose="05000000000000000000" pitchFamily="2" charset="2"/>
              <a:buChar char="q"/>
            </a:pPr>
            <a:r>
              <a:rPr lang="en-US" dirty="0"/>
              <a:t>Most of these subjects had a previous diagnosis of functional dyspepsia, IBS, and/or GERD. </a:t>
            </a:r>
          </a:p>
          <a:p>
            <a:pPr>
              <a:buClr>
                <a:srgbClr val="7030A0"/>
              </a:buClr>
              <a:buFont typeface="Wingdings" panose="05000000000000000000" pitchFamily="2" charset="2"/>
              <a:buChar char="q"/>
            </a:pPr>
            <a:r>
              <a:rPr lang="en-US" dirty="0"/>
              <a:t>The precise role of eosinophils in symptomatic patients previously presumed to have a DGBI or GERD remains to be elucidated; however, these findings suggest that gastroduodenal eosinophilia may be more common than previously recognized</a:t>
            </a:r>
            <a:endParaRPr lang="it-IT" dirty="0"/>
          </a:p>
        </p:txBody>
      </p:sp>
      <p:sp>
        <p:nvSpPr>
          <p:cNvPr id="8" name="Rectangle 3">
            <a:extLst>
              <a:ext uri="{FF2B5EF4-FFF2-40B4-BE49-F238E27FC236}">
                <a16:creationId xmlns:a16="http://schemas.microsoft.com/office/drawing/2014/main" id="{E7260EBA-A840-41F7-909E-3CA64911EF20}"/>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algn="just"/>
            <a:r>
              <a:rPr lang="en-US" altLang="it-IT" sz="2800" dirty="0">
                <a:effectLst>
                  <a:outerShdw blurRad="38100" dist="38100" dir="2700000" algn="tl">
                    <a:srgbClr val="C0C0C0"/>
                  </a:outerShdw>
                </a:effectLst>
                <a:latin typeface="+mj-lt"/>
              </a:rPr>
              <a:t>High Discovery Rate of Duodenal and Gastric Eosinophilia in Patients With Unexplained Moderate-Severe Abdominal Symptoms: A Prospective US Multisite Study</a:t>
            </a:r>
          </a:p>
        </p:txBody>
      </p:sp>
    </p:spTree>
    <p:extLst>
      <p:ext uri="{BB962C8B-B14F-4D97-AF65-F5344CB8AC3E}">
        <p14:creationId xmlns:p14="http://schemas.microsoft.com/office/powerpoint/2010/main" val="16985352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stretch>
            <a:fillRect/>
          </a:stretch>
        </p:blipFill>
        <p:spPr>
          <a:xfrm>
            <a:off x="551384" y="1398002"/>
            <a:ext cx="11257117" cy="3399150"/>
          </a:xfrm>
          <a:prstGeom prst="rect">
            <a:avLst/>
          </a:prstGeom>
        </p:spPr>
      </p:pic>
      <p:sp>
        <p:nvSpPr>
          <p:cNvPr id="5" name="Rettangolo 4"/>
          <p:cNvSpPr/>
          <p:nvPr/>
        </p:nvSpPr>
        <p:spPr>
          <a:xfrm>
            <a:off x="425607" y="5123252"/>
            <a:ext cx="11382895"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144661"/>
              </a:buClr>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Features in these patients include the </a:t>
            </a:r>
            <a:r>
              <a:rPr kumimoji="0" lang="en-US" sz="1800" b="0" i="0" u="none" strike="noStrike" kern="1200" cap="none" spc="0" normalizeH="0" baseline="0" noProof="0" dirty="0" err="1">
                <a:ln>
                  <a:noFill/>
                </a:ln>
                <a:solidFill>
                  <a:prstClr val="black"/>
                </a:solidFill>
                <a:effectLst/>
                <a:uLnTx/>
                <a:uFillTx/>
                <a:latin typeface="Calibri"/>
                <a:ea typeface="+mn-ea"/>
                <a:cs typeface="+mn-cs"/>
              </a:rPr>
              <a:t>araneid</a:t>
            </a:r>
            <a:r>
              <a:rPr kumimoji="0" lang="en-US" sz="1800" b="0" i="0" u="none" strike="noStrike" kern="1200" cap="none" spc="0" normalizeH="0" baseline="0" noProof="0" dirty="0">
                <a:ln>
                  <a:noFill/>
                </a:ln>
                <a:solidFill>
                  <a:prstClr val="black"/>
                </a:solidFill>
                <a:effectLst/>
                <a:uLnTx/>
                <a:uFillTx/>
                <a:latin typeface="Calibri"/>
                <a:ea typeface="+mn-ea"/>
                <a:cs typeface="+mn-cs"/>
              </a:rPr>
              <a:t> (spider)-limb-like sign due to diffuse mucosal thickening; this sign is produced when contrast within the mucosal sinuses in the longitudinal section of the bowel on CT are prominent.</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Rettangolo 5"/>
          <p:cNvSpPr/>
          <p:nvPr/>
        </p:nvSpPr>
        <p:spPr>
          <a:xfrm>
            <a:off x="8550490" y="6581001"/>
            <a:ext cx="3641510" cy="276999"/>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Anuradha C et al</a:t>
            </a:r>
            <a:r>
              <a:rPr kumimoji="0" lang="en-US"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a:ea typeface="+mn-ea"/>
                <a:cs typeface="+mn-cs"/>
              </a:rPr>
              <a:t>Diagn</a:t>
            </a:r>
            <a:r>
              <a:rPr kumimoji="0" lang="en-US"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a:ea typeface="+mn-ea"/>
                <a:cs typeface="+mn-cs"/>
              </a:rPr>
              <a:t>Interv</a:t>
            </a:r>
            <a:r>
              <a:rPr kumimoji="0" lang="en-US"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a:ea typeface="+mn-ea"/>
                <a:cs typeface="+mn-cs"/>
              </a:rPr>
              <a:t>Radiol</a:t>
            </a:r>
            <a:r>
              <a:rPr kumimoji="0" lang="en-US" sz="1200" b="0" i="0" u="none" strike="noStrike" kern="1200" cap="none" spc="0" normalizeH="0" baseline="0" noProof="0" dirty="0">
                <a:ln>
                  <a:noFill/>
                </a:ln>
                <a:solidFill>
                  <a:prstClr val="black"/>
                </a:solidFill>
                <a:effectLst/>
                <a:uLnTx/>
                <a:uFillTx/>
                <a:latin typeface="Calibri"/>
                <a:ea typeface="+mn-ea"/>
                <a:cs typeface="+mn-cs"/>
              </a:rPr>
              <a:t> 2012; 18: 183–88</a:t>
            </a:r>
            <a:endParaRPr kumimoji="0" lang="it-IT" sz="36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Rectangle 3">
            <a:extLst>
              <a:ext uri="{FF2B5EF4-FFF2-40B4-BE49-F238E27FC236}">
                <a16:creationId xmlns:a16="http://schemas.microsoft.com/office/drawing/2014/main" id="{029B6B09-E9A3-4F9C-AAF3-DED9F7F2C09F}"/>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EGIDs: Imaging Features</a:t>
            </a:r>
          </a:p>
        </p:txBody>
      </p:sp>
    </p:spTree>
    <p:extLst>
      <p:ext uri="{BB962C8B-B14F-4D97-AF65-F5344CB8AC3E}">
        <p14:creationId xmlns:p14="http://schemas.microsoft.com/office/powerpoint/2010/main" val="23686257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a:extLst>
              <a:ext uri="{FF2B5EF4-FFF2-40B4-BE49-F238E27FC236}">
                <a16:creationId xmlns:a16="http://schemas.microsoft.com/office/drawing/2014/main" id="{D2648213-09D3-A7A2-8731-4624D9415FCC}"/>
              </a:ext>
            </a:extLst>
          </p:cNvPr>
          <p:cNvSpPr txBox="1"/>
          <p:nvPr/>
        </p:nvSpPr>
        <p:spPr>
          <a:xfrm>
            <a:off x="225426" y="4777988"/>
            <a:ext cx="11747536" cy="52322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(A,B) Longitudinal axis of the diseased intestine displaying the “piano key sign’’. The width of the bowel lumen was 2.3 cm (between crosses). (C) Transverse axis of the diseased intestine demonstrating clear stratification and predominant mucosal layer thickness. Ascites is evident adjacent to the intestine. </a:t>
            </a:r>
          </a:p>
        </p:txBody>
      </p:sp>
      <p:pic>
        <p:nvPicPr>
          <p:cNvPr id="12" name="Immagine 11">
            <a:extLst>
              <a:ext uri="{FF2B5EF4-FFF2-40B4-BE49-F238E27FC236}">
                <a16:creationId xmlns:a16="http://schemas.microsoft.com/office/drawing/2014/main" id="{F4586E72-BA2D-0A86-B5BC-66038EAD38D3}"/>
              </a:ext>
            </a:extLst>
          </p:cNvPr>
          <p:cNvPicPr>
            <a:picLocks noChangeAspect="1"/>
          </p:cNvPicPr>
          <p:nvPr/>
        </p:nvPicPr>
        <p:blipFill>
          <a:blip r:embed="rId3"/>
          <a:stretch>
            <a:fillRect/>
          </a:stretch>
        </p:blipFill>
        <p:spPr>
          <a:xfrm>
            <a:off x="222232" y="1332231"/>
            <a:ext cx="11747536" cy="3359277"/>
          </a:xfrm>
          <a:prstGeom prst="rect">
            <a:avLst/>
          </a:prstGeom>
          <a:effectLst>
            <a:outerShdw blurRad="50800" dist="38100" dir="2700000" algn="tl" rotWithShape="0">
              <a:prstClr val="black">
                <a:alpha val="40000"/>
              </a:prstClr>
            </a:outerShdw>
          </a:effectLst>
        </p:spPr>
      </p:pic>
      <p:sp>
        <p:nvSpPr>
          <p:cNvPr id="15" name="CasellaDiTesto 14">
            <a:extLst>
              <a:ext uri="{FF2B5EF4-FFF2-40B4-BE49-F238E27FC236}">
                <a16:creationId xmlns:a16="http://schemas.microsoft.com/office/drawing/2014/main" id="{41B58523-9A13-D616-34A5-C72486DCD0EB}"/>
              </a:ext>
            </a:extLst>
          </p:cNvPr>
          <p:cNvSpPr txBox="1"/>
          <p:nvPr/>
        </p:nvSpPr>
        <p:spPr>
          <a:xfrm>
            <a:off x="6083821" y="6581001"/>
            <a:ext cx="6096000" cy="276999"/>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a:ea typeface="+mn-ea"/>
                <a:cs typeface="+mn-cs"/>
              </a:rPr>
              <a:t>Ma L, et al. </a:t>
            </a:r>
            <a:r>
              <a:rPr kumimoji="0" lang="fr-FR" sz="1200" b="0" i="0" u="none" strike="noStrike" kern="1200" cap="none" spc="0" normalizeH="0" baseline="0" noProof="0" dirty="0" err="1">
                <a:ln>
                  <a:noFill/>
                </a:ln>
                <a:solidFill>
                  <a:prstClr val="black"/>
                </a:solidFill>
                <a:effectLst/>
                <a:uLnTx/>
                <a:uFillTx/>
                <a:latin typeface="Calibri"/>
                <a:ea typeface="+mn-ea"/>
                <a:cs typeface="+mn-cs"/>
              </a:rPr>
              <a:t>Eur</a:t>
            </a:r>
            <a:r>
              <a:rPr kumimoji="0" lang="fr-FR" sz="1200" b="0" i="0" u="none" strike="noStrike" kern="1200" cap="none" spc="0" normalizeH="0" baseline="0" noProof="0" dirty="0">
                <a:ln>
                  <a:noFill/>
                </a:ln>
                <a:solidFill>
                  <a:prstClr val="black"/>
                </a:solidFill>
                <a:effectLst/>
                <a:uLnTx/>
                <a:uFillTx/>
                <a:latin typeface="Calibri"/>
                <a:ea typeface="+mn-ea"/>
                <a:cs typeface="+mn-cs"/>
              </a:rPr>
              <a:t> J </a:t>
            </a:r>
            <a:r>
              <a:rPr kumimoji="0" lang="fr-FR" sz="1200" b="0" i="0" u="none" strike="noStrike" kern="1200" cap="none" spc="0" normalizeH="0" baseline="0" noProof="0" dirty="0" err="1">
                <a:ln>
                  <a:noFill/>
                </a:ln>
                <a:solidFill>
                  <a:prstClr val="black"/>
                </a:solidFill>
                <a:effectLst/>
                <a:uLnTx/>
                <a:uFillTx/>
                <a:latin typeface="Calibri"/>
                <a:ea typeface="+mn-ea"/>
                <a:cs typeface="+mn-cs"/>
              </a:rPr>
              <a:t>Radiol</a:t>
            </a:r>
            <a:r>
              <a:rPr kumimoji="0" lang="fr-FR" sz="1200" b="0" i="0" u="none" strike="noStrike" kern="1200" cap="none" spc="0" normalizeH="0" baseline="0" noProof="0" dirty="0">
                <a:ln>
                  <a:noFill/>
                </a:ln>
                <a:solidFill>
                  <a:prstClr val="black"/>
                </a:solidFill>
                <a:effectLst/>
                <a:uLnTx/>
                <a:uFillTx/>
                <a:latin typeface="Calibri"/>
                <a:ea typeface="+mn-ea"/>
                <a:cs typeface="+mn-cs"/>
              </a:rPr>
              <a:t>. 2024 Dec:181:111820</a:t>
            </a:r>
            <a:endParaRPr kumimoji="0" lang="it-IT"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Rectangle 3">
            <a:extLst>
              <a:ext uri="{FF2B5EF4-FFF2-40B4-BE49-F238E27FC236}">
                <a16:creationId xmlns:a16="http://schemas.microsoft.com/office/drawing/2014/main" id="{011E6872-F977-4293-B501-189AE5BA70DA}"/>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EGIDs: Imaging Features</a:t>
            </a:r>
          </a:p>
        </p:txBody>
      </p:sp>
      <p:sp>
        <p:nvSpPr>
          <p:cNvPr id="3" name="Rectangle 2">
            <a:extLst>
              <a:ext uri="{FF2B5EF4-FFF2-40B4-BE49-F238E27FC236}">
                <a16:creationId xmlns:a16="http://schemas.microsoft.com/office/drawing/2014/main" id="{53536DE6-15FA-F04D-BBDB-DB7403BF73B4}"/>
              </a:ext>
            </a:extLst>
          </p:cNvPr>
          <p:cNvSpPr/>
          <p:nvPr/>
        </p:nvSpPr>
        <p:spPr>
          <a:xfrm>
            <a:off x="219038" y="5617939"/>
            <a:ext cx="11753924" cy="646331"/>
          </a:xfrm>
          <a:prstGeom prst="rect">
            <a:avLst/>
          </a:prstGeom>
          <a:solidFill>
            <a:schemeClr val="accent1"/>
          </a:solidFill>
        </p:spPr>
        <p:txBody>
          <a:bodyPr wrap="square">
            <a:spAutoFit/>
          </a:bodyPr>
          <a:lstStyle/>
          <a:p>
            <a:pPr lvl="0" algn="ctr">
              <a:defRPr/>
            </a:pPr>
            <a:r>
              <a:rPr lang="en-US" dirty="0">
                <a:solidFill>
                  <a:prstClr val="white"/>
                </a:solidFill>
              </a:rPr>
              <a:t>Imaging modalities can help increase clinical suspicion and shorten the diagnostic delay of EGE, especially for muscular and serosal subtypes.</a:t>
            </a:r>
            <a:endParaRPr lang="it-IT" dirty="0">
              <a:solidFill>
                <a:prstClr val="white"/>
              </a:solidFill>
            </a:endParaRPr>
          </a:p>
        </p:txBody>
      </p:sp>
    </p:spTree>
    <p:extLst>
      <p:ext uri="{BB962C8B-B14F-4D97-AF65-F5344CB8AC3E}">
        <p14:creationId xmlns:p14="http://schemas.microsoft.com/office/powerpoint/2010/main" val="35920058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568002" y="5406315"/>
            <a:ext cx="11072614" cy="830997"/>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
                <a:srgbClr val="C0504D"/>
              </a:buClr>
              <a:buSzTx/>
              <a:buFont typeface="Wingdings" panose="05000000000000000000" pitchFamily="2" charset="2"/>
              <a:buChar char="Ø"/>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Mucosal involvement in eosinophilic gastroenteritis can be demonstrated by fold thickening, polyps, and ulcers on CT scanning.</a:t>
            </a:r>
          </a:p>
          <a:p>
            <a:pPr marL="285750" marR="0" lvl="0" indent="-285750" algn="just" defTabSz="914400" rtl="0" eaLnBrk="1" fontAlgn="auto" latinLnBrk="0" hangingPunct="1">
              <a:lnSpc>
                <a:spcPct val="100000"/>
              </a:lnSpc>
              <a:spcBef>
                <a:spcPts val="0"/>
              </a:spcBef>
              <a:spcAft>
                <a:spcPts val="0"/>
              </a:spcAft>
              <a:buClr>
                <a:srgbClr val="C0504D"/>
              </a:buClr>
              <a:buSzTx/>
              <a:buFont typeface="Wingdings" panose="05000000000000000000" pitchFamily="2" charset="2"/>
              <a:buChar char="Ø"/>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Reduced </a:t>
            </a:r>
            <a:r>
              <a:rPr kumimoji="0" lang="en-US" sz="1600" b="0" i="0" u="none" strike="noStrike" kern="1200" cap="none" spc="0" normalizeH="0" baseline="0" noProof="0" dirty="0" err="1">
                <a:ln>
                  <a:noFill/>
                </a:ln>
                <a:solidFill>
                  <a:prstClr val="black"/>
                </a:solidFill>
                <a:effectLst/>
                <a:uLnTx/>
                <a:uFillTx/>
                <a:latin typeface="Calibri"/>
                <a:ea typeface="+mn-ea"/>
                <a:cs typeface="+mn-cs"/>
              </a:rPr>
              <a:t>distensibility</a:t>
            </a:r>
            <a:r>
              <a:rPr kumimoji="0" lang="en-US" sz="1600" b="0" i="0" u="none" strike="noStrike" kern="1200" cap="none" spc="0" normalizeH="0" baseline="0" noProof="0" dirty="0">
                <a:ln>
                  <a:noFill/>
                </a:ln>
                <a:solidFill>
                  <a:prstClr val="black"/>
                </a:solidFill>
                <a:effectLst/>
                <a:uLnTx/>
                <a:uFillTx/>
                <a:latin typeface="Calibri"/>
                <a:ea typeface="+mn-ea"/>
                <a:cs typeface="+mn-cs"/>
              </a:rPr>
              <a:t>, strictures, and fold thickening are seen in muscular disease, and ascites, omental thickening, and lymphadenopathy are seen with </a:t>
            </a:r>
            <a:r>
              <a:rPr kumimoji="0" lang="en-US" sz="1600" b="0" i="0" u="none" strike="noStrike" kern="1200" cap="none" spc="0" normalizeH="0" baseline="0" noProof="0" dirty="0" err="1">
                <a:ln>
                  <a:noFill/>
                </a:ln>
                <a:solidFill>
                  <a:prstClr val="black"/>
                </a:solidFill>
                <a:effectLst/>
                <a:uLnTx/>
                <a:uFillTx/>
                <a:latin typeface="Calibri"/>
                <a:ea typeface="+mn-ea"/>
                <a:cs typeface="+mn-cs"/>
              </a:rPr>
              <a:t>serosal</a:t>
            </a:r>
            <a:r>
              <a:rPr kumimoji="0" lang="en-US" sz="1600" b="0" i="0" u="none" strike="noStrike" kern="1200" cap="none" spc="0" normalizeH="0" baseline="0" noProof="0" dirty="0">
                <a:ln>
                  <a:noFill/>
                </a:ln>
                <a:solidFill>
                  <a:prstClr val="black"/>
                </a:solidFill>
                <a:effectLst/>
                <a:uLnTx/>
                <a:uFillTx/>
                <a:latin typeface="Calibri"/>
                <a:ea typeface="+mn-ea"/>
                <a:cs typeface="+mn-cs"/>
              </a:rPr>
              <a:t>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involvement</a:t>
            </a:r>
            <a:r>
              <a:rPr kumimoji="0" lang="it-IT" sz="1600" b="0" i="0" u="none" strike="noStrike" kern="1200" cap="none" spc="0" normalizeH="0" baseline="0" noProof="0" dirty="0">
                <a:ln>
                  <a:noFill/>
                </a:ln>
                <a:solidFill>
                  <a:prstClr val="black"/>
                </a:solidFill>
                <a:effectLst/>
                <a:uLnTx/>
                <a:uFillTx/>
                <a:latin typeface="Calibri"/>
                <a:ea typeface="+mn-ea"/>
                <a:cs typeface="+mn-cs"/>
              </a:rPr>
              <a:t>.</a:t>
            </a:r>
          </a:p>
        </p:txBody>
      </p:sp>
      <p:sp>
        <p:nvSpPr>
          <p:cNvPr id="6" name="Rettangolo 5"/>
          <p:cNvSpPr/>
          <p:nvPr/>
        </p:nvSpPr>
        <p:spPr>
          <a:xfrm>
            <a:off x="8206285" y="6237312"/>
            <a:ext cx="3980899" cy="646331"/>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prstClr val="black"/>
                </a:solidFill>
                <a:effectLst/>
                <a:uLnTx/>
                <a:uFillTx/>
                <a:latin typeface="Calibri"/>
                <a:ea typeface="+mn-ea"/>
                <a:cs typeface="+mn-cs"/>
              </a:rPr>
              <a:t>Klein NC, et al. Medicine (Baltimore) 1970; 49: 299–319</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a:ea typeface="+mn-ea"/>
                <a:cs typeface="+mn-cs"/>
              </a:rPr>
              <a:t>Shanbhogue</a:t>
            </a:r>
            <a:r>
              <a:rPr kumimoji="0" lang="fr-FR" sz="1200" b="0" i="0" u="none" strike="noStrike" kern="1200" cap="none" spc="0" normalizeH="0" baseline="0" noProof="0" dirty="0">
                <a:ln>
                  <a:noFill/>
                </a:ln>
                <a:solidFill>
                  <a:prstClr val="black"/>
                </a:solidFill>
                <a:effectLst/>
                <a:uLnTx/>
                <a:uFillTx/>
                <a:latin typeface="Calibri"/>
                <a:ea typeface="+mn-ea"/>
                <a:cs typeface="+mn-cs"/>
              </a:rPr>
              <a:t> AK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Radiographics</a:t>
            </a:r>
            <a:r>
              <a:rPr kumimoji="0" lang="it-IT" sz="1200" b="0" i="0" u="none" strike="noStrike" kern="1200" cap="none" spc="0" normalizeH="0" baseline="0" noProof="0" dirty="0">
                <a:ln>
                  <a:noFill/>
                </a:ln>
                <a:solidFill>
                  <a:prstClr val="black"/>
                </a:solidFill>
                <a:effectLst/>
                <a:uLnTx/>
                <a:uFillTx/>
                <a:latin typeface="Calibri"/>
                <a:ea typeface="+mn-ea"/>
                <a:cs typeface="+mn-cs"/>
              </a:rPr>
              <a:t> 2010; 30: 1465–87</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Anuradha C et al</a:t>
            </a:r>
            <a:r>
              <a:rPr kumimoji="0" lang="en-US"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a:ea typeface="+mn-ea"/>
                <a:cs typeface="+mn-cs"/>
              </a:rPr>
              <a:t>Diagn</a:t>
            </a:r>
            <a:r>
              <a:rPr kumimoji="0" lang="en-US"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a:ea typeface="+mn-ea"/>
                <a:cs typeface="+mn-cs"/>
              </a:rPr>
              <a:t>Interv</a:t>
            </a:r>
            <a:r>
              <a:rPr kumimoji="0" lang="en-US" sz="1200" b="0" i="0"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a:ea typeface="+mn-ea"/>
                <a:cs typeface="+mn-cs"/>
              </a:rPr>
              <a:t>Radiol</a:t>
            </a:r>
            <a:r>
              <a:rPr kumimoji="0" lang="en-US" sz="1200" b="0" i="0" u="none" strike="noStrike" kern="1200" cap="none" spc="0" normalizeH="0" baseline="0" noProof="0" dirty="0">
                <a:ln>
                  <a:noFill/>
                </a:ln>
                <a:solidFill>
                  <a:prstClr val="black"/>
                </a:solidFill>
                <a:effectLst/>
                <a:uLnTx/>
                <a:uFillTx/>
                <a:latin typeface="Calibri"/>
                <a:ea typeface="+mn-ea"/>
                <a:cs typeface="+mn-cs"/>
              </a:rPr>
              <a:t> 2012; 18: 183–88</a:t>
            </a:r>
            <a:endParaRPr kumimoji="0" lang="it-IT" sz="36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2" name="Gruppo 1">
            <a:extLst>
              <a:ext uri="{FF2B5EF4-FFF2-40B4-BE49-F238E27FC236}">
                <a16:creationId xmlns:a16="http://schemas.microsoft.com/office/drawing/2014/main" id="{94EFF24E-9EA2-4E64-9D40-4B081372EEE8}"/>
              </a:ext>
            </a:extLst>
          </p:cNvPr>
          <p:cNvGrpSpPr/>
          <p:nvPr/>
        </p:nvGrpSpPr>
        <p:grpSpPr>
          <a:xfrm>
            <a:off x="1320174" y="1177371"/>
            <a:ext cx="9672370" cy="4123837"/>
            <a:chOff x="1536198" y="1310797"/>
            <a:chExt cx="9029105" cy="3762235"/>
          </a:xfrm>
        </p:grpSpPr>
        <p:pic>
          <p:nvPicPr>
            <p:cNvPr id="8" name="Immagine 7"/>
            <p:cNvPicPr>
              <a:picLocks noChangeAspect="1"/>
            </p:cNvPicPr>
            <p:nvPr/>
          </p:nvPicPr>
          <p:blipFill>
            <a:blip r:embed="rId2"/>
            <a:stretch>
              <a:fillRect/>
            </a:stretch>
          </p:blipFill>
          <p:spPr>
            <a:xfrm>
              <a:off x="1536198" y="1310797"/>
              <a:ext cx="9029105" cy="3622098"/>
            </a:xfrm>
            <a:prstGeom prst="rect">
              <a:avLst/>
            </a:prstGeom>
          </p:spPr>
        </p:pic>
        <p:sp>
          <p:nvSpPr>
            <p:cNvPr id="9" name="Rettangolo 8"/>
            <p:cNvSpPr/>
            <p:nvPr/>
          </p:nvSpPr>
          <p:spPr>
            <a:xfrm>
              <a:off x="6331884" y="4656830"/>
              <a:ext cx="4059966" cy="365026"/>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a:ea typeface="+mn-ea"/>
                  <a:cs typeface="+mn-cs"/>
                </a:rPr>
                <a:t>Axial delayed contrast enhanced CT image shows mild mural thickening (arrow) and a luminal filling defect in the second and third parts of the duodenum</a:t>
              </a:r>
              <a:endParaRPr kumimoji="0" lang="it-IT" sz="10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Rettangolo 9"/>
            <p:cNvSpPr/>
            <p:nvPr/>
          </p:nvSpPr>
          <p:spPr>
            <a:xfrm>
              <a:off x="1709652" y="4672922"/>
              <a:ext cx="4233949" cy="40011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a:ea typeface="+mn-ea"/>
                  <a:cs typeface="+mn-cs"/>
                </a:rPr>
                <a:t>Image shows multiple mucosal polyps, ulceration, and fold thickening (arrows) involving the second and third parts of the duodenum</a:t>
              </a:r>
              <a:endParaRPr kumimoji="0" lang="it-IT" sz="10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12" name="Rectangle 3">
            <a:extLst>
              <a:ext uri="{FF2B5EF4-FFF2-40B4-BE49-F238E27FC236}">
                <a16:creationId xmlns:a16="http://schemas.microsoft.com/office/drawing/2014/main" id="{7D2133CC-012A-4733-B2A0-8181AD9D6A12}"/>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EGIDs: Imaging Features</a:t>
            </a:r>
          </a:p>
        </p:txBody>
      </p:sp>
    </p:spTree>
    <p:extLst>
      <p:ext uri="{BB962C8B-B14F-4D97-AF65-F5344CB8AC3E}">
        <p14:creationId xmlns:p14="http://schemas.microsoft.com/office/powerpoint/2010/main" val="25795112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3"/>
          <a:stretch>
            <a:fillRect/>
          </a:stretch>
        </p:blipFill>
        <p:spPr>
          <a:xfrm>
            <a:off x="220358" y="1108394"/>
            <a:ext cx="5735202" cy="5047996"/>
          </a:xfrm>
          <a:prstGeom prst="rect">
            <a:avLst/>
          </a:prstGeom>
        </p:spPr>
      </p:pic>
      <p:pic>
        <p:nvPicPr>
          <p:cNvPr id="5" name="Immagine 4"/>
          <p:cNvPicPr>
            <a:picLocks noChangeAspect="1"/>
          </p:cNvPicPr>
          <p:nvPr/>
        </p:nvPicPr>
        <p:blipFill>
          <a:blip r:embed="rId4"/>
          <a:stretch>
            <a:fillRect/>
          </a:stretch>
        </p:blipFill>
        <p:spPr>
          <a:xfrm>
            <a:off x="5957028" y="1310570"/>
            <a:ext cx="5950813" cy="4643645"/>
          </a:xfrm>
          <a:prstGeom prst="rect">
            <a:avLst/>
          </a:prstGeom>
          <a:effectLst>
            <a:outerShdw blurRad="50800" dist="38100" dir="2700000" algn="tl" rotWithShape="0">
              <a:prstClr val="black">
                <a:alpha val="40000"/>
              </a:prstClr>
            </a:outerShdw>
          </a:effectLst>
        </p:spPr>
      </p:pic>
      <p:sp>
        <p:nvSpPr>
          <p:cNvPr id="6" name="Rettangolo 5">
            <a:extLst>
              <a:ext uri="{FF2B5EF4-FFF2-40B4-BE49-F238E27FC236}">
                <a16:creationId xmlns:a16="http://schemas.microsoft.com/office/drawing/2014/main" id="{72364980-FB85-4531-B884-5AFCADA0C658}"/>
              </a:ext>
            </a:extLst>
          </p:cNvPr>
          <p:cNvSpPr/>
          <p:nvPr/>
        </p:nvSpPr>
        <p:spPr>
          <a:xfrm>
            <a:off x="7775399" y="6574504"/>
            <a:ext cx="4411785"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Dellon</a:t>
            </a:r>
            <a:r>
              <a:rPr kumimoji="0" lang="it-IT" sz="1200" b="0" i="0" u="none" strike="noStrike" kern="1200" cap="none" spc="0" normalizeH="0" baseline="0" noProof="0" dirty="0">
                <a:ln>
                  <a:noFill/>
                </a:ln>
                <a:solidFill>
                  <a:prstClr val="black"/>
                </a:solidFill>
                <a:effectLst/>
                <a:uLnTx/>
                <a:uFillTx/>
                <a:latin typeface="Calibri"/>
                <a:ea typeface="+mn-ea"/>
                <a:cs typeface="+mn-cs"/>
              </a:rPr>
              <a:t> ES,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Clin</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Gastroenterol</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Hepatol</a:t>
            </a:r>
            <a:r>
              <a:rPr kumimoji="0" lang="it-IT" sz="1200" b="0" i="0" u="none" strike="noStrike" kern="1200" cap="none" spc="0" normalizeH="0" baseline="0" noProof="0" dirty="0">
                <a:ln>
                  <a:noFill/>
                </a:ln>
                <a:solidFill>
                  <a:prstClr val="black"/>
                </a:solidFill>
                <a:effectLst/>
                <a:uLnTx/>
                <a:uFillTx/>
                <a:latin typeface="Calibri"/>
                <a:ea typeface="+mn-ea"/>
                <a:cs typeface="+mn-cs"/>
              </a:rPr>
              <a:t> 2022;20(3):535–45 .e15</a:t>
            </a:r>
          </a:p>
        </p:txBody>
      </p:sp>
      <p:sp>
        <p:nvSpPr>
          <p:cNvPr id="8" name="Rectangle 3">
            <a:extLst>
              <a:ext uri="{FF2B5EF4-FFF2-40B4-BE49-F238E27FC236}">
                <a16:creationId xmlns:a16="http://schemas.microsoft.com/office/drawing/2014/main" id="{CAE91FD2-B8C0-4F6E-B5B7-E043847E3234}"/>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Clinicopathologic Diagnostic Approach to EGIDs</a:t>
            </a:r>
          </a:p>
        </p:txBody>
      </p:sp>
    </p:spTree>
    <p:extLst>
      <p:ext uri="{BB962C8B-B14F-4D97-AF65-F5344CB8AC3E}">
        <p14:creationId xmlns:p14="http://schemas.microsoft.com/office/powerpoint/2010/main" val="214428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381000" y="2132856"/>
            <a:ext cx="11430000" cy="2468880"/>
            <a:chOff x="381000" y="2474976"/>
            <a:chExt cx="11430000" cy="2468880"/>
          </a:xfrm>
        </p:grpSpPr>
        <p:pic>
          <p:nvPicPr>
            <p:cNvPr id="4" name="object 4"/>
            <p:cNvPicPr/>
            <p:nvPr/>
          </p:nvPicPr>
          <p:blipFill>
            <a:blip r:embed="rId3" cstate="print"/>
            <a:stretch>
              <a:fillRect/>
            </a:stretch>
          </p:blipFill>
          <p:spPr>
            <a:xfrm>
              <a:off x="381000" y="2474976"/>
              <a:ext cx="11430000" cy="2468880"/>
            </a:xfrm>
            <a:prstGeom prst="rect">
              <a:avLst/>
            </a:prstGeom>
          </p:spPr>
        </p:pic>
        <p:sp>
          <p:nvSpPr>
            <p:cNvPr id="5" name="object 5"/>
            <p:cNvSpPr/>
            <p:nvPr/>
          </p:nvSpPr>
          <p:spPr>
            <a:xfrm>
              <a:off x="3074670" y="3821430"/>
              <a:ext cx="1649730" cy="0"/>
            </a:xfrm>
            <a:custGeom>
              <a:avLst/>
              <a:gdLst/>
              <a:ahLst/>
              <a:cxnLst/>
              <a:rect l="l" t="t" r="r" b="b"/>
              <a:pathLst>
                <a:path w="1649729">
                  <a:moveTo>
                    <a:pt x="1649221" y="0"/>
                  </a:moveTo>
                  <a:lnTo>
                    <a:pt x="0" y="0"/>
                  </a:lnTo>
                </a:path>
              </a:pathLst>
            </a:custGeom>
            <a:ln w="19812">
              <a:solidFill>
                <a:srgbClr val="9F5EB5"/>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pic>
          <p:nvPicPr>
            <p:cNvPr id="6" name="object 6"/>
            <p:cNvPicPr/>
            <p:nvPr/>
          </p:nvPicPr>
          <p:blipFill>
            <a:blip r:embed="rId4" cstate="print"/>
            <a:stretch>
              <a:fillRect/>
            </a:stretch>
          </p:blipFill>
          <p:spPr>
            <a:xfrm>
              <a:off x="3546348" y="2744724"/>
              <a:ext cx="704088" cy="787908"/>
            </a:xfrm>
            <a:prstGeom prst="rect">
              <a:avLst/>
            </a:prstGeom>
          </p:spPr>
        </p:pic>
        <p:pic>
          <p:nvPicPr>
            <p:cNvPr id="7" name="object 7"/>
            <p:cNvPicPr/>
            <p:nvPr/>
          </p:nvPicPr>
          <p:blipFill>
            <a:blip r:embed="rId5" cstate="print"/>
            <a:stretch>
              <a:fillRect/>
            </a:stretch>
          </p:blipFill>
          <p:spPr>
            <a:xfrm>
              <a:off x="4003547" y="3217164"/>
              <a:ext cx="105156" cy="103632"/>
            </a:xfrm>
            <a:prstGeom prst="rect">
              <a:avLst/>
            </a:prstGeom>
          </p:spPr>
        </p:pic>
        <p:sp>
          <p:nvSpPr>
            <p:cNvPr id="8" name="object 8"/>
            <p:cNvSpPr/>
            <p:nvPr/>
          </p:nvSpPr>
          <p:spPr>
            <a:xfrm>
              <a:off x="3989832" y="3095244"/>
              <a:ext cx="73660" cy="71755"/>
            </a:xfrm>
            <a:custGeom>
              <a:avLst/>
              <a:gdLst/>
              <a:ahLst/>
              <a:cxnLst/>
              <a:rect l="l" t="t" r="r" b="b"/>
              <a:pathLst>
                <a:path w="73660" h="71755">
                  <a:moveTo>
                    <a:pt x="0" y="35813"/>
                  </a:moveTo>
                  <a:lnTo>
                    <a:pt x="2875" y="21859"/>
                  </a:lnTo>
                  <a:lnTo>
                    <a:pt x="10715" y="10477"/>
                  </a:lnTo>
                  <a:lnTo>
                    <a:pt x="22342" y="2809"/>
                  </a:lnTo>
                  <a:lnTo>
                    <a:pt x="36575" y="0"/>
                  </a:lnTo>
                  <a:lnTo>
                    <a:pt x="50809" y="2809"/>
                  </a:lnTo>
                  <a:lnTo>
                    <a:pt x="62436" y="10477"/>
                  </a:lnTo>
                  <a:lnTo>
                    <a:pt x="70276" y="21859"/>
                  </a:lnTo>
                  <a:lnTo>
                    <a:pt x="73151" y="35813"/>
                  </a:lnTo>
                  <a:lnTo>
                    <a:pt x="70276" y="49768"/>
                  </a:lnTo>
                  <a:lnTo>
                    <a:pt x="62436" y="61150"/>
                  </a:lnTo>
                  <a:lnTo>
                    <a:pt x="50809" y="68818"/>
                  </a:lnTo>
                  <a:lnTo>
                    <a:pt x="36575" y="71627"/>
                  </a:lnTo>
                  <a:lnTo>
                    <a:pt x="22342" y="68818"/>
                  </a:lnTo>
                  <a:lnTo>
                    <a:pt x="10715" y="61150"/>
                  </a:lnTo>
                  <a:lnTo>
                    <a:pt x="2875" y="49768"/>
                  </a:lnTo>
                  <a:lnTo>
                    <a:pt x="0" y="35813"/>
                  </a:lnTo>
                  <a:close/>
                </a:path>
              </a:pathLst>
            </a:custGeom>
            <a:ln w="12192">
              <a:solidFill>
                <a:srgbClr val="FF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9" name="object 9"/>
            <p:cNvSpPr/>
            <p:nvPr/>
          </p:nvSpPr>
          <p:spPr>
            <a:xfrm>
              <a:off x="3907535" y="3281172"/>
              <a:ext cx="58419" cy="56515"/>
            </a:xfrm>
            <a:custGeom>
              <a:avLst/>
              <a:gdLst/>
              <a:ahLst/>
              <a:cxnLst/>
              <a:rect l="l" t="t" r="r" b="b"/>
              <a:pathLst>
                <a:path w="58420" h="56514">
                  <a:moveTo>
                    <a:pt x="28955" y="0"/>
                  </a:moveTo>
                  <a:lnTo>
                    <a:pt x="17680" y="2208"/>
                  </a:lnTo>
                  <a:lnTo>
                    <a:pt x="8477" y="8239"/>
                  </a:lnTo>
                  <a:lnTo>
                    <a:pt x="2274" y="17198"/>
                  </a:lnTo>
                  <a:lnTo>
                    <a:pt x="0" y="28193"/>
                  </a:lnTo>
                  <a:lnTo>
                    <a:pt x="2274" y="39189"/>
                  </a:lnTo>
                  <a:lnTo>
                    <a:pt x="8477" y="48148"/>
                  </a:lnTo>
                  <a:lnTo>
                    <a:pt x="17680" y="54179"/>
                  </a:lnTo>
                  <a:lnTo>
                    <a:pt x="28955" y="56387"/>
                  </a:lnTo>
                  <a:lnTo>
                    <a:pt x="40231" y="54179"/>
                  </a:lnTo>
                  <a:lnTo>
                    <a:pt x="49434" y="48148"/>
                  </a:lnTo>
                  <a:lnTo>
                    <a:pt x="55637" y="39189"/>
                  </a:lnTo>
                  <a:lnTo>
                    <a:pt x="57912" y="28193"/>
                  </a:lnTo>
                  <a:lnTo>
                    <a:pt x="55637" y="17198"/>
                  </a:lnTo>
                  <a:lnTo>
                    <a:pt x="49434" y="8239"/>
                  </a:lnTo>
                  <a:lnTo>
                    <a:pt x="40231" y="2208"/>
                  </a:lnTo>
                  <a:lnTo>
                    <a:pt x="28955"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10" name="object 10"/>
            <p:cNvSpPr/>
            <p:nvPr/>
          </p:nvSpPr>
          <p:spPr>
            <a:xfrm>
              <a:off x="4029455" y="3026664"/>
              <a:ext cx="117475" cy="147955"/>
            </a:xfrm>
            <a:custGeom>
              <a:avLst/>
              <a:gdLst/>
              <a:ahLst/>
              <a:cxnLst/>
              <a:rect l="l" t="t" r="r" b="b"/>
              <a:pathLst>
                <a:path w="117475" h="147955">
                  <a:moveTo>
                    <a:pt x="0" y="0"/>
                  </a:moveTo>
                  <a:lnTo>
                    <a:pt x="43017" y="24098"/>
                  </a:lnTo>
                  <a:lnTo>
                    <a:pt x="79819" y="50387"/>
                  </a:lnTo>
                  <a:lnTo>
                    <a:pt x="106048" y="88439"/>
                  </a:lnTo>
                  <a:lnTo>
                    <a:pt x="117348" y="147827"/>
                  </a:lnTo>
                </a:path>
              </a:pathLst>
            </a:custGeom>
            <a:ln w="12192">
              <a:solidFill>
                <a:srgbClr val="F0EFE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11" name="object 11"/>
            <p:cNvSpPr/>
            <p:nvPr/>
          </p:nvSpPr>
          <p:spPr>
            <a:xfrm>
              <a:off x="2947416" y="3825240"/>
              <a:ext cx="1902460" cy="731520"/>
            </a:xfrm>
            <a:custGeom>
              <a:avLst/>
              <a:gdLst/>
              <a:ahLst/>
              <a:cxnLst/>
              <a:rect l="l" t="t" r="r" b="b"/>
              <a:pathLst>
                <a:path w="1902460" h="731520">
                  <a:moveTo>
                    <a:pt x="1838451" y="0"/>
                  </a:moveTo>
                  <a:lnTo>
                    <a:pt x="63500" y="0"/>
                  </a:lnTo>
                  <a:lnTo>
                    <a:pt x="38790" y="4992"/>
                  </a:lnTo>
                  <a:lnTo>
                    <a:pt x="18605" y="18605"/>
                  </a:lnTo>
                  <a:lnTo>
                    <a:pt x="4992" y="38790"/>
                  </a:lnTo>
                  <a:lnTo>
                    <a:pt x="0" y="63500"/>
                  </a:lnTo>
                  <a:lnTo>
                    <a:pt x="0" y="625729"/>
                  </a:lnTo>
                  <a:lnTo>
                    <a:pt x="8314" y="666904"/>
                  </a:lnTo>
                  <a:lnTo>
                    <a:pt x="30987" y="700532"/>
                  </a:lnTo>
                  <a:lnTo>
                    <a:pt x="64615" y="723205"/>
                  </a:lnTo>
                  <a:lnTo>
                    <a:pt x="105790" y="731520"/>
                  </a:lnTo>
                  <a:lnTo>
                    <a:pt x="1796160" y="731520"/>
                  </a:lnTo>
                  <a:lnTo>
                    <a:pt x="1837336" y="723205"/>
                  </a:lnTo>
                  <a:lnTo>
                    <a:pt x="1870964" y="700532"/>
                  </a:lnTo>
                  <a:lnTo>
                    <a:pt x="1893637" y="666904"/>
                  </a:lnTo>
                  <a:lnTo>
                    <a:pt x="1901951" y="625729"/>
                  </a:lnTo>
                  <a:lnTo>
                    <a:pt x="1901951" y="63500"/>
                  </a:lnTo>
                  <a:lnTo>
                    <a:pt x="1896959" y="38790"/>
                  </a:lnTo>
                  <a:lnTo>
                    <a:pt x="1883346" y="18605"/>
                  </a:lnTo>
                  <a:lnTo>
                    <a:pt x="1863161" y="4992"/>
                  </a:lnTo>
                  <a:lnTo>
                    <a:pt x="1838451" y="0"/>
                  </a:lnTo>
                  <a:close/>
                </a:path>
              </a:pathLst>
            </a:custGeom>
            <a:solidFill>
              <a:srgbClr val="FFFFFF">
                <a:alpha val="78038"/>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12" name="object 12"/>
            <p:cNvSpPr/>
            <p:nvPr/>
          </p:nvSpPr>
          <p:spPr>
            <a:xfrm>
              <a:off x="2947416" y="3825240"/>
              <a:ext cx="1902460" cy="731520"/>
            </a:xfrm>
            <a:custGeom>
              <a:avLst/>
              <a:gdLst/>
              <a:ahLst/>
              <a:cxnLst/>
              <a:rect l="l" t="t" r="r" b="b"/>
              <a:pathLst>
                <a:path w="1902460" h="731520">
                  <a:moveTo>
                    <a:pt x="63500" y="0"/>
                  </a:moveTo>
                  <a:lnTo>
                    <a:pt x="1838451" y="0"/>
                  </a:lnTo>
                  <a:lnTo>
                    <a:pt x="1863161" y="4992"/>
                  </a:lnTo>
                  <a:lnTo>
                    <a:pt x="1883346" y="18605"/>
                  </a:lnTo>
                  <a:lnTo>
                    <a:pt x="1896959" y="38790"/>
                  </a:lnTo>
                  <a:lnTo>
                    <a:pt x="1901951" y="63500"/>
                  </a:lnTo>
                  <a:lnTo>
                    <a:pt x="1901951" y="625729"/>
                  </a:lnTo>
                  <a:lnTo>
                    <a:pt x="1893637" y="666904"/>
                  </a:lnTo>
                  <a:lnTo>
                    <a:pt x="1870964" y="700532"/>
                  </a:lnTo>
                  <a:lnTo>
                    <a:pt x="1837336" y="723205"/>
                  </a:lnTo>
                  <a:lnTo>
                    <a:pt x="1796160" y="731520"/>
                  </a:lnTo>
                  <a:lnTo>
                    <a:pt x="105790" y="731520"/>
                  </a:lnTo>
                  <a:lnTo>
                    <a:pt x="64615" y="723205"/>
                  </a:lnTo>
                  <a:lnTo>
                    <a:pt x="30987" y="700532"/>
                  </a:lnTo>
                  <a:lnTo>
                    <a:pt x="8314" y="666904"/>
                  </a:lnTo>
                  <a:lnTo>
                    <a:pt x="0" y="625729"/>
                  </a:lnTo>
                  <a:lnTo>
                    <a:pt x="0" y="63500"/>
                  </a:lnTo>
                  <a:lnTo>
                    <a:pt x="4992" y="38790"/>
                  </a:lnTo>
                  <a:lnTo>
                    <a:pt x="18605" y="18605"/>
                  </a:lnTo>
                  <a:lnTo>
                    <a:pt x="38790" y="4992"/>
                  </a:lnTo>
                  <a:lnTo>
                    <a:pt x="63500" y="0"/>
                  </a:lnTo>
                  <a:close/>
                </a:path>
              </a:pathLst>
            </a:custGeom>
            <a:ln w="6096">
              <a:solidFill>
                <a:srgbClr val="EAC6F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grpSp>
      <p:sp>
        <p:nvSpPr>
          <p:cNvPr id="13" name="object 13"/>
          <p:cNvSpPr txBox="1"/>
          <p:nvPr/>
        </p:nvSpPr>
        <p:spPr>
          <a:xfrm>
            <a:off x="3248532" y="3541412"/>
            <a:ext cx="1297940" cy="546735"/>
          </a:xfrm>
          <a:prstGeom prst="rect">
            <a:avLst/>
          </a:prstGeom>
        </p:spPr>
        <p:txBody>
          <a:bodyPr vert="horz" wrap="square" lIns="0" tIns="43815" rIns="0" bIns="0" rtlCol="0">
            <a:spAutoFit/>
          </a:bodyPr>
          <a:lstStyle/>
          <a:p>
            <a:pPr marL="111125" marR="30480" lvl="0" indent="-73660" algn="l" defTabSz="914400" rtl="0" eaLnBrk="1" fontAlgn="auto" latinLnBrk="0" hangingPunct="1">
              <a:lnSpc>
                <a:spcPts val="1939"/>
              </a:lnSpc>
              <a:spcBef>
                <a:spcPts val="345"/>
              </a:spcBef>
              <a:spcAft>
                <a:spcPts val="0"/>
              </a:spcAft>
              <a:buClrTx/>
              <a:buSzTx/>
              <a:buFontTx/>
              <a:buNone/>
              <a:tabLst/>
              <a:defRPr/>
            </a:pPr>
            <a:r>
              <a:rPr kumimoji="0" sz="1800" b="0" i="0" u="none" strike="noStrike" kern="1200" cap="none" spc="-15" normalizeH="0" baseline="0" noProof="0" dirty="0">
                <a:ln>
                  <a:noFill/>
                </a:ln>
                <a:solidFill>
                  <a:srgbClr val="6F1F82"/>
                </a:solidFill>
                <a:effectLst/>
                <a:uLnTx/>
                <a:uFillTx/>
                <a:latin typeface="Calibri"/>
                <a:ea typeface="+mn-ea"/>
                <a:cs typeface="Calibri"/>
              </a:rPr>
              <a:t>Proton</a:t>
            </a:r>
            <a:r>
              <a:rPr kumimoji="0" sz="1800" b="0" i="0" u="none" strike="noStrike" kern="1200" cap="none" spc="-80" normalizeH="0" baseline="0" noProof="0" dirty="0">
                <a:ln>
                  <a:noFill/>
                </a:ln>
                <a:solidFill>
                  <a:srgbClr val="6F1F82"/>
                </a:solidFill>
                <a:effectLst/>
                <a:uLnTx/>
                <a:uFillTx/>
                <a:latin typeface="Calibri"/>
                <a:ea typeface="+mn-ea"/>
                <a:cs typeface="Calibri"/>
              </a:rPr>
              <a:t> </a:t>
            </a:r>
            <a:r>
              <a:rPr kumimoji="0" sz="1800" b="0" i="0" u="none" strike="noStrike" kern="1200" cap="none" spc="0" normalizeH="0" baseline="0" noProof="0" dirty="0">
                <a:ln>
                  <a:noFill/>
                </a:ln>
                <a:solidFill>
                  <a:srgbClr val="6F1F82"/>
                </a:solidFill>
                <a:effectLst/>
                <a:uLnTx/>
                <a:uFillTx/>
                <a:latin typeface="Calibri"/>
                <a:ea typeface="+mn-ea"/>
                <a:cs typeface="Calibri"/>
              </a:rPr>
              <a:t>Pump </a:t>
            </a:r>
            <a:r>
              <a:rPr kumimoji="0" sz="1800" b="0" i="0" u="none" strike="noStrike" kern="1200" cap="none" spc="-390" normalizeH="0" baseline="0" noProof="0" dirty="0">
                <a:ln>
                  <a:noFill/>
                </a:ln>
                <a:solidFill>
                  <a:srgbClr val="6F1F82"/>
                </a:solidFill>
                <a:effectLst/>
                <a:uLnTx/>
                <a:uFillTx/>
                <a:latin typeface="Calibri"/>
                <a:ea typeface="+mn-ea"/>
                <a:cs typeface="Calibri"/>
              </a:rPr>
              <a:t> </a:t>
            </a:r>
            <a:r>
              <a:rPr kumimoji="0" sz="1800" b="0" i="0" u="none" strike="noStrike" kern="1200" cap="none" spc="-10" normalizeH="0" baseline="0" noProof="0" dirty="0">
                <a:ln>
                  <a:noFill/>
                </a:ln>
                <a:solidFill>
                  <a:srgbClr val="6F1F82"/>
                </a:solidFill>
                <a:effectLst/>
                <a:uLnTx/>
                <a:uFillTx/>
                <a:latin typeface="Calibri"/>
                <a:ea typeface="+mn-ea"/>
                <a:cs typeface="Calibri"/>
              </a:rPr>
              <a:t>Inhibitors</a:t>
            </a:r>
            <a:r>
              <a:rPr kumimoji="0" sz="1800" b="0" i="0" u="none" strike="noStrike" kern="1200" cap="none" spc="-15" normalizeH="0" baseline="25462" noProof="0" dirty="0">
                <a:ln>
                  <a:noFill/>
                </a:ln>
                <a:solidFill>
                  <a:srgbClr val="6F1F82"/>
                </a:solidFill>
                <a:effectLst/>
                <a:uLnTx/>
                <a:uFillTx/>
                <a:latin typeface="Calibri"/>
                <a:ea typeface="+mn-ea"/>
                <a:cs typeface="Calibri"/>
              </a:rPr>
              <a:t>1,2</a:t>
            </a:r>
            <a:endParaRPr kumimoji="0" sz="1800" b="0" i="0" u="none" strike="noStrike" kern="1200" cap="none" spc="0" normalizeH="0" baseline="25462" noProof="0">
              <a:ln>
                <a:noFill/>
              </a:ln>
              <a:solidFill>
                <a:srgbClr val="184E71"/>
              </a:solidFill>
              <a:effectLst/>
              <a:uLnTx/>
              <a:uFillTx/>
              <a:latin typeface="Calibri"/>
              <a:ea typeface="+mn-ea"/>
              <a:cs typeface="Calibri"/>
            </a:endParaRPr>
          </a:p>
        </p:txBody>
      </p:sp>
      <p:grpSp>
        <p:nvGrpSpPr>
          <p:cNvPr id="14" name="object 14"/>
          <p:cNvGrpSpPr/>
          <p:nvPr/>
        </p:nvGrpSpPr>
        <p:grpSpPr>
          <a:xfrm>
            <a:off x="662812" y="2132856"/>
            <a:ext cx="1910080" cy="2085339"/>
            <a:chOff x="662812" y="2474976"/>
            <a:chExt cx="1910080" cy="2085339"/>
          </a:xfrm>
        </p:grpSpPr>
        <p:pic>
          <p:nvPicPr>
            <p:cNvPr id="15" name="object 15"/>
            <p:cNvPicPr/>
            <p:nvPr/>
          </p:nvPicPr>
          <p:blipFill>
            <a:blip r:embed="rId6" cstate="print"/>
            <a:stretch>
              <a:fillRect/>
            </a:stretch>
          </p:blipFill>
          <p:spPr>
            <a:xfrm>
              <a:off x="885443" y="2474976"/>
              <a:ext cx="1466088" cy="1452372"/>
            </a:xfrm>
            <a:prstGeom prst="rect">
              <a:avLst/>
            </a:prstGeom>
          </p:spPr>
        </p:pic>
        <p:sp>
          <p:nvSpPr>
            <p:cNvPr id="16" name="object 16"/>
            <p:cNvSpPr/>
            <p:nvPr/>
          </p:nvSpPr>
          <p:spPr>
            <a:xfrm>
              <a:off x="793241" y="3821430"/>
              <a:ext cx="1649730" cy="0"/>
            </a:xfrm>
            <a:custGeom>
              <a:avLst/>
              <a:gdLst/>
              <a:ahLst/>
              <a:cxnLst/>
              <a:rect l="l" t="t" r="r" b="b"/>
              <a:pathLst>
                <a:path w="1649730">
                  <a:moveTo>
                    <a:pt x="1649221" y="0"/>
                  </a:moveTo>
                  <a:lnTo>
                    <a:pt x="0" y="0"/>
                  </a:lnTo>
                </a:path>
              </a:pathLst>
            </a:custGeom>
            <a:ln w="19812">
              <a:solidFill>
                <a:srgbClr val="9F5EB5"/>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pic>
          <p:nvPicPr>
            <p:cNvPr id="17" name="object 17"/>
            <p:cNvPicPr/>
            <p:nvPr/>
          </p:nvPicPr>
          <p:blipFill>
            <a:blip r:embed="rId7" cstate="print"/>
            <a:stretch>
              <a:fillRect/>
            </a:stretch>
          </p:blipFill>
          <p:spPr>
            <a:xfrm>
              <a:off x="1231391" y="2886456"/>
              <a:ext cx="772668" cy="621791"/>
            </a:xfrm>
            <a:prstGeom prst="rect">
              <a:avLst/>
            </a:prstGeom>
          </p:spPr>
        </p:pic>
        <p:sp>
          <p:nvSpPr>
            <p:cNvPr id="18" name="object 18"/>
            <p:cNvSpPr/>
            <p:nvPr/>
          </p:nvSpPr>
          <p:spPr>
            <a:xfrm>
              <a:off x="665987" y="3825240"/>
              <a:ext cx="1903730" cy="731520"/>
            </a:xfrm>
            <a:custGeom>
              <a:avLst/>
              <a:gdLst/>
              <a:ahLst/>
              <a:cxnLst/>
              <a:rect l="l" t="t" r="r" b="b"/>
              <a:pathLst>
                <a:path w="1903730" h="731520">
                  <a:moveTo>
                    <a:pt x="1839976" y="0"/>
                  </a:moveTo>
                  <a:lnTo>
                    <a:pt x="63500" y="0"/>
                  </a:lnTo>
                  <a:lnTo>
                    <a:pt x="38785" y="4992"/>
                  </a:lnTo>
                  <a:lnTo>
                    <a:pt x="18600" y="18605"/>
                  </a:lnTo>
                  <a:lnTo>
                    <a:pt x="4990" y="38790"/>
                  </a:lnTo>
                  <a:lnTo>
                    <a:pt x="0" y="63500"/>
                  </a:lnTo>
                  <a:lnTo>
                    <a:pt x="0" y="625729"/>
                  </a:lnTo>
                  <a:lnTo>
                    <a:pt x="8317" y="666904"/>
                  </a:lnTo>
                  <a:lnTo>
                    <a:pt x="30999" y="700532"/>
                  </a:lnTo>
                  <a:lnTo>
                    <a:pt x="64642" y="723205"/>
                  </a:lnTo>
                  <a:lnTo>
                    <a:pt x="105841" y="731520"/>
                  </a:lnTo>
                  <a:lnTo>
                    <a:pt x="1797685" y="731520"/>
                  </a:lnTo>
                  <a:lnTo>
                    <a:pt x="1838860" y="723205"/>
                  </a:lnTo>
                  <a:lnTo>
                    <a:pt x="1872488" y="700532"/>
                  </a:lnTo>
                  <a:lnTo>
                    <a:pt x="1895161" y="666904"/>
                  </a:lnTo>
                  <a:lnTo>
                    <a:pt x="1903476" y="625729"/>
                  </a:lnTo>
                  <a:lnTo>
                    <a:pt x="1903476" y="63500"/>
                  </a:lnTo>
                  <a:lnTo>
                    <a:pt x="1898483" y="38790"/>
                  </a:lnTo>
                  <a:lnTo>
                    <a:pt x="1884870" y="18605"/>
                  </a:lnTo>
                  <a:lnTo>
                    <a:pt x="1864685" y="4992"/>
                  </a:lnTo>
                  <a:lnTo>
                    <a:pt x="1839976" y="0"/>
                  </a:lnTo>
                  <a:close/>
                </a:path>
              </a:pathLst>
            </a:custGeom>
            <a:solidFill>
              <a:srgbClr val="FFFFFF">
                <a:alpha val="78038"/>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19" name="object 19"/>
            <p:cNvSpPr/>
            <p:nvPr/>
          </p:nvSpPr>
          <p:spPr>
            <a:xfrm>
              <a:off x="665987" y="3825240"/>
              <a:ext cx="1903730" cy="731520"/>
            </a:xfrm>
            <a:custGeom>
              <a:avLst/>
              <a:gdLst/>
              <a:ahLst/>
              <a:cxnLst/>
              <a:rect l="l" t="t" r="r" b="b"/>
              <a:pathLst>
                <a:path w="1903730" h="731520">
                  <a:moveTo>
                    <a:pt x="63500" y="0"/>
                  </a:moveTo>
                  <a:lnTo>
                    <a:pt x="1839976" y="0"/>
                  </a:lnTo>
                  <a:lnTo>
                    <a:pt x="1864685" y="4992"/>
                  </a:lnTo>
                  <a:lnTo>
                    <a:pt x="1884870" y="18605"/>
                  </a:lnTo>
                  <a:lnTo>
                    <a:pt x="1898483" y="38790"/>
                  </a:lnTo>
                  <a:lnTo>
                    <a:pt x="1903476" y="63500"/>
                  </a:lnTo>
                  <a:lnTo>
                    <a:pt x="1903476" y="625729"/>
                  </a:lnTo>
                  <a:lnTo>
                    <a:pt x="1895161" y="666904"/>
                  </a:lnTo>
                  <a:lnTo>
                    <a:pt x="1872488" y="700532"/>
                  </a:lnTo>
                  <a:lnTo>
                    <a:pt x="1838860" y="723205"/>
                  </a:lnTo>
                  <a:lnTo>
                    <a:pt x="1797685" y="731520"/>
                  </a:lnTo>
                  <a:lnTo>
                    <a:pt x="105841" y="731520"/>
                  </a:lnTo>
                  <a:lnTo>
                    <a:pt x="64642" y="723205"/>
                  </a:lnTo>
                  <a:lnTo>
                    <a:pt x="30999" y="700532"/>
                  </a:lnTo>
                  <a:lnTo>
                    <a:pt x="8317" y="666904"/>
                  </a:lnTo>
                  <a:lnTo>
                    <a:pt x="0" y="625729"/>
                  </a:lnTo>
                  <a:lnTo>
                    <a:pt x="0" y="63500"/>
                  </a:lnTo>
                  <a:lnTo>
                    <a:pt x="4990" y="38790"/>
                  </a:lnTo>
                  <a:lnTo>
                    <a:pt x="18600" y="18605"/>
                  </a:lnTo>
                  <a:lnTo>
                    <a:pt x="38785" y="4992"/>
                  </a:lnTo>
                  <a:lnTo>
                    <a:pt x="63500" y="0"/>
                  </a:lnTo>
                  <a:close/>
                </a:path>
              </a:pathLst>
            </a:custGeom>
            <a:ln w="6096">
              <a:solidFill>
                <a:srgbClr val="EAC6F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grpSp>
      <p:sp>
        <p:nvSpPr>
          <p:cNvPr id="20" name="object 20"/>
          <p:cNvSpPr txBox="1"/>
          <p:nvPr/>
        </p:nvSpPr>
        <p:spPr>
          <a:xfrm>
            <a:off x="1056132" y="3541412"/>
            <a:ext cx="1123315" cy="546735"/>
          </a:xfrm>
          <a:prstGeom prst="rect">
            <a:avLst/>
          </a:prstGeom>
        </p:spPr>
        <p:txBody>
          <a:bodyPr vert="horz" wrap="square" lIns="0" tIns="43815" rIns="0" bIns="0" rtlCol="0">
            <a:spAutoFit/>
          </a:bodyPr>
          <a:lstStyle/>
          <a:p>
            <a:pPr marL="228600" marR="30480" lvl="0" indent="-190500" algn="l" defTabSz="914400" rtl="0" eaLnBrk="1" fontAlgn="auto" latinLnBrk="0" hangingPunct="1">
              <a:lnSpc>
                <a:spcPts val="1939"/>
              </a:lnSpc>
              <a:spcBef>
                <a:spcPts val="345"/>
              </a:spcBef>
              <a:spcAft>
                <a:spcPts val="0"/>
              </a:spcAft>
              <a:buClrTx/>
              <a:buSzTx/>
              <a:buFontTx/>
              <a:buNone/>
              <a:tabLst/>
              <a:defRPr/>
            </a:pPr>
            <a:r>
              <a:rPr kumimoji="0" sz="1800" b="0" i="0" u="none" strike="noStrike" kern="1200" cap="none" spc="-5" normalizeH="0" baseline="0" noProof="0" dirty="0">
                <a:ln>
                  <a:noFill/>
                </a:ln>
                <a:solidFill>
                  <a:srgbClr val="6F1F82"/>
                </a:solidFill>
                <a:effectLst/>
                <a:uLnTx/>
                <a:uFillTx/>
                <a:latin typeface="Calibri"/>
                <a:ea typeface="+mn-ea"/>
                <a:cs typeface="Calibri"/>
              </a:rPr>
              <a:t>E</a:t>
            </a:r>
            <a:r>
              <a:rPr kumimoji="0" sz="1800" b="0" i="0" u="none" strike="noStrike" kern="1200" cap="none" spc="-10" normalizeH="0" baseline="0" noProof="0" dirty="0">
                <a:ln>
                  <a:noFill/>
                </a:ln>
                <a:solidFill>
                  <a:srgbClr val="6F1F82"/>
                </a:solidFill>
                <a:effectLst/>
                <a:uLnTx/>
                <a:uFillTx/>
                <a:latin typeface="Calibri"/>
                <a:ea typeface="+mn-ea"/>
                <a:cs typeface="Calibri"/>
              </a:rPr>
              <a:t>l</a:t>
            </a:r>
            <a:r>
              <a:rPr kumimoji="0" sz="1800" b="0" i="0" u="none" strike="noStrike" kern="1200" cap="none" spc="-5" normalizeH="0" baseline="0" noProof="0" dirty="0">
                <a:ln>
                  <a:noFill/>
                </a:ln>
                <a:solidFill>
                  <a:srgbClr val="6F1F82"/>
                </a:solidFill>
                <a:effectLst/>
                <a:uLnTx/>
                <a:uFillTx/>
                <a:latin typeface="Calibri"/>
                <a:ea typeface="+mn-ea"/>
                <a:cs typeface="Calibri"/>
              </a:rPr>
              <a:t>i</a:t>
            </a:r>
            <a:r>
              <a:rPr kumimoji="0" sz="1800" b="0" i="0" u="none" strike="noStrike" kern="1200" cap="none" spc="0" normalizeH="0" baseline="0" noProof="0" dirty="0">
                <a:ln>
                  <a:noFill/>
                </a:ln>
                <a:solidFill>
                  <a:srgbClr val="6F1F82"/>
                </a:solidFill>
                <a:effectLst/>
                <a:uLnTx/>
                <a:uFillTx/>
                <a:latin typeface="Calibri"/>
                <a:ea typeface="+mn-ea"/>
                <a:cs typeface="Calibri"/>
              </a:rPr>
              <a:t>min</a:t>
            </a:r>
            <a:r>
              <a:rPr kumimoji="0" sz="1800" b="0" i="0" u="none" strike="noStrike" kern="1200" cap="none" spc="-15" normalizeH="0" baseline="0" noProof="0" dirty="0">
                <a:ln>
                  <a:noFill/>
                </a:ln>
                <a:solidFill>
                  <a:srgbClr val="6F1F82"/>
                </a:solidFill>
                <a:effectLst/>
                <a:uLnTx/>
                <a:uFillTx/>
                <a:latin typeface="Calibri"/>
                <a:ea typeface="+mn-ea"/>
                <a:cs typeface="Calibri"/>
              </a:rPr>
              <a:t>a</a:t>
            </a:r>
            <a:r>
              <a:rPr kumimoji="0" sz="1800" b="0" i="0" u="none" strike="noStrike" kern="1200" cap="none" spc="0" normalizeH="0" baseline="0" noProof="0" dirty="0">
                <a:ln>
                  <a:noFill/>
                </a:ln>
                <a:solidFill>
                  <a:srgbClr val="6F1F82"/>
                </a:solidFill>
                <a:effectLst/>
                <a:uLnTx/>
                <a:uFillTx/>
                <a:latin typeface="Calibri"/>
                <a:ea typeface="+mn-ea"/>
                <a:cs typeface="Calibri"/>
              </a:rPr>
              <a:t>t</a:t>
            </a:r>
            <a:r>
              <a:rPr kumimoji="0" sz="1800" b="0" i="0" u="none" strike="noStrike" kern="1200" cap="none" spc="-10" normalizeH="0" baseline="0" noProof="0" dirty="0">
                <a:ln>
                  <a:noFill/>
                </a:ln>
                <a:solidFill>
                  <a:srgbClr val="6F1F82"/>
                </a:solidFill>
                <a:effectLst/>
                <a:uLnTx/>
                <a:uFillTx/>
                <a:latin typeface="Calibri"/>
                <a:ea typeface="+mn-ea"/>
                <a:cs typeface="Calibri"/>
              </a:rPr>
              <a:t>i</a:t>
            </a:r>
            <a:r>
              <a:rPr kumimoji="0" sz="1800" b="0" i="0" u="none" strike="noStrike" kern="1200" cap="none" spc="-5" normalizeH="0" baseline="0" noProof="0" dirty="0">
                <a:ln>
                  <a:noFill/>
                </a:ln>
                <a:solidFill>
                  <a:srgbClr val="6F1F82"/>
                </a:solidFill>
                <a:effectLst/>
                <a:uLnTx/>
                <a:uFillTx/>
                <a:latin typeface="Calibri"/>
                <a:ea typeface="+mn-ea"/>
                <a:cs typeface="Calibri"/>
              </a:rPr>
              <a:t>on  Diets</a:t>
            </a:r>
            <a:r>
              <a:rPr kumimoji="0" sz="1800" b="0" i="0" u="none" strike="noStrike" kern="1200" cap="none" spc="-7" normalizeH="0" baseline="25462" noProof="0" dirty="0">
                <a:ln>
                  <a:noFill/>
                </a:ln>
                <a:solidFill>
                  <a:srgbClr val="6F1F82"/>
                </a:solidFill>
                <a:effectLst/>
                <a:uLnTx/>
                <a:uFillTx/>
                <a:latin typeface="Calibri"/>
                <a:ea typeface="+mn-ea"/>
                <a:cs typeface="Calibri"/>
              </a:rPr>
              <a:t>1,2</a:t>
            </a:r>
            <a:endParaRPr kumimoji="0" sz="1800" b="0" i="0" u="none" strike="noStrike" kern="1200" cap="none" spc="0" normalizeH="0" baseline="25462" noProof="0" dirty="0">
              <a:ln>
                <a:noFill/>
              </a:ln>
              <a:solidFill>
                <a:srgbClr val="184E71"/>
              </a:solidFill>
              <a:effectLst/>
              <a:uLnTx/>
              <a:uFillTx/>
              <a:latin typeface="Calibri"/>
              <a:ea typeface="+mn-ea"/>
              <a:cs typeface="Calibri"/>
            </a:endParaRPr>
          </a:p>
        </p:txBody>
      </p:sp>
      <p:grpSp>
        <p:nvGrpSpPr>
          <p:cNvPr id="21" name="object 21"/>
          <p:cNvGrpSpPr/>
          <p:nvPr/>
        </p:nvGrpSpPr>
        <p:grpSpPr>
          <a:xfrm>
            <a:off x="7354696" y="2132856"/>
            <a:ext cx="1910080" cy="2085339"/>
            <a:chOff x="7354696" y="2474976"/>
            <a:chExt cx="1910080" cy="2085339"/>
          </a:xfrm>
        </p:grpSpPr>
        <p:pic>
          <p:nvPicPr>
            <p:cNvPr id="22" name="object 22"/>
            <p:cNvPicPr/>
            <p:nvPr/>
          </p:nvPicPr>
          <p:blipFill>
            <a:blip r:embed="rId8" cstate="print"/>
            <a:stretch>
              <a:fillRect/>
            </a:stretch>
          </p:blipFill>
          <p:spPr>
            <a:xfrm>
              <a:off x="7575803" y="2474976"/>
              <a:ext cx="1467612" cy="1508760"/>
            </a:xfrm>
            <a:prstGeom prst="rect">
              <a:avLst/>
            </a:prstGeom>
          </p:spPr>
        </p:pic>
        <p:sp>
          <p:nvSpPr>
            <p:cNvPr id="23" name="object 23"/>
            <p:cNvSpPr/>
            <p:nvPr/>
          </p:nvSpPr>
          <p:spPr>
            <a:xfrm>
              <a:off x="7485125" y="3821430"/>
              <a:ext cx="1649730" cy="0"/>
            </a:xfrm>
            <a:custGeom>
              <a:avLst/>
              <a:gdLst/>
              <a:ahLst/>
              <a:cxnLst/>
              <a:rect l="l" t="t" r="r" b="b"/>
              <a:pathLst>
                <a:path w="1649729">
                  <a:moveTo>
                    <a:pt x="1649222" y="0"/>
                  </a:moveTo>
                  <a:lnTo>
                    <a:pt x="0" y="0"/>
                  </a:lnTo>
                </a:path>
              </a:pathLst>
            </a:custGeom>
            <a:ln w="19812">
              <a:solidFill>
                <a:srgbClr val="9F5EB5"/>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24" name="object 24"/>
            <p:cNvSpPr/>
            <p:nvPr/>
          </p:nvSpPr>
          <p:spPr>
            <a:xfrm>
              <a:off x="8261603" y="2932176"/>
              <a:ext cx="411480" cy="600710"/>
            </a:xfrm>
            <a:custGeom>
              <a:avLst/>
              <a:gdLst/>
              <a:ahLst/>
              <a:cxnLst/>
              <a:rect l="l" t="t" r="r" b="b"/>
              <a:pathLst>
                <a:path w="411479" h="600710">
                  <a:moveTo>
                    <a:pt x="0" y="31750"/>
                  </a:moveTo>
                  <a:lnTo>
                    <a:pt x="2496" y="19395"/>
                  </a:lnTo>
                  <a:lnTo>
                    <a:pt x="9302" y="9302"/>
                  </a:lnTo>
                  <a:lnTo>
                    <a:pt x="19395" y="2496"/>
                  </a:lnTo>
                  <a:lnTo>
                    <a:pt x="31750" y="0"/>
                  </a:lnTo>
                  <a:lnTo>
                    <a:pt x="379729" y="0"/>
                  </a:lnTo>
                  <a:lnTo>
                    <a:pt x="392084" y="2496"/>
                  </a:lnTo>
                  <a:lnTo>
                    <a:pt x="402177" y="9302"/>
                  </a:lnTo>
                  <a:lnTo>
                    <a:pt x="408983" y="19395"/>
                  </a:lnTo>
                  <a:lnTo>
                    <a:pt x="411479" y="31750"/>
                  </a:lnTo>
                  <a:lnTo>
                    <a:pt x="411479" y="568706"/>
                  </a:lnTo>
                  <a:lnTo>
                    <a:pt x="408983" y="581060"/>
                  </a:lnTo>
                  <a:lnTo>
                    <a:pt x="402177" y="591153"/>
                  </a:lnTo>
                  <a:lnTo>
                    <a:pt x="392084" y="597959"/>
                  </a:lnTo>
                  <a:lnTo>
                    <a:pt x="379729" y="600456"/>
                  </a:lnTo>
                  <a:lnTo>
                    <a:pt x="31750" y="600456"/>
                  </a:lnTo>
                  <a:lnTo>
                    <a:pt x="19395" y="597959"/>
                  </a:lnTo>
                  <a:lnTo>
                    <a:pt x="9302" y="591153"/>
                  </a:lnTo>
                  <a:lnTo>
                    <a:pt x="2496" y="581060"/>
                  </a:lnTo>
                  <a:lnTo>
                    <a:pt x="0" y="568706"/>
                  </a:lnTo>
                  <a:lnTo>
                    <a:pt x="0" y="31750"/>
                  </a:lnTo>
                  <a:close/>
                </a:path>
              </a:pathLst>
            </a:custGeom>
            <a:ln w="12192">
              <a:solidFill>
                <a:srgbClr val="FF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pic>
          <p:nvPicPr>
            <p:cNvPr id="25" name="object 25"/>
            <p:cNvPicPr/>
            <p:nvPr/>
          </p:nvPicPr>
          <p:blipFill>
            <a:blip r:embed="rId9" cstate="print"/>
            <a:stretch>
              <a:fillRect/>
            </a:stretch>
          </p:blipFill>
          <p:spPr>
            <a:xfrm>
              <a:off x="8311895" y="2994660"/>
              <a:ext cx="128016" cy="128016"/>
            </a:xfrm>
            <a:prstGeom prst="rect">
              <a:avLst/>
            </a:prstGeom>
          </p:spPr>
        </p:pic>
        <p:pic>
          <p:nvPicPr>
            <p:cNvPr id="26" name="object 26"/>
            <p:cNvPicPr/>
            <p:nvPr/>
          </p:nvPicPr>
          <p:blipFill>
            <a:blip r:embed="rId10" cstate="print"/>
            <a:stretch>
              <a:fillRect/>
            </a:stretch>
          </p:blipFill>
          <p:spPr>
            <a:xfrm>
              <a:off x="8311895" y="3163824"/>
              <a:ext cx="128016" cy="128016"/>
            </a:xfrm>
            <a:prstGeom prst="rect">
              <a:avLst/>
            </a:prstGeom>
          </p:spPr>
        </p:pic>
        <p:pic>
          <p:nvPicPr>
            <p:cNvPr id="27" name="object 27"/>
            <p:cNvPicPr/>
            <p:nvPr/>
          </p:nvPicPr>
          <p:blipFill>
            <a:blip r:embed="rId9" cstate="print"/>
            <a:stretch>
              <a:fillRect/>
            </a:stretch>
          </p:blipFill>
          <p:spPr>
            <a:xfrm>
              <a:off x="8506967" y="2994660"/>
              <a:ext cx="128016" cy="128016"/>
            </a:xfrm>
            <a:prstGeom prst="rect">
              <a:avLst/>
            </a:prstGeom>
          </p:spPr>
        </p:pic>
        <p:pic>
          <p:nvPicPr>
            <p:cNvPr id="28" name="object 28"/>
            <p:cNvPicPr/>
            <p:nvPr/>
          </p:nvPicPr>
          <p:blipFill>
            <a:blip r:embed="rId10" cstate="print"/>
            <a:stretch>
              <a:fillRect/>
            </a:stretch>
          </p:blipFill>
          <p:spPr>
            <a:xfrm>
              <a:off x="8506967" y="3163824"/>
              <a:ext cx="128016" cy="128016"/>
            </a:xfrm>
            <a:prstGeom prst="rect">
              <a:avLst/>
            </a:prstGeom>
          </p:spPr>
        </p:pic>
        <p:pic>
          <p:nvPicPr>
            <p:cNvPr id="29" name="object 29"/>
            <p:cNvPicPr/>
            <p:nvPr/>
          </p:nvPicPr>
          <p:blipFill>
            <a:blip r:embed="rId9" cstate="print"/>
            <a:stretch>
              <a:fillRect/>
            </a:stretch>
          </p:blipFill>
          <p:spPr>
            <a:xfrm>
              <a:off x="8506967" y="3332988"/>
              <a:ext cx="128016" cy="128016"/>
            </a:xfrm>
            <a:prstGeom prst="rect">
              <a:avLst/>
            </a:prstGeom>
          </p:spPr>
        </p:pic>
        <p:pic>
          <p:nvPicPr>
            <p:cNvPr id="30" name="object 30"/>
            <p:cNvPicPr/>
            <p:nvPr/>
          </p:nvPicPr>
          <p:blipFill>
            <a:blip r:embed="rId9" cstate="print"/>
            <a:stretch>
              <a:fillRect/>
            </a:stretch>
          </p:blipFill>
          <p:spPr>
            <a:xfrm>
              <a:off x="8311895" y="3332988"/>
              <a:ext cx="128016" cy="128016"/>
            </a:xfrm>
            <a:prstGeom prst="rect">
              <a:avLst/>
            </a:prstGeom>
          </p:spPr>
        </p:pic>
        <p:sp>
          <p:nvSpPr>
            <p:cNvPr id="31" name="object 31"/>
            <p:cNvSpPr/>
            <p:nvPr/>
          </p:nvSpPr>
          <p:spPr>
            <a:xfrm>
              <a:off x="8467343" y="2990088"/>
              <a:ext cx="0" cy="494030"/>
            </a:xfrm>
            <a:custGeom>
              <a:avLst/>
              <a:gdLst/>
              <a:ahLst/>
              <a:cxnLst/>
              <a:rect l="l" t="t" r="r" b="b"/>
              <a:pathLst>
                <a:path h="494029">
                  <a:moveTo>
                    <a:pt x="0" y="0"/>
                  </a:moveTo>
                  <a:lnTo>
                    <a:pt x="0" y="493775"/>
                  </a:lnTo>
                </a:path>
              </a:pathLst>
            </a:custGeom>
            <a:ln w="12192">
              <a:solidFill>
                <a:srgbClr val="FF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32" name="object 32"/>
            <p:cNvSpPr/>
            <p:nvPr/>
          </p:nvSpPr>
          <p:spPr>
            <a:xfrm>
              <a:off x="7946135" y="2761488"/>
              <a:ext cx="204470" cy="771525"/>
            </a:xfrm>
            <a:custGeom>
              <a:avLst/>
              <a:gdLst/>
              <a:ahLst/>
              <a:cxnLst/>
              <a:rect l="l" t="t" r="r" b="b"/>
              <a:pathLst>
                <a:path w="204470" h="771525">
                  <a:moveTo>
                    <a:pt x="61214" y="42672"/>
                  </a:moveTo>
                  <a:lnTo>
                    <a:pt x="143002" y="42672"/>
                  </a:lnTo>
                  <a:lnTo>
                    <a:pt x="145466" y="51857"/>
                  </a:lnTo>
                  <a:lnTo>
                    <a:pt x="144335" y="71199"/>
                  </a:lnTo>
                  <a:lnTo>
                    <a:pt x="142537" y="91517"/>
                  </a:lnTo>
                  <a:lnTo>
                    <a:pt x="143002" y="103632"/>
                  </a:lnTo>
                  <a:lnTo>
                    <a:pt x="152552" y="127095"/>
                  </a:lnTo>
                  <a:lnTo>
                    <a:pt x="173212" y="168751"/>
                  </a:lnTo>
                  <a:lnTo>
                    <a:pt x="193847" y="212645"/>
                  </a:lnTo>
                  <a:lnTo>
                    <a:pt x="203327" y="242824"/>
                  </a:lnTo>
                  <a:lnTo>
                    <a:pt x="203406" y="292578"/>
                  </a:lnTo>
                  <a:lnTo>
                    <a:pt x="203492" y="342326"/>
                  </a:lnTo>
                  <a:lnTo>
                    <a:pt x="203583" y="392068"/>
                  </a:lnTo>
                  <a:lnTo>
                    <a:pt x="203676" y="441805"/>
                  </a:lnTo>
                  <a:lnTo>
                    <a:pt x="203771" y="491537"/>
                  </a:lnTo>
                  <a:lnTo>
                    <a:pt x="203866" y="541265"/>
                  </a:lnTo>
                  <a:lnTo>
                    <a:pt x="203959" y="590991"/>
                  </a:lnTo>
                  <a:lnTo>
                    <a:pt x="204050" y="640713"/>
                  </a:lnTo>
                  <a:lnTo>
                    <a:pt x="204136" y="690435"/>
                  </a:lnTo>
                  <a:lnTo>
                    <a:pt x="204216" y="740156"/>
                  </a:lnTo>
                  <a:lnTo>
                    <a:pt x="200812" y="750431"/>
                  </a:lnTo>
                  <a:lnTo>
                    <a:pt x="188706" y="759301"/>
                  </a:lnTo>
                  <a:lnTo>
                    <a:pt x="165621" y="766123"/>
                  </a:lnTo>
                  <a:lnTo>
                    <a:pt x="129286" y="770254"/>
                  </a:lnTo>
                  <a:lnTo>
                    <a:pt x="102489" y="771144"/>
                  </a:lnTo>
                  <a:lnTo>
                    <a:pt x="102108" y="771144"/>
                  </a:lnTo>
                  <a:lnTo>
                    <a:pt x="74930" y="770254"/>
                  </a:lnTo>
                  <a:lnTo>
                    <a:pt x="38594" y="766123"/>
                  </a:lnTo>
                  <a:lnTo>
                    <a:pt x="15509" y="759301"/>
                  </a:lnTo>
                  <a:lnTo>
                    <a:pt x="3403" y="750431"/>
                  </a:lnTo>
                  <a:lnTo>
                    <a:pt x="0" y="740156"/>
                  </a:lnTo>
                  <a:lnTo>
                    <a:pt x="79" y="690435"/>
                  </a:lnTo>
                  <a:lnTo>
                    <a:pt x="165" y="640713"/>
                  </a:lnTo>
                  <a:lnTo>
                    <a:pt x="256" y="590991"/>
                  </a:lnTo>
                  <a:lnTo>
                    <a:pt x="349" y="541265"/>
                  </a:lnTo>
                  <a:lnTo>
                    <a:pt x="444" y="491537"/>
                  </a:lnTo>
                  <a:lnTo>
                    <a:pt x="539" y="441805"/>
                  </a:lnTo>
                  <a:lnTo>
                    <a:pt x="632" y="392068"/>
                  </a:lnTo>
                  <a:lnTo>
                    <a:pt x="723" y="342326"/>
                  </a:lnTo>
                  <a:lnTo>
                    <a:pt x="809" y="292578"/>
                  </a:lnTo>
                  <a:lnTo>
                    <a:pt x="889" y="242824"/>
                  </a:lnTo>
                  <a:lnTo>
                    <a:pt x="10368" y="212645"/>
                  </a:lnTo>
                  <a:lnTo>
                    <a:pt x="31003" y="168751"/>
                  </a:lnTo>
                  <a:lnTo>
                    <a:pt x="51663" y="127095"/>
                  </a:lnTo>
                  <a:lnTo>
                    <a:pt x="61214" y="103632"/>
                  </a:lnTo>
                  <a:lnTo>
                    <a:pt x="61678" y="91517"/>
                  </a:lnTo>
                  <a:lnTo>
                    <a:pt x="59880" y="71199"/>
                  </a:lnTo>
                  <a:lnTo>
                    <a:pt x="58749" y="51857"/>
                  </a:lnTo>
                  <a:lnTo>
                    <a:pt x="61214" y="42672"/>
                  </a:lnTo>
                  <a:close/>
                </a:path>
                <a:path w="204470" h="771525">
                  <a:moveTo>
                    <a:pt x="69342" y="0"/>
                  </a:moveTo>
                  <a:lnTo>
                    <a:pt x="134874" y="0"/>
                  </a:lnTo>
                  <a:lnTo>
                    <a:pt x="143470" y="1738"/>
                  </a:lnTo>
                  <a:lnTo>
                    <a:pt x="150495" y="6477"/>
                  </a:lnTo>
                  <a:lnTo>
                    <a:pt x="155233" y="13501"/>
                  </a:lnTo>
                  <a:lnTo>
                    <a:pt x="156972" y="22098"/>
                  </a:lnTo>
                  <a:lnTo>
                    <a:pt x="156972" y="38100"/>
                  </a:lnTo>
                  <a:lnTo>
                    <a:pt x="156972" y="41528"/>
                  </a:lnTo>
                  <a:lnTo>
                    <a:pt x="154305" y="44196"/>
                  </a:lnTo>
                  <a:lnTo>
                    <a:pt x="150875" y="44196"/>
                  </a:lnTo>
                  <a:lnTo>
                    <a:pt x="53340" y="44196"/>
                  </a:lnTo>
                  <a:lnTo>
                    <a:pt x="49911" y="44196"/>
                  </a:lnTo>
                  <a:lnTo>
                    <a:pt x="47244" y="41528"/>
                  </a:lnTo>
                  <a:lnTo>
                    <a:pt x="47244" y="38100"/>
                  </a:lnTo>
                  <a:lnTo>
                    <a:pt x="47244" y="22098"/>
                  </a:lnTo>
                  <a:lnTo>
                    <a:pt x="48982" y="13501"/>
                  </a:lnTo>
                  <a:lnTo>
                    <a:pt x="53721" y="6476"/>
                  </a:lnTo>
                  <a:lnTo>
                    <a:pt x="60745" y="1738"/>
                  </a:lnTo>
                  <a:lnTo>
                    <a:pt x="69342" y="0"/>
                  </a:lnTo>
                  <a:close/>
                </a:path>
              </a:pathLst>
            </a:custGeom>
            <a:ln w="15240">
              <a:solidFill>
                <a:srgbClr val="FF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33" name="object 33"/>
            <p:cNvSpPr/>
            <p:nvPr/>
          </p:nvSpPr>
          <p:spPr>
            <a:xfrm>
              <a:off x="7357871" y="3825240"/>
              <a:ext cx="1903730" cy="731520"/>
            </a:xfrm>
            <a:custGeom>
              <a:avLst/>
              <a:gdLst/>
              <a:ahLst/>
              <a:cxnLst/>
              <a:rect l="l" t="t" r="r" b="b"/>
              <a:pathLst>
                <a:path w="1903729" h="731520">
                  <a:moveTo>
                    <a:pt x="1839976" y="0"/>
                  </a:moveTo>
                  <a:lnTo>
                    <a:pt x="63500" y="0"/>
                  </a:lnTo>
                  <a:lnTo>
                    <a:pt x="38790" y="4992"/>
                  </a:lnTo>
                  <a:lnTo>
                    <a:pt x="18605" y="18605"/>
                  </a:lnTo>
                  <a:lnTo>
                    <a:pt x="4992" y="38790"/>
                  </a:lnTo>
                  <a:lnTo>
                    <a:pt x="0" y="63500"/>
                  </a:lnTo>
                  <a:lnTo>
                    <a:pt x="0" y="625729"/>
                  </a:lnTo>
                  <a:lnTo>
                    <a:pt x="8314" y="666904"/>
                  </a:lnTo>
                  <a:lnTo>
                    <a:pt x="30988" y="700532"/>
                  </a:lnTo>
                  <a:lnTo>
                    <a:pt x="64615" y="723205"/>
                  </a:lnTo>
                  <a:lnTo>
                    <a:pt x="105791" y="731520"/>
                  </a:lnTo>
                  <a:lnTo>
                    <a:pt x="1797684" y="731520"/>
                  </a:lnTo>
                  <a:lnTo>
                    <a:pt x="1838860" y="723205"/>
                  </a:lnTo>
                  <a:lnTo>
                    <a:pt x="1872487" y="700532"/>
                  </a:lnTo>
                  <a:lnTo>
                    <a:pt x="1895161" y="666904"/>
                  </a:lnTo>
                  <a:lnTo>
                    <a:pt x="1903476" y="625729"/>
                  </a:lnTo>
                  <a:lnTo>
                    <a:pt x="1903476" y="63500"/>
                  </a:lnTo>
                  <a:lnTo>
                    <a:pt x="1898483" y="38790"/>
                  </a:lnTo>
                  <a:lnTo>
                    <a:pt x="1884870" y="18605"/>
                  </a:lnTo>
                  <a:lnTo>
                    <a:pt x="1864685" y="4992"/>
                  </a:lnTo>
                  <a:lnTo>
                    <a:pt x="1839976" y="0"/>
                  </a:lnTo>
                  <a:close/>
                </a:path>
              </a:pathLst>
            </a:custGeom>
            <a:solidFill>
              <a:srgbClr val="FFFFFF">
                <a:alpha val="78038"/>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34" name="object 34"/>
            <p:cNvSpPr/>
            <p:nvPr/>
          </p:nvSpPr>
          <p:spPr>
            <a:xfrm>
              <a:off x="7357871" y="3825240"/>
              <a:ext cx="1903730" cy="731520"/>
            </a:xfrm>
            <a:custGeom>
              <a:avLst/>
              <a:gdLst/>
              <a:ahLst/>
              <a:cxnLst/>
              <a:rect l="l" t="t" r="r" b="b"/>
              <a:pathLst>
                <a:path w="1903729" h="731520">
                  <a:moveTo>
                    <a:pt x="63500" y="0"/>
                  </a:moveTo>
                  <a:lnTo>
                    <a:pt x="1839976" y="0"/>
                  </a:lnTo>
                  <a:lnTo>
                    <a:pt x="1864685" y="4992"/>
                  </a:lnTo>
                  <a:lnTo>
                    <a:pt x="1884870" y="18605"/>
                  </a:lnTo>
                  <a:lnTo>
                    <a:pt x="1898483" y="38790"/>
                  </a:lnTo>
                  <a:lnTo>
                    <a:pt x="1903476" y="63500"/>
                  </a:lnTo>
                  <a:lnTo>
                    <a:pt x="1903476" y="625729"/>
                  </a:lnTo>
                  <a:lnTo>
                    <a:pt x="1895161" y="666904"/>
                  </a:lnTo>
                  <a:lnTo>
                    <a:pt x="1872487" y="700532"/>
                  </a:lnTo>
                  <a:lnTo>
                    <a:pt x="1838860" y="723205"/>
                  </a:lnTo>
                  <a:lnTo>
                    <a:pt x="1797684" y="731520"/>
                  </a:lnTo>
                  <a:lnTo>
                    <a:pt x="105791" y="731520"/>
                  </a:lnTo>
                  <a:lnTo>
                    <a:pt x="64615" y="723205"/>
                  </a:lnTo>
                  <a:lnTo>
                    <a:pt x="30988" y="700532"/>
                  </a:lnTo>
                  <a:lnTo>
                    <a:pt x="8314" y="666904"/>
                  </a:lnTo>
                  <a:lnTo>
                    <a:pt x="0" y="625729"/>
                  </a:lnTo>
                  <a:lnTo>
                    <a:pt x="0" y="63500"/>
                  </a:lnTo>
                  <a:lnTo>
                    <a:pt x="4992" y="38790"/>
                  </a:lnTo>
                  <a:lnTo>
                    <a:pt x="18605" y="18605"/>
                  </a:lnTo>
                  <a:lnTo>
                    <a:pt x="38790" y="4992"/>
                  </a:lnTo>
                  <a:lnTo>
                    <a:pt x="63500" y="0"/>
                  </a:lnTo>
                  <a:close/>
                </a:path>
              </a:pathLst>
            </a:custGeom>
            <a:ln w="6096">
              <a:solidFill>
                <a:srgbClr val="EAC6F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grpSp>
      <p:sp>
        <p:nvSpPr>
          <p:cNvPr id="35" name="object 35"/>
          <p:cNvSpPr txBox="1"/>
          <p:nvPr/>
        </p:nvSpPr>
        <p:spPr>
          <a:xfrm>
            <a:off x="7428610" y="3541412"/>
            <a:ext cx="1763395" cy="546735"/>
          </a:xfrm>
          <a:prstGeom prst="rect">
            <a:avLst/>
          </a:prstGeom>
        </p:spPr>
        <p:txBody>
          <a:bodyPr vert="horz" wrap="square" lIns="0" tIns="43815" rIns="0" bIns="0" rtlCol="0">
            <a:spAutoFit/>
          </a:bodyPr>
          <a:lstStyle/>
          <a:p>
            <a:pPr marL="85090" marR="30480" lvl="0" indent="-47625" algn="l" defTabSz="914400" rtl="0" eaLnBrk="1" fontAlgn="auto" latinLnBrk="0" hangingPunct="1">
              <a:lnSpc>
                <a:spcPts val="1939"/>
              </a:lnSpc>
              <a:spcBef>
                <a:spcPts val="345"/>
              </a:spcBef>
              <a:spcAft>
                <a:spcPts val="0"/>
              </a:spcAft>
              <a:buClrTx/>
              <a:buSzTx/>
              <a:buFontTx/>
              <a:buNone/>
              <a:tabLst/>
              <a:defRPr/>
            </a:pPr>
            <a:r>
              <a:rPr kumimoji="0" sz="1800" b="0" i="0" u="none" strike="noStrike" kern="1200" cap="none" spc="-10" normalizeH="0" baseline="0" noProof="0" dirty="0">
                <a:ln>
                  <a:noFill/>
                </a:ln>
                <a:solidFill>
                  <a:srgbClr val="6F1F82"/>
                </a:solidFill>
                <a:effectLst/>
                <a:uLnTx/>
                <a:uFillTx/>
                <a:latin typeface="Calibri"/>
                <a:ea typeface="+mn-ea"/>
                <a:cs typeface="Calibri"/>
              </a:rPr>
              <a:t>Swallowed</a:t>
            </a:r>
            <a:r>
              <a:rPr kumimoji="0" sz="1800" b="0" i="0" u="none" strike="noStrike" kern="1200" cap="none" spc="-55" normalizeH="0" baseline="0" noProof="0" dirty="0">
                <a:ln>
                  <a:noFill/>
                </a:ln>
                <a:solidFill>
                  <a:srgbClr val="6F1F82"/>
                </a:solidFill>
                <a:effectLst/>
                <a:uLnTx/>
                <a:uFillTx/>
                <a:latin typeface="Calibri"/>
                <a:ea typeface="+mn-ea"/>
                <a:cs typeface="Calibri"/>
              </a:rPr>
              <a:t> </a:t>
            </a:r>
            <a:r>
              <a:rPr kumimoji="0" sz="1800" b="0" i="0" u="none" strike="noStrike" kern="1200" cap="none" spc="-30" normalizeH="0" baseline="0" noProof="0" dirty="0">
                <a:ln>
                  <a:noFill/>
                </a:ln>
                <a:solidFill>
                  <a:srgbClr val="6F1F82"/>
                </a:solidFill>
                <a:effectLst/>
                <a:uLnTx/>
                <a:uFillTx/>
                <a:latin typeface="Calibri"/>
                <a:ea typeface="+mn-ea"/>
                <a:cs typeface="Calibri"/>
              </a:rPr>
              <a:t>Topical </a:t>
            </a:r>
            <a:r>
              <a:rPr kumimoji="0" sz="1800" b="0" i="0" u="none" strike="noStrike" kern="1200" cap="none" spc="-395" normalizeH="0" baseline="0" noProof="0" dirty="0">
                <a:ln>
                  <a:noFill/>
                </a:ln>
                <a:solidFill>
                  <a:srgbClr val="6F1F82"/>
                </a:solidFill>
                <a:effectLst/>
                <a:uLnTx/>
                <a:uFillTx/>
                <a:latin typeface="Calibri"/>
                <a:ea typeface="+mn-ea"/>
                <a:cs typeface="Calibri"/>
              </a:rPr>
              <a:t> </a:t>
            </a:r>
            <a:r>
              <a:rPr kumimoji="0" sz="1800" b="0" i="0" u="none" strike="noStrike" kern="1200" cap="none" spc="-10" normalizeH="0" baseline="0" noProof="0" dirty="0">
                <a:ln>
                  <a:noFill/>
                </a:ln>
                <a:solidFill>
                  <a:srgbClr val="6F1F82"/>
                </a:solidFill>
                <a:effectLst/>
                <a:uLnTx/>
                <a:uFillTx/>
                <a:latin typeface="Calibri"/>
                <a:ea typeface="+mn-ea"/>
                <a:cs typeface="Calibri"/>
              </a:rPr>
              <a:t>Corticosteroids</a:t>
            </a:r>
            <a:r>
              <a:rPr kumimoji="0" sz="1800" b="0" i="0" u="none" strike="noStrike" kern="1200" cap="none" spc="-15" normalizeH="0" baseline="25462" noProof="0" dirty="0">
                <a:ln>
                  <a:noFill/>
                </a:ln>
                <a:solidFill>
                  <a:srgbClr val="6F1F82"/>
                </a:solidFill>
                <a:effectLst/>
                <a:uLnTx/>
                <a:uFillTx/>
                <a:latin typeface="Calibri"/>
                <a:ea typeface="+mn-ea"/>
                <a:cs typeface="Calibri"/>
              </a:rPr>
              <a:t>1,2</a:t>
            </a:r>
            <a:endParaRPr kumimoji="0" sz="1800" b="0" i="0" u="none" strike="noStrike" kern="1200" cap="none" spc="0" normalizeH="0" baseline="25462" noProof="0">
              <a:ln>
                <a:noFill/>
              </a:ln>
              <a:solidFill>
                <a:srgbClr val="184E71"/>
              </a:solidFill>
              <a:effectLst/>
              <a:uLnTx/>
              <a:uFillTx/>
              <a:latin typeface="Calibri"/>
              <a:ea typeface="+mn-ea"/>
              <a:cs typeface="Calibri"/>
            </a:endParaRPr>
          </a:p>
        </p:txBody>
      </p:sp>
      <p:grpSp>
        <p:nvGrpSpPr>
          <p:cNvPr id="36" name="object 36"/>
          <p:cNvGrpSpPr/>
          <p:nvPr/>
        </p:nvGrpSpPr>
        <p:grpSpPr>
          <a:xfrm>
            <a:off x="5149469" y="2132856"/>
            <a:ext cx="1908810" cy="2085339"/>
            <a:chOff x="5149469" y="2474976"/>
            <a:chExt cx="1908810" cy="2085339"/>
          </a:xfrm>
        </p:grpSpPr>
        <p:pic>
          <p:nvPicPr>
            <p:cNvPr id="37" name="object 37"/>
            <p:cNvPicPr/>
            <p:nvPr/>
          </p:nvPicPr>
          <p:blipFill>
            <a:blip r:embed="rId11" cstate="print"/>
            <a:stretch>
              <a:fillRect/>
            </a:stretch>
          </p:blipFill>
          <p:spPr>
            <a:xfrm>
              <a:off x="5370576" y="2474976"/>
              <a:ext cx="1466088" cy="1508760"/>
            </a:xfrm>
            <a:prstGeom prst="rect">
              <a:avLst/>
            </a:prstGeom>
          </p:spPr>
        </p:pic>
        <p:sp>
          <p:nvSpPr>
            <p:cNvPr id="38" name="object 38"/>
            <p:cNvSpPr/>
            <p:nvPr/>
          </p:nvSpPr>
          <p:spPr>
            <a:xfrm>
              <a:off x="5279898" y="3821430"/>
              <a:ext cx="1649730" cy="0"/>
            </a:xfrm>
            <a:custGeom>
              <a:avLst/>
              <a:gdLst/>
              <a:ahLst/>
              <a:cxnLst/>
              <a:rect l="l" t="t" r="r" b="b"/>
              <a:pathLst>
                <a:path w="1649729">
                  <a:moveTo>
                    <a:pt x="1649222" y="0"/>
                  </a:moveTo>
                  <a:lnTo>
                    <a:pt x="0" y="0"/>
                  </a:lnTo>
                </a:path>
              </a:pathLst>
            </a:custGeom>
            <a:ln w="19812">
              <a:solidFill>
                <a:srgbClr val="9F5EB5"/>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pic>
          <p:nvPicPr>
            <p:cNvPr id="39" name="object 39"/>
            <p:cNvPicPr/>
            <p:nvPr/>
          </p:nvPicPr>
          <p:blipFill>
            <a:blip r:embed="rId12" cstate="print"/>
            <a:stretch>
              <a:fillRect/>
            </a:stretch>
          </p:blipFill>
          <p:spPr>
            <a:xfrm>
              <a:off x="5861177" y="2829052"/>
              <a:ext cx="217424" cy="319913"/>
            </a:xfrm>
            <a:prstGeom prst="rect">
              <a:avLst/>
            </a:prstGeom>
          </p:spPr>
        </p:pic>
        <p:sp>
          <p:nvSpPr>
            <p:cNvPr id="40" name="object 40"/>
            <p:cNvSpPr/>
            <p:nvPr/>
          </p:nvSpPr>
          <p:spPr>
            <a:xfrm>
              <a:off x="6054852" y="3119628"/>
              <a:ext cx="22860" cy="413384"/>
            </a:xfrm>
            <a:custGeom>
              <a:avLst/>
              <a:gdLst/>
              <a:ahLst/>
              <a:cxnLst/>
              <a:rect l="l" t="t" r="r" b="b"/>
              <a:pathLst>
                <a:path w="22860" h="413385">
                  <a:moveTo>
                    <a:pt x="17780" y="0"/>
                  </a:moveTo>
                  <a:lnTo>
                    <a:pt x="5080" y="0"/>
                  </a:lnTo>
                  <a:lnTo>
                    <a:pt x="0" y="5080"/>
                  </a:lnTo>
                  <a:lnTo>
                    <a:pt x="0" y="11430"/>
                  </a:lnTo>
                  <a:lnTo>
                    <a:pt x="0" y="407924"/>
                  </a:lnTo>
                  <a:lnTo>
                    <a:pt x="5080" y="413004"/>
                  </a:lnTo>
                  <a:lnTo>
                    <a:pt x="17780" y="413004"/>
                  </a:lnTo>
                  <a:lnTo>
                    <a:pt x="22860" y="407924"/>
                  </a:lnTo>
                  <a:lnTo>
                    <a:pt x="22860" y="5080"/>
                  </a:lnTo>
                  <a:lnTo>
                    <a:pt x="17780"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pic>
          <p:nvPicPr>
            <p:cNvPr id="41" name="object 41"/>
            <p:cNvPicPr/>
            <p:nvPr/>
          </p:nvPicPr>
          <p:blipFill>
            <a:blip r:embed="rId13" cstate="print"/>
            <a:stretch>
              <a:fillRect/>
            </a:stretch>
          </p:blipFill>
          <p:spPr>
            <a:xfrm>
              <a:off x="6129274" y="2829052"/>
              <a:ext cx="217550" cy="319913"/>
            </a:xfrm>
            <a:prstGeom prst="rect">
              <a:avLst/>
            </a:prstGeom>
          </p:spPr>
        </p:pic>
        <p:sp>
          <p:nvSpPr>
            <p:cNvPr id="42" name="object 42"/>
            <p:cNvSpPr/>
            <p:nvPr/>
          </p:nvSpPr>
          <p:spPr>
            <a:xfrm>
              <a:off x="6129527" y="3119628"/>
              <a:ext cx="22860" cy="413384"/>
            </a:xfrm>
            <a:custGeom>
              <a:avLst/>
              <a:gdLst/>
              <a:ahLst/>
              <a:cxnLst/>
              <a:rect l="l" t="t" r="r" b="b"/>
              <a:pathLst>
                <a:path w="22860" h="413385">
                  <a:moveTo>
                    <a:pt x="17780" y="0"/>
                  </a:moveTo>
                  <a:lnTo>
                    <a:pt x="5080" y="0"/>
                  </a:lnTo>
                  <a:lnTo>
                    <a:pt x="0" y="5080"/>
                  </a:lnTo>
                  <a:lnTo>
                    <a:pt x="0" y="407924"/>
                  </a:lnTo>
                  <a:lnTo>
                    <a:pt x="5080" y="413004"/>
                  </a:lnTo>
                  <a:lnTo>
                    <a:pt x="17780" y="413004"/>
                  </a:lnTo>
                  <a:lnTo>
                    <a:pt x="22860" y="407924"/>
                  </a:lnTo>
                  <a:lnTo>
                    <a:pt x="22860" y="11430"/>
                  </a:lnTo>
                  <a:lnTo>
                    <a:pt x="22860" y="5080"/>
                  </a:lnTo>
                  <a:lnTo>
                    <a:pt x="17780"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43" name="object 43"/>
            <p:cNvSpPr/>
            <p:nvPr/>
          </p:nvSpPr>
          <p:spPr>
            <a:xfrm>
              <a:off x="5152644" y="3825240"/>
              <a:ext cx="1902460" cy="731520"/>
            </a:xfrm>
            <a:custGeom>
              <a:avLst/>
              <a:gdLst/>
              <a:ahLst/>
              <a:cxnLst/>
              <a:rect l="l" t="t" r="r" b="b"/>
              <a:pathLst>
                <a:path w="1902459" h="731520">
                  <a:moveTo>
                    <a:pt x="1838452" y="0"/>
                  </a:moveTo>
                  <a:lnTo>
                    <a:pt x="63500" y="0"/>
                  </a:lnTo>
                  <a:lnTo>
                    <a:pt x="38790" y="4992"/>
                  </a:lnTo>
                  <a:lnTo>
                    <a:pt x="18605" y="18605"/>
                  </a:lnTo>
                  <a:lnTo>
                    <a:pt x="4992" y="38790"/>
                  </a:lnTo>
                  <a:lnTo>
                    <a:pt x="0" y="63500"/>
                  </a:lnTo>
                  <a:lnTo>
                    <a:pt x="0" y="625729"/>
                  </a:lnTo>
                  <a:lnTo>
                    <a:pt x="8314" y="666904"/>
                  </a:lnTo>
                  <a:lnTo>
                    <a:pt x="30987" y="700532"/>
                  </a:lnTo>
                  <a:lnTo>
                    <a:pt x="64615" y="723205"/>
                  </a:lnTo>
                  <a:lnTo>
                    <a:pt x="105790" y="731520"/>
                  </a:lnTo>
                  <a:lnTo>
                    <a:pt x="1796160" y="731520"/>
                  </a:lnTo>
                  <a:lnTo>
                    <a:pt x="1837336" y="723205"/>
                  </a:lnTo>
                  <a:lnTo>
                    <a:pt x="1870963" y="700532"/>
                  </a:lnTo>
                  <a:lnTo>
                    <a:pt x="1893637" y="666904"/>
                  </a:lnTo>
                  <a:lnTo>
                    <a:pt x="1901952" y="625729"/>
                  </a:lnTo>
                  <a:lnTo>
                    <a:pt x="1901952" y="63500"/>
                  </a:lnTo>
                  <a:lnTo>
                    <a:pt x="1896959" y="38790"/>
                  </a:lnTo>
                  <a:lnTo>
                    <a:pt x="1883346" y="18605"/>
                  </a:lnTo>
                  <a:lnTo>
                    <a:pt x="1863161" y="4992"/>
                  </a:lnTo>
                  <a:lnTo>
                    <a:pt x="1838452" y="0"/>
                  </a:lnTo>
                  <a:close/>
                </a:path>
              </a:pathLst>
            </a:custGeom>
            <a:solidFill>
              <a:srgbClr val="FFFFFF">
                <a:alpha val="78038"/>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44" name="object 44"/>
            <p:cNvSpPr/>
            <p:nvPr/>
          </p:nvSpPr>
          <p:spPr>
            <a:xfrm>
              <a:off x="5152644" y="3825240"/>
              <a:ext cx="1902460" cy="731520"/>
            </a:xfrm>
            <a:custGeom>
              <a:avLst/>
              <a:gdLst/>
              <a:ahLst/>
              <a:cxnLst/>
              <a:rect l="l" t="t" r="r" b="b"/>
              <a:pathLst>
                <a:path w="1902459" h="731520">
                  <a:moveTo>
                    <a:pt x="63500" y="0"/>
                  </a:moveTo>
                  <a:lnTo>
                    <a:pt x="1838452" y="0"/>
                  </a:lnTo>
                  <a:lnTo>
                    <a:pt x="1863161" y="4992"/>
                  </a:lnTo>
                  <a:lnTo>
                    <a:pt x="1883346" y="18605"/>
                  </a:lnTo>
                  <a:lnTo>
                    <a:pt x="1896959" y="38790"/>
                  </a:lnTo>
                  <a:lnTo>
                    <a:pt x="1901952" y="63500"/>
                  </a:lnTo>
                  <a:lnTo>
                    <a:pt x="1901952" y="625729"/>
                  </a:lnTo>
                  <a:lnTo>
                    <a:pt x="1893637" y="666904"/>
                  </a:lnTo>
                  <a:lnTo>
                    <a:pt x="1870963" y="700532"/>
                  </a:lnTo>
                  <a:lnTo>
                    <a:pt x="1837336" y="723205"/>
                  </a:lnTo>
                  <a:lnTo>
                    <a:pt x="1796160" y="731520"/>
                  </a:lnTo>
                  <a:lnTo>
                    <a:pt x="105790" y="731520"/>
                  </a:lnTo>
                  <a:lnTo>
                    <a:pt x="64615" y="723205"/>
                  </a:lnTo>
                  <a:lnTo>
                    <a:pt x="30987" y="700532"/>
                  </a:lnTo>
                  <a:lnTo>
                    <a:pt x="8314" y="666904"/>
                  </a:lnTo>
                  <a:lnTo>
                    <a:pt x="0" y="625729"/>
                  </a:lnTo>
                  <a:lnTo>
                    <a:pt x="0" y="63500"/>
                  </a:lnTo>
                  <a:lnTo>
                    <a:pt x="4992" y="38790"/>
                  </a:lnTo>
                  <a:lnTo>
                    <a:pt x="18605" y="18605"/>
                  </a:lnTo>
                  <a:lnTo>
                    <a:pt x="38790" y="4992"/>
                  </a:lnTo>
                  <a:lnTo>
                    <a:pt x="63500" y="0"/>
                  </a:lnTo>
                  <a:close/>
                </a:path>
              </a:pathLst>
            </a:custGeom>
            <a:ln w="6096">
              <a:solidFill>
                <a:srgbClr val="EAC6F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grpSp>
      <p:sp>
        <p:nvSpPr>
          <p:cNvPr id="45" name="object 45"/>
          <p:cNvSpPr txBox="1"/>
          <p:nvPr/>
        </p:nvSpPr>
        <p:spPr>
          <a:xfrm>
            <a:off x="5573267" y="3541412"/>
            <a:ext cx="1061085" cy="546735"/>
          </a:xfrm>
          <a:prstGeom prst="rect">
            <a:avLst/>
          </a:prstGeom>
        </p:spPr>
        <p:txBody>
          <a:bodyPr vert="horz" wrap="square" lIns="0" tIns="43815" rIns="0" bIns="0" rtlCol="0">
            <a:spAutoFit/>
          </a:bodyPr>
          <a:lstStyle/>
          <a:p>
            <a:pPr marL="38100" marR="30480" lvl="0" indent="129539" algn="l" defTabSz="914400" rtl="0" eaLnBrk="1" fontAlgn="auto" latinLnBrk="0" hangingPunct="1">
              <a:lnSpc>
                <a:spcPts val="1939"/>
              </a:lnSpc>
              <a:spcBef>
                <a:spcPts val="345"/>
              </a:spcBef>
              <a:spcAft>
                <a:spcPts val="0"/>
              </a:spcAft>
              <a:buClrTx/>
              <a:buSzTx/>
              <a:buFontTx/>
              <a:buNone/>
              <a:tabLst/>
              <a:defRPr/>
            </a:pPr>
            <a:r>
              <a:rPr kumimoji="0" sz="1800" b="0" i="0" u="none" strike="noStrike" kern="1200" cap="none" spc="-5" normalizeH="0" baseline="0" noProof="0" dirty="0">
                <a:ln>
                  <a:noFill/>
                </a:ln>
                <a:solidFill>
                  <a:srgbClr val="6F1F82"/>
                </a:solidFill>
                <a:effectLst/>
                <a:uLnTx/>
                <a:uFillTx/>
                <a:latin typeface="Calibri"/>
                <a:ea typeface="+mn-ea"/>
                <a:cs typeface="Calibri"/>
              </a:rPr>
              <a:t>Biologic </a:t>
            </a:r>
            <a:r>
              <a:rPr kumimoji="0" sz="1800" b="0" i="0" u="none" strike="noStrike" kern="1200" cap="none" spc="0" normalizeH="0" baseline="0" noProof="0" dirty="0">
                <a:ln>
                  <a:noFill/>
                </a:ln>
                <a:solidFill>
                  <a:srgbClr val="6F1F82"/>
                </a:solidFill>
                <a:effectLst/>
                <a:uLnTx/>
                <a:uFillTx/>
                <a:latin typeface="Calibri"/>
                <a:ea typeface="+mn-ea"/>
                <a:cs typeface="Calibri"/>
              </a:rPr>
              <a:t> </a:t>
            </a:r>
            <a:r>
              <a:rPr kumimoji="0" sz="1800" b="0" i="0" u="none" strike="noStrike" kern="1200" cap="none" spc="-5" normalizeH="0" baseline="0" noProof="0" dirty="0">
                <a:ln>
                  <a:noFill/>
                </a:ln>
                <a:solidFill>
                  <a:srgbClr val="6F1F82"/>
                </a:solidFill>
                <a:effectLst/>
                <a:uLnTx/>
                <a:uFillTx/>
                <a:latin typeface="Calibri"/>
                <a:ea typeface="+mn-ea"/>
                <a:cs typeface="Calibri"/>
              </a:rPr>
              <a:t>Th</a:t>
            </a:r>
            <a:r>
              <a:rPr kumimoji="0" sz="1800" b="0" i="0" u="none" strike="noStrike" kern="1200" cap="none" spc="0" normalizeH="0" baseline="0" noProof="0" dirty="0">
                <a:ln>
                  <a:noFill/>
                </a:ln>
                <a:solidFill>
                  <a:srgbClr val="6F1F82"/>
                </a:solidFill>
                <a:effectLst/>
                <a:uLnTx/>
                <a:uFillTx/>
                <a:latin typeface="Calibri"/>
                <a:ea typeface="+mn-ea"/>
                <a:cs typeface="Calibri"/>
              </a:rPr>
              <a:t>e</a:t>
            </a:r>
            <a:r>
              <a:rPr kumimoji="0" sz="1800" b="0" i="0" u="none" strike="noStrike" kern="1200" cap="none" spc="-40" normalizeH="0" baseline="0" noProof="0" dirty="0">
                <a:ln>
                  <a:noFill/>
                </a:ln>
                <a:solidFill>
                  <a:srgbClr val="6F1F82"/>
                </a:solidFill>
                <a:effectLst/>
                <a:uLnTx/>
                <a:uFillTx/>
                <a:latin typeface="Calibri"/>
                <a:ea typeface="+mn-ea"/>
                <a:cs typeface="Calibri"/>
              </a:rPr>
              <a:t>r</a:t>
            </a:r>
            <a:r>
              <a:rPr kumimoji="0" sz="1800" b="0" i="0" u="none" strike="noStrike" kern="1200" cap="none" spc="0" normalizeH="0" baseline="0" noProof="0" dirty="0">
                <a:ln>
                  <a:noFill/>
                </a:ln>
                <a:solidFill>
                  <a:srgbClr val="6F1F82"/>
                </a:solidFill>
                <a:effectLst/>
                <a:uLnTx/>
                <a:uFillTx/>
                <a:latin typeface="Calibri"/>
                <a:ea typeface="+mn-ea"/>
                <a:cs typeface="Calibri"/>
              </a:rPr>
              <a:t>apie</a:t>
            </a:r>
            <a:r>
              <a:rPr kumimoji="0" sz="1800" b="0" i="0" u="none" strike="noStrike" kern="1200" cap="none" spc="10" normalizeH="0" baseline="0" noProof="0" dirty="0">
                <a:ln>
                  <a:noFill/>
                </a:ln>
                <a:solidFill>
                  <a:srgbClr val="6F1F82"/>
                </a:solidFill>
                <a:effectLst/>
                <a:uLnTx/>
                <a:uFillTx/>
                <a:latin typeface="Calibri"/>
                <a:ea typeface="+mn-ea"/>
                <a:cs typeface="Calibri"/>
              </a:rPr>
              <a:t>s</a:t>
            </a:r>
            <a:r>
              <a:rPr kumimoji="0" sz="1800" b="0" i="0" u="none" strike="noStrike" kern="1200" cap="none" spc="0" normalizeH="0" baseline="25462" noProof="0" dirty="0">
                <a:ln>
                  <a:noFill/>
                </a:ln>
                <a:solidFill>
                  <a:srgbClr val="6F1F82"/>
                </a:solidFill>
                <a:effectLst/>
                <a:uLnTx/>
                <a:uFillTx/>
                <a:latin typeface="Calibri"/>
                <a:ea typeface="+mn-ea"/>
                <a:cs typeface="Calibri"/>
              </a:rPr>
              <a:t>2</a:t>
            </a:r>
            <a:endParaRPr kumimoji="0" sz="1800" b="0" i="0" u="none" strike="noStrike" kern="1200" cap="none" spc="0" normalizeH="0" baseline="25462" noProof="0">
              <a:ln>
                <a:noFill/>
              </a:ln>
              <a:solidFill>
                <a:srgbClr val="184E71"/>
              </a:solidFill>
              <a:effectLst/>
              <a:uLnTx/>
              <a:uFillTx/>
              <a:latin typeface="Calibri"/>
              <a:ea typeface="+mn-ea"/>
              <a:cs typeface="Calibri"/>
            </a:endParaRPr>
          </a:p>
        </p:txBody>
      </p:sp>
      <p:grpSp>
        <p:nvGrpSpPr>
          <p:cNvPr id="46" name="object 46"/>
          <p:cNvGrpSpPr/>
          <p:nvPr/>
        </p:nvGrpSpPr>
        <p:grpSpPr>
          <a:xfrm>
            <a:off x="9685019" y="2132856"/>
            <a:ext cx="1910080" cy="2085339"/>
            <a:chOff x="9685019" y="2474976"/>
            <a:chExt cx="1910080" cy="2085339"/>
          </a:xfrm>
        </p:grpSpPr>
        <p:pic>
          <p:nvPicPr>
            <p:cNvPr id="47" name="object 47"/>
            <p:cNvPicPr/>
            <p:nvPr/>
          </p:nvPicPr>
          <p:blipFill>
            <a:blip r:embed="rId8" cstate="print"/>
            <a:stretch>
              <a:fillRect/>
            </a:stretch>
          </p:blipFill>
          <p:spPr>
            <a:xfrm>
              <a:off x="9905999" y="2474976"/>
              <a:ext cx="1467611" cy="1508760"/>
            </a:xfrm>
            <a:prstGeom prst="rect">
              <a:avLst/>
            </a:prstGeom>
          </p:spPr>
        </p:pic>
        <p:sp>
          <p:nvSpPr>
            <p:cNvPr id="48" name="object 48"/>
            <p:cNvSpPr/>
            <p:nvPr/>
          </p:nvSpPr>
          <p:spPr>
            <a:xfrm>
              <a:off x="9815321" y="3821430"/>
              <a:ext cx="1649730" cy="0"/>
            </a:xfrm>
            <a:custGeom>
              <a:avLst/>
              <a:gdLst/>
              <a:ahLst/>
              <a:cxnLst/>
              <a:rect l="l" t="t" r="r" b="b"/>
              <a:pathLst>
                <a:path w="1649729">
                  <a:moveTo>
                    <a:pt x="1649222" y="0"/>
                  </a:moveTo>
                  <a:lnTo>
                    <a:pt x="0" y="0"/>
                  </a:lnTo>
                </a:path>
              </a:pathLst>
            </a:custGeom>
            <a:ln w="19812">
              <a:solidFill>
                <a:srgbClr val="9F5EB5"/>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pic>
          <p:nvPicPr>
            <p:cNvPr id="49" name="object 49"/>
            <p:cNvPicPr/>
            <p:nvPr/>
          </p:nvPicPr>
          <p:blipFill>
            <a:blip r:embed="rId4" cstate="print"/>
            <a:stretch>
              <a:fillRect/>
            </a:stretch>
          </p:blipFill>
          <p:spPr>
            <a:xfrm>
              <a:off x="10322051" y="2766060"/>
              <a:ext cx="635507" cy="766572"/>
            </a:xfrm>
            <a:prstGeom prst="rect">
              <a:avLst/>
            </a:prstGeom>
          </p:spPr>
        </p:pic>
        <p:sp>
          <p:nvSpPr>
            <p:cNvPr id="50" name="object 50"/>
            <p:cNvSpPr/>
            <p:nvPr/>
          </p:nvSpPr>
          <p:spPr>
            <a:xfrm>
              <a:off x="10322814" y="2852673"/>
              <a:ext cx="574675" cy="50800"/>
            </a:xfrm>
            <a:custGeom>
              <a:avLst/>
              <a:gdLst/>
              <a:ahLst/>
              <a:cxnLst/>
              <a:rect l="l" t="t" r="r" b="b"/>
              <a:pathLst>
                <a:path w="574675" h="50800">
                  <a:moveTo>
                    <a:pt x="195072" y="13970"/>
                  </a:moveTo>
                  <a:lnTo>
                    <a:pt x="50800" y="13970"/>
                  </a:lnTo>
                  <a:lnTo>
                    <a:pt x="50800" y="0"/>
                  </a:lnTo>
                  <a:lnTo>
                    <a:pt x="0" y="25400"/>
                  </a:lnTo>
                  <a:lnTo>
                    <a:pt x="50800" y="50800"/>
                  </a:lnTo>
                  <a:lnTo>
                    <a:pt x="50800" y="36830"/>
                  </a:lnTo>
                  <a:lnTo>
                    <a:pt x="195072" y="36830"/>
                  </a:lnTo>
                  <a:lnTo>
                    <a:pt x="195072" y="13970"/>
                  </a:lnTo>
                  <a:close/>
                </a:path>
                <a:path w="574675" h="50800">
                  <a:moveTo>
                    <a:pt x="574548" y="25400"/>
                  </a:moveTo>
                  <a:lnTo>
                    <a:pt x="551688" y="13970"/>
                  </a:lnTo>
                  <a:lnTo>
                    <a:pt x="523748" y="0"/>
                  </a:lnTo>
                  <a:lnTo>
                    <a:pt x="523748" y="13970"/>
                  </a:lnTo>
                  <a:lnTo>
                    <a:pt x="379476" y="13970"/>
                  </a:lnTo>
                  <a:lnTo>
                    <a:pt x="379476" y="36830"/>
                  </a:lnTo>
                  <a:lnTo>
                    <a:pt x="523748" y="36830"/>
                  </a:lnTo>
                  <a:lnTo>
                    <a:pt x="523748" y="50800"/>
                  </a:lnTo>
                  <a:lnTo>
                    <a:pt x="551688" y="36830"/>
                  </a:lnTo>
                  <a:lnTo>
                    <a:pt x="574548" y="2540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51" name="object 51"/>
            <p:cNvSpPr/>
            <p:nvPr/>
          </p:nvSpPr>
          <p:spPr>
            <a:xfrm>
              <a:off x="9688067" y="3825240"/>
              <a:ext cx="1903730" cy="731520"/>
            </a:xfrm>
            <a:custGeom>
              <a:avLst/>
              <a:gdLst/>
              <a:ahLst/>
              <a:cxnLst/>
              <a:rect l="l" t="t" r="r" b="b"/>
              <a:pathLst>
                <a:path w="1903729" h="731520">
                  <a:moveTo>
                    <a:pt x="1839976" y="0"/>
                  </a:moveTo>
                  <a:lnTo>
                    <a:pt x="63500" y="0"/>
                  </a:lnTo>
                  <a:lnTo>
                    <a:pt x="38790" y="4992"/>
                  </a:lnTo>
                  <a:lnTo>
                    <a:pt x="18605" y="18605"/>
                  </a:lnTo>
                  <a:lnTo>
                    <a:pt x="4992" y="38790"/>
                  </a:lnTo>
                  <a:lnTo>
                    <a:pt x="0" y="63500"/>
                  </a:lnTo>
                  <a:lnTo>
                    <a:pt x="0" y="625729"/>
                  </a:lnTo>
                  <a:lnTo>
                    <a:pt x="8314" y="666904"/>
                  </a:lnTo>
                  <a:lnTo>
                    <a:pt x="30987" y="700532"/>
                  </a:lnTo>
                  <a:lnTo>
                    <a:pt x="64615" y="723205"/>
                  </a:lnTo>
                  <a:lnTo>
                    <a:pt x="105790" y="731520"/>
                  </a:lnTo>
                  <a:lnTo>
                    <a:pt x="1797684" y="731520"/>
                  </a:lnTo>
                  <a:lnTo>
                    <a:pt x="1838860" y="723205"/>
                  </a:lnTo>
                  <a:lnTo>
                    <a:pt x="1872487" y="700532"/>
                  </a:lnTo>
                  <a:lnTo>
                    <a:pt x="1895161" y="666904"/>
                  </a:lnTo>
                  <a:lnTo>
                    <a:pt x="1903476" y="625729"/>
                  </a:lnTo>
                  <a:lnTo>
                    <a:pt x="1903476" y="63500"/>
                  </a:lnTo>
                  <a:lnTo>
                    <a:pt x="1898483" y="38790"/>
                  </a:lnTo>
                  <a:lnTo>
                    <a:pt x="1884870" y="18605"/>
                  </a:lnTo>
                  <a:lnTo>
                    <a:pt x="1864685" y="4992"/>
                  </a:lnTo>
                  <a:lnTo>
                    <a:pt x="1839976" y="0"/>
                  </a:lnTo>
                  <a:close/>
                </a:path>
              </a:pathLst>
            </a:custGeom>
            <a:solidFill>
              <a:srgbClr val="FFFFFF">
                <a:alpha val="78038"/>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sp>
          <p:nvSpPr>
            <p:cNvPr id="52" name="object 52"/>
            <p:cNvSpPr/>
            <p:nvPr/>
          </p:nvSpPr>
          <p:spPr>
            <a:xfrm>
              <a:off x="9688067" y="3825240"/>
              <a:ext cx="1903730" cy="731520"/>
            </a:xfrm>
            <a:custGeom>
              <a:avLst/>
              <a:gdLst/>
              <a:ahLst/>
              <a:cxnLst/>
              <a:rect l="l" t="t" r="r" b="b"/>
              <a:pathLst>
                <a:path w="1903729" h="731520">
                  <a:moveTo>
                    <a:pt x="63500" y="0"/>
                  </a:moveTo>
                  <a:lnTo>
                    <a:pt x="1839976" y="0"/>
                  </a:lnTo>
                  <a:lnTo>
                    <a:pt x="1864685" y="4992"/>
                  </a:lnTo>
                  <a:lnTo>
                    <a:pt x="1884870" y="18605"/>
                  </a:lnTo>
                  <a:lnTo>
                    <a:pt x="1898483" y="38790"/>
                  </a:lnTo>
                  <a:lnTo>
                    <a:pt x="1903476" y="63500"/>
                  </a:lnTo>
                  <a:lnTo>
                    <a:pt x="1903476" y="625729"/>
                  </a:lnTo>
                  <a:lnTo>
                    <a:pt x="1895161" y="666904"/>
                  </a:lnTo>
                  <a:lnTo>
                    <a:pt x="1872487" y="700532"/>
                  </a:lnTo>
                  <a:lnTo>
                    <a:pt x="1838860" y="723205"/>
                  </a:lnTo>
                  <a:lnTo>
                    <a:pt x="1797684" y="731520"/>
                  </a:lnTo>
                  <a:lnTo>
                    <a:pt x="105790" y="731520"/>
                  </a:lnTo>
                  <a:lnTo>
                    <a:pt x="64615" y="723205"/>
                  </a:lnTo>
                  <a:lnTo>
                    <a:pt x="30987" y="700532"/>
                  </a:lnTo>
                  <a:lnTo>
                    <a:pt x="8314" y="666904"/>
                  </a:lnTo>
                  <a:lnTo>
                    <a:pt x="0" y="625729"/>
                  </a:lnTo>
                  <a:lnTo>
                    <a:pt x="0" y="63500"/>
                  </a:lnTo>
                  <a:lnTo>
                    <a:pt x="4992" y="38790"/>
                  </a:lnTo>
                  <a:lnTo>
                    <a:pt x="18605" y="18605"/>
                  </a:lnTo>
                  <a:lnTo>
                    <a:pt x="38790" y="4992"/>
                  </a:lnTo>
                  <a:lnTo>
                    <a:pt x="63500" y="0"/>
                  </a:lnTo>
                  <a:close/>
                </a:path>
              </a:pathLst>
            </a:custGeom>
            <a:ln w="6096">
              <a:solidFill>
                <a:srgbClr val="EAC6F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84E71"/>
                </a:solidFill>
                <a:effectLst/>
                <a:uLnTx/>
                <a:uFillTx/>
                <a:latin typeface="Calibri" panose="020F0502020204030204"/>
                <a:ea typeface="+mn-ea"/>
                <a:cs typeface="+mn-cs"/>
              </a:endParaRPr>
            </a:p>
          </p:txBody>
        </p:sp>
      </p:grpSp>
      <p:sp>
        <p:nvSpPr>
          <p:cNvPr id="53" name="object 53"/>
          <p:cNvSpPr txBox="1"/>
          <p:nvPr/>
        </p:nvSpPr>
        <p:spPr>
          <a:xfrm>
            <a:off x="10061766" y="3494623"/>
            <a:ext cx="1122680" cy="546735"/>
          </a:xfrm>
          <a:prstGeom prst="rect">
            <a:avLst/>
          </a:prstGeom>
        </p:spPr>
        <p:txBody>
          <a:bodyPr vert="horz" wrap="square" lIns="0" tIns="43815" rIns="0" bIns="0" rtlCol="0">
            <a:spAutoFit/>
          </a:bodyPr>
          <a:lstStyle/>
          <a:p>
            <a:pPr marL="103505" marR="30480" lvl="0" indent="-66040" algn="l" defTabSz="914400" rtl="0" eaLnBrk="1" fontAlgn="auto" latinLnBrk="0" hangingPunct="1">
              <a:lnSpc>
                <a:spcPts val="1939"/>
              </a:lnSpc>
              <a:spcBef>
                <a:spcPts val="345"/>
              </a:spcBef>
              <a:spcAft>
                <a:spcPts val="0"/>
              </a:spcAft>
              <a:buClrTx/>
              <a:buSzTx/>
              <a:buFontTx/>
              <a:buNone/>
              <a:tabLst/>
              <a:defRPr/>
            </a:pPr>
            <a:r>
              <a:rPr kumimoji="0" sz="1800" b="0" i="0" u="none" strike="noStrike" kern="1200" cap="none" spc="-5" normalizeH="0" baseline="0" noProof="0" dirty="0">
                <a:ln>
                  <a:noFill/>
                </a:ln>
                <a:solidFill>
                  <a:srgbClr val="6F1F82"/>
                </a:solidFill>
                <a:effectLst/>
                <a:uLnTx/>
                <a:uFillTx/>
                <a:latin typeface="Calibri"/>
                <a:ea typeface="+mn-ea"/>
                <a:cs typeface="Calibri"/>
              </a:rPr>
              <a:t>Endo</a:t>
            </a:r>
            <a:r>
              <a:rPr kumimoji="0" sz="1800" b="0" i="0" u="none" strike="noStrike" kern="1200" cap="none" spc="0" normalizeH="0" baseline="0" noProof="0" dirty="0">
                <a:ln>
                  <a:noFill/>
                </a:ln>
                <a:solidFill>
                  <a:srgbClr val="6F1F82"/>
                </a:solidFill>
                <a:effectLst/>
                <a:uLnTx/>
                <a:uFillTx/>
                <a:latin typeface="Calibri"/>
                <a:ea typeface="+mn-ea"/>
                <a:cs typeface="Calibri"/>
              </a:rPr>
              <a:t>s</a:t>
            </a:r>
            <a:r>
              <a:rPr kumimoji="0" sz="1800" b="0" i="0" u="none" strike="noStrike" kern="1200" cap="none" spc="-20" normalizeH="0" baseline="0" noProof="0" dirty="0">
                <a:ln>
                  <a:noFill/>
                </a:ln>
                <a:solidFill>
                  <a:srgbClr val="6F1F82"/>
                </a:solidFill>
                <a:effectLst/>
                <a:uLnTx/>
                <a:uFillTx/>
                <a:latin typeface="Calibri"/>
                <a:ea typeface="+mn-ea"/>
                <a:cs typeface="Calibri"/>
              </a:rPr>
              <a:t>c</a:t>
            </a:r>
            <a:r>
              <a:rPr kumimoji="0" sz="1800" b="0" i="0" u="none" strike="noStrike" kern="1200" cap="none" spc="-5" normalizeH="0" baseline="0" noProof="0" dirty="0">
                <a:ln>
                  <a:noFill/>
                </a:ln>
                <a:solidFill>
                  <a:srgbClr val="6F1F82"/>
                </a:solidFill>
                <a:effectLst/>
                <a:uLnTx/>
                <a:uFillTx/>
                <a:latin typeface="Calibri"/>
                <a:ea typeface="+mn-ea"/>
                <a:cs typeface="Calibri"/>
              </a:rPr>
              <a:t>opic  Dilation</a:t>
            </a:r>
            <a:r>
              <a:rPr kumimoji="0" sz="1800" b="0" i="0" u="none" strike="noStrike" kern="1200" cap="none" spc="-7" normalizeH="0" baseline="25462" noProof="0" dirty="0">
                <a:ln>
                  <a:noFill/>
                </a:ln>
                <a:solidFill>
                  <a:srgbClr val="6F1F82"/>
                </a:solidFill>
                <a:effectLst/>
                <a:uLnTx/>
                <a:uFillTx/>
                <a:latin typeface="Calibri"/>
                <a:ea typeface="+mn-ea"/>
                <a:cs typeface="Calibri"/>
              </a:rPr>
              <a:t>1,2</a:t>
            </a:r>
            <a:endParaRPr kumimoji="0" sz="1800" b="0" i="0" u="none" strike="noStrike" kern="1200" cap="none" spc="0" normalizeH="0" baseline="25462" noProof="0">
              <a:ln>
                <a:noFill/>
              </a:ln>
              <a:solidFill>
                <a:srgbClr val="184E71"/>
              </a:solidFill>
              <a:effectLst/>
              <a:uLnTx/>
              <a:uFillTx/>
              <a:latin typeface="Calibri"/>
              <a:ea typeface="+mn-ea"/>
              <a:cs typeface="Calibri"/>
            </a:endParaRPr>
          </a:p>
        </p:txBody>
      </p:sp>
      <p:sp>
        <p:nvSpPr>
          <p:cNvPr id="54" name="object 54"/>
          <p:cNvSpPr txBox="1"/>
          <p:nvPr/>
        </p:nvSpPr>
        <p:spPr>
          <a:xfrm>
            <a:off x="368299" y="6452946"/>
            <a:ext cx="9319768" cy="274691"/>
          </a:xfrm>
          <a:prstGeom prst="rect">
            <a:avLst/>
          </a:prstGeom>
        </p:spPr>
        <p:txBody>
          <a:bodyPr vert="horz" wrap="square" lIns="0" tIns="0" rIns="0" bIns="0" rtlCol="0">
            <a:spAutoFit/>
          </a:bodyPr>
          <a:lstStyle/>
          <a:p>
            <a:pPr marL="12700" marR="0" lvl="0" indent="0" algn="l" defTabSz="914400" rtl="0" eaLnBrk="1" fontAlgn="auto" latinLnBrk="0" hangingPunct="1">
              <a:lnSpc>
                <a:spcPts val="985"/>
              </a:lnSpc>
              <a:spcBef>
                <a:spcPts val="0"/>
              </a:spcBef>
              <a:spcAft>
                <a:spcPts val="0"/>
              </a:spcAft>
              <a:buClrTx/>
              <a:buSzTx/>
              <a:buFontTx/>
              <a:buNone/>
              <a:tabLst/>
              <a:defRPr/>
            </a:pPr>
            <a:r>
              <a:rPr kumimoji="0" sz="1200" b="0" i="0" u="none" strike="noStrike" kern="1200" cap="none" spc="-5" normalizeH="0" baseline="0" noProof="0" dirty="0">
                <a:ln>
                  <a:noFill/>
                </a:ln>
                <a:solidFill>
                  <a:srgbClr val="5A524F"/>
                </a:solidFill>
                <a:effectLst/>
                <a:uLnTx/>
                <a:uFillTx/>
                <a:latin typeface="Calibri"/>
                <a:ea typeface="+mn-ea"/>
                <a:cs typeface="Calibri"/>
              </a:rPr>
              <a:t>EoE,</a:t>
            </a:r>
            <a:r>
              <a:rPr kumimoji="0" sz="1200" b="0" i="0" u="none" strike="noStrike" kern="1200" cap="none" spc="-25"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eosinophilic</a:t>
            </a:r>
            <a:r>
              <a:rPr kumimoji="0" sz="1200" b="0" i="0" u="none" strike="noStrike" kern="1200" cap="none" spc="-40"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esophagitis.</a:t>
            </a:r>
            <a:endParaRPr kumimoji="0" sz="1200" b="0" i="0" u="none" strike="noStrike" kern="1200" cap="none" spc="0" normalizeH="0" baseline="0" noProof="0" dirty="0">
              <a:ln>
                <a:noFill/>
              </a:ln>
              <a:solidFill>
                <a:srgbClr val="184E71"/>
              </a:solidFill>
              <a:effectLst/>
              <a:uLnTx/>
              <a:uFillTx/>
              <a:latin typeface="Calibri"/>
              <a:ea typeface="+mn-ea"/>
              <a:cs typeface="Calibri"/>
            </a:endParaRPr>
          </a:p>
          <a:p>
            <a:pPr marL="12700" marR="0" lvl="0" indent="0" algn="l" defTabSz="914400" rtl="0" eaLnBrk="1" fontAlgn="auto" latinLnBrk="0" hangingPunct="1">
              <a:lnSpc>
                <a:spcPts val="1140"/>
              </a:lnSpc>
              <a:spcBef>
                <a:spcPts val="0"/>
              </a:spcBef>
              <a:spcAft>
                <a:spcPts val="0"/>
              </a:spcAft>
              <a:buClrTx/>
              <a:buSzTx/>
              <a:buFontTx/>
              <a:buNone/>
              <a:tabLst/>
              <a:defRPr/>
            </a:pPr>
            <a:r>
              <a:rPr kumimoji="0" sz="1200" b="0" i="0" u="none" strike="noStrike" kern="1200" cap="none" spc="-5" normalizeH="0" baseline="0" noProof="0" dirty="0">
                <a:ln>
                  <a:noFill/>
                </a:ln>
                <a:solidFill>
                  <a:srgbClr val="5A524F"/>
                </a:solidFill>
                <a:effectLst/>
                <a:uLnTx/>
                <a:uFillTx/>
                <a:latin typeface="Calibri"/>
                <a:ea typeface="+mn-ea"/>
                <a:cs typeface="Calibri"/>
              </a:rPr>
              <a:t>1.</a:t>
            </a:r>
            <a:r>
              <a:rPr kumimoji="0" sz="1200" b="0" i="0" u="none" strike="noStrike" kern="1200" cap="none" spc="10"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Lucendo</a:t>
            </a:r>
            <a:r>
              <a:rPr kumimoji="0" sz="1200" b="0" i="0" u="none" strike="noStrike" kern="1200" cap="none" spc="25"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AJ,</a:t>
            </a:r>
            <a:r>
              <a:rPr kumimoji="0" sz="1200" b="0" i="0" u="none" strike="noStrike" kern="1200" cap="none" spc="15"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et</a:t>
            </a:r>
            <a:r>
              <a:rPr kumimoji="0" sz="1200" b="0" i="0" u="none" strike="noStrike" kern="1200" cap="none" spc="20"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al.</a:t>
            </a:r>
            <a:r>
              <a:rPr kumimoji="0" sz="1200" b="0" i="0" u="none" strike="noStrike" kern="1200" cap="none" spc="10"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United</a:t>
            </a:r>
            <a:r>
              <a:rPr kumimoji="0" sz="1200" b="0" i="0" u="none" strike="noStrike" kern="1200" cap="none" spc="-10"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European</a:t>
            </a:r>
            <a:r>
              <a:rPr kumimoji="0" sz="1200" b="0" i="0" u="none" strike="noStrike" kern="1200" cap="none" spc="-10"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Gastroenterol</a:t>
            </a:r>
            <a:r>
              <a:rPr kumimoji="0" sz="1200" b="0" i="0" u="none" strike="noStrike" kern="1200" cap="none" spc="-15" normalizeH="0" baseline="0" noProof="0" dirty="0">
                <a:ln>
                  <a:noFill/>
                </a:ln>
                <a:solidFill>
                  <a:srgbClr val="5A524F"/>
                </a:solidFill>
                <a:effectLst/>
                <a:uLnTx/>
                <a:uFillTx/>
                <a:latin typeface="Calibri"/>
                <a:ea typeface="+mn-ea"/>
                <a:cs typeface="Calibri"/>
              </a:rPr>
              <a:t> </a:t>
            </a:r>
            <a:r>
              <a:rPr kumimoji="0" sz="1200" b="0" i="0" u="none" strike="noStrike" kern="1200" cap="none" spc="0" normalizeH="0" baseline="0" noProof="0" dirty="0">
                <a:ln>
                  <a:noFill/>
                </a:ln>
                <a:solidFill>
                  <a:srgbClr val="5A524F"/>
                </a:solidFill>
                <a:effectLst/>
                <a:uLnTx/>
                <a:uFillTx/>
                <a:latin typeface="Calibri"/>
                <a:ea typeface="+mn-ea"/>
                <a:cs typeface="Calibri"/>
              </a:rPr>
              <a:t>J.</a:t>
            </a:r>
            <a:r>
              <a:rPr kumimoji="0" sz="1200" b="0" i="0" u="none" strike="noStrike" kern="1200" cap="none" spc="25"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2017;5(3):335-358.</a:t>
            </a:r>
            <a:r>
              <a:rPr kumimoji="0" sz="1200" b="0" i="0" u="none" strike="noStrike" kern="1200" cap="none" spc="75"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2.</a:t>
            </a:r>
            <a:r>
              <a:rPr kumimoji="0" sz="1200" b="0" i="0" u="none" strike="noStrike" kern="1200" cap="none" spc="5"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Nhu</a:t>
            </a:r>
            <a:r>
              <a:rPr kumimoji="0" sz="1200" b="0" i="0" u="none" strike="noStrike" kern="1200" cap="none" spc="15"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QM,</a:t>
            </a:r>
            <a:r>
              <a:rPr kumimoji="0" sz="1200" b="0" i="0" u="none" strike="noStrike" kern="1200" cap="none" spc="0" normalizeH="0" baseline="0" noProof="0" dirty="0">
                <a:ln>
                  <a:noFill/>
                </a:ln>
                <a:solidFill>
                  <a:srgbClr val="5A524F"/>
                </a:solidFill>
                <a:effectLst/>
                <a:uLnTx/>
                <a:uFillTx/>
                <a:latin typeface="Calibri"/>
                <a:ea typeface="+mn-ea"/>
                <a:cs typeface="Calibri"/>
              </a:rPr>
              <a:t> </a:t>
            </a:r>
            <a:r>
              <a:rPr kumimoji="0" sz="1200" b="0" i="0" u="none" strike="noStrike" kern="1200" cap="none" spc="-10" normalizeH="0" baseline="0" noProof="0" dirty="0">
                <a:ln>
                  <a:noFill/>
                </a:ln>
                <a:solidFill>
                  <a:srgbClr val="5A524F"/>
                </a:solidFill>
                <a:effectLst/>
                <a:uLnTx/>
                <a:uFillTx/>
                <a:latin typeface="Calibri"/>
                <a:ea typeface="+mn-ea"/>
                <a:cs typeface="Calibri"/>
              </a:rPr>
              <a:t>Aceves</a:t>
            </a:r>
            <a:r>
              <a:rPr kumimoji="0" sz="1200" b="0" i="0" u="none" strike="noStrike" kern="1200" cap="none" spc="25"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SS.</a:t>
            </a:r>
            <a:r>
              <a:rPr kumimoji="0" sz="1200" b="0" i="0" u="none" strike="noStrike" kern="1200" cap="none" spc="30"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Ann</a:t>
            </a:r>
            <a:r>
              <a:rPr kumimoji="0" sz="1200" b="0" i="0" u="none" strike="noStrike" kern="1200" cap="none" spc="0"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Allergy Asthma</a:t>
            </a:r>
            <a:r>
              <a:rPr kumimoji="0" sz="1200" b="0" i="0" u="none" strike="noStrike" kern="1200" cap="none" spc="5"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Immunol.</a:t>
            </a:r>
            <a:r>
              <a:rPr kumimoji="0" sz="1200" b="0" i="0" u="none" strike="noStrike" kern="1200" cap="none" spc="-15" normalizeH="0" baseline="0" noProof="0" dirty="0">
                <a:ln>
                  <a:noFill/>
                </a:ln>
                <a:solidFill>
                  <a:srgbClr val="5A524F"/>
                </a:solidFill>
                <a:effectLst/>
                <a:uLnTx/>
                <a:uFillTx/>
                <a:latin typeface="Calibri"/>
                <a:ea typeface="+mn-ea"/>
                <a:cs typeface="Calibri"/>
              </a:rPr>
              <a:t> </a:t>
            </a:r>
            <a:r>
              <a:rPr kumimoji="0" sz="1200" b="0" i="0" u="none" strike="noStrike" kern="1200" cap="none" spc="-5" normalizeH="0" baseline="0" noProof="0" dirty="0">
                <a:ln>
                  <a:noFill/>
                </a:ln>
                <a:solidFill>
                  <a:srgbClr val="5A524F"/>
                </a:solidFill>
                <a:effectLst/>
                <a:uLnTx/>
                <a:uFillTx/>
                <a:latin typeface="Calibri"/>
                <a:ea typeface="+mn-ea"/>
                <a:cs typeface="Calibri"/>
              </a:rPr>
              <a:t>2023;130(1):15-20.</a:t>
            </a:r>
            <a:endParaRPr kumimoji="0" sz="1200" b="0" i="0" u="none" strike="noStrike" kern="1200" cap="none" spc="0" normalizeH="0" baseline="0" noProof="0" dirty="0">
              <a:ln>
                <a:noFill/>
              </a:ln>
              <a:solidFill>
                <a:srgbClr val="184E71"/>
              </a:solidFill>
              <a:effectLst/>
              <a:uLnTx/>
              <a:uFillTx/>
              <a:latin typeface="Calibri"/>
              <a:ea typeface="+mn-ea"/>
              <a:cs typeface="Calibri"/>
            </a:endParaRPr>
          </a:p>
        </p:txBody>
      </p:sp>
      <p:sp>
        <p:nvSpPr>
          <p:cNvPr id="58" name="Rectangle 3">
            <a:extLst>
              <a:ext uri="{FF2B5EF4-FFF2-40B4-BE49-F238E27FC236}">
                <a16:creationId xmlns:a16="http://schemas.microsoft.com/office/drawing/2014/main" id="{4DA93B90-936A-4A7A-B252-A7F20C6CB1B1}"/>
              </a:ext>
            </a:extLst>
          </p:cNvPr>
          <p:cNvSpPr>
            <a:spLocks noChangeArrowheads="1"/>
          </p:cNvSpPr>
          <p:nvPr/>
        </p:nvSpPr>
        <p:spPr bwMode="auto">
          <a:xfrm>
            <a:off x="335360" y="196950"/>
            <a:ext cx="1087319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Different Solutions for Treating </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EoE</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and EGIDs </a:t>
            </a:r>
          </a:p>
        </p:txBody>
      </p:sp>
      <p:sp>
        <p:nvSpPr>
          <p:cNvPr id="2" name="Simbolo &quot;Non consentito&quot; 1">
            <a:extLst>
              <a:ext uri="{FF2B5EF4-FFF2-40B4-BE49-F238E27FC236}">
                <a16:creationId xmlns:a16="http://schemas.microsoft.com/office/drawing/2014/main" id="{BFD1DD6F-C231-450F-9B6A-EE7E54ED7B99}"/>
              </a:ext>
            </a:extLst>
          </p:cNvPr>
          <p:cNvSpPr/>
          <p:nvPr/>
        </p:nvSpPr>
        <p:spPr>
          <a:xfrm>
            <a:off x="5190870" y="2440143"/>
            <a:ext cx="1744462" cy="1648004"/>
          </a:xfrm>
          <a:prstGeom prst="noSmoking">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a:ea typeface="+mn-ea"/>
              <a:cs typeface="+mn-cs"/>
            </a:endParaRPr>
          </a:p>
        </p:txBody>
      </p:sp>
      <p:sp>
        <p:nvSpPr>
          <p:cNvPr id="56" name="Simbolo &quot;Non consentito&quot; 55">
            <a:extLst>
              <a:ext uri="{FF2B5EF4-FFF2-40B4-BE49-F238E27FC236}">
                <a16:creationId xmlns:a16="http://schemas.microsoft.com/office/drawing/2014/main" id="{90FA4F31-9288-4E2B-83BB-EABA0D56135E}"/>
              </a:ext>
            </a:extLst>
          </p:cNvPr>
          <p:cNvSpPr/>
          <p:nvPr/>
        </p:nvSpPr>
        <p:spPr>
          <a:xfrm>
            <a:off x="7413308" y="2402604"/>
            <a:ext cx="1744462" cy="1648004"/>
          </a:xfrm>
          <a:prstGeom prst="noSmoking">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a:ea typeface="+mn-ea"/>
              <a:cs typeface="+mn-cs"/>
            </a:endParaRPr>
          </a:p>
        </p:txBody>
      </p:sp>
      <p:sp>
        <p:nvSpPr>
          <p:cNvPr id="57" name="Simbolo &quot;Non consentito&quot; 56">
            <a:extLst>
              <a:ext uri="{FF2B5EF4-FFF2-40B4-BE49-F238E27FC236}">
                <a16:creationId xmlns:a16="http://schemas.microsoft.com/office/drawing/2014/main" id="{38CEF32E-D124-46E6-9668-29DD1F98FD92}"/>
              </a:ext>
            </a:extLst>
          </p:cNvPr>
          <p:cNvSpPr/>
          <p:nvPr/>
        </p:nvSpPr>
        <p:spPr>
          <a:xfrm>
            <a:off x="9734414" y="2440143"/>
            <a:ext cx="1744462" cy="1648004"/>
          </a:xfrm>
          <a:prstGeom prst="noSmoking">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a:ea typeface="+mn-ea"/>
              <a:cs typeface="+mn-cs"/>
            </a:endParaRPr>
          </a:p>
        </p:txBody>
      </p:sp>
      <p:sp>
        <p:nvSpPr>
          <p:cNvPr id="60" name="Simbolo &quot;Non consentito&quot; 59">
            <a:extLst>
              <a:ext uri="{FF2B5EF4-FFF2-40B4-BE49-F238E27FC236}">
                <a16:creationId xmlns:a16="http://schemas.microsoft.com/office/drawing/2014/main" id="{E7ABDD87-D168-455D-84FF-2FFABE86F4BF}"/>
              </a:ext>
            </a:extLst>
          </p:cNvPr>
          <p:cNvSpPr/>
          <p:nvPr/>
        </p:nvSpPr>
        <p:spPr>
          <a:xfrm>
            <a:off x="3006533" y="2440143"/>
            <a:ext cx="1744462" cy="1648004"/>
          </a:xfrm>
          <a:prstGeom prst="noSmoking">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a:ea typeface="+mn-ea"/>
              <a:cs typeface="+mn-cs"/>
            </a:endParaRPr>
          </a:p>
        </p:txBody>
      </p:sp>
      <p:sp>
        <p:nvSpPr>
          <p:cNvPr id="62" name="Simbolo &quot;Non consentito&quot; 61">
            <a:extLst>
              <a:ext uri="{FF2B5EF4-FFF2-40B4-BE49-F238E27FC236}">
                <a16:creationId xmlns:a16="http://schemas.microsoft.com/office/drawing/2014/main" id="{9A8EE28A-481F-42CB-94C7-AC5973E47E34}"/>
              </a:ext>
            </a:extLst>
          </p:cNvPr>
          <p:cNvSpPr/>
          <p:nvPr/>
        </p:nvSpPr>
        <p:spPr>
          <a:xfrm>
            <a:off x="763079" y="2402604"/>
            <a:ext cx="1744462" cy="1648004"/>
          </a:xfrm>
          <a:prstGeom prst="noSmoking">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68" name="Gruppo 67">
            <a:extLst>
              <a:ext uri="{FF2B5EF4-FFF2-40B4-BE49-F238E27FC236}">
                <a16:creationId xmlns:a16="http://schemas.microsoft.com/office/drawing/2014/main" id="{B56624D5-802B-4FA2-973B-8FFFE5D417ED}"/>
              </a:ext>
            </a:extLst>
          </p:cNvPr>
          <p:cNvGrpSpPr/>
          <p:nvPr/>
        </p:nvGrpSpPr>
        <p:grpSpPr>
          <a:xfrm>
            <a:off x="6801524" y="389760"/>
            <a:ext cx="891031" cy="438473"/>
            <a:chOff x="7055104" y="962077"/>
            <a:chExt cx="891031" cy="438473"/>
          </a:xfrm>
        </p:grpSpPr>
        <p:cxnSp>
          <p:nvCxnSpPr>
            <p:cNvPr id="63" name="Connettore diritto 62">
              <a:extLst>
                <a:ext uri="{FF2B5EF4-FFF2-40B4-BE49-F238E27FC236}">
                  <a16:creationId xmlns:a16="http://schemas.microsoft.com/office/drawing/2014/main" id="{5C67A6A0-1353-4DBC-872B-A34E8659AE55}"/>
                </a:ext>
              </a:extLst>
            </p:cNvPr>
            <p:cNvCxnSpPr/>
            <p:nvPr/>
          </p:nvCxnSpPr>
          <p:spPr>
            <a:xfrm flipV="1">
              <a:off x="7055104" y="965886"/>
              <a:ext cx="891031" cy="434664"/>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64" name="Connettore diritto 63">
              <a:extLst>
                <a:ext uri="{FF2B5EF4-FFF2-40B4-BE49-F238E27FC236}">
                  <a16:creationId xmlns:a16="http://schemas.microsoft.com/office/drawing/2014/main" id="{0811F523-BD14-45F0-A135-8BD5C1E58BD5}"/>
                </a:ext>
              </a:extLst>
            </p:cNvPr>
            <p:cNvCxnSpPr>
              <a:cxnSpLocks/>
            </p:cNvCxnSpPr>
            <p:nvPr/>
          </p:nvCxnSpPr>
          <p:spPr>
            <a:xfrm>
              <a:off x="7055104" y="962077"/>
              <a:ext cx="891031" cy="393113"/>
            </a:xfrm>
            <a:prstGeom prst="line">
              <a:avLst/>
            </a:prstGeom>
            <a:ln w="38100"/>
          </p:spPr>
          <p:style>
            <a:lnRef idx="1">
              <a:schemeClr val="accent2"/>
            </a:lnRef>
            <a:fillRef idx="0">
              <a:schemeClr val="accent2"/>
            </a:fillRef>
            <a:effectRef idx="0">
              <a:schemeClr val="accent2"/>
            </a:effectRef>
            <a:fontRef idx="minor">
              <a:schemeClr val="tx1"/>
            </a:fontRef>
          </p:style>
        </p:cxnSp>
      </p:grpSp>
      <p:sp>
        <p:nvSpPr>
          <p:cNvPr id="70" name="Rettangolo 69">
            <a:extLst>
              <a:ext uri="{FF2B5EF4-FFF2-40B4-BE49-F238E27FC236}">
                <a16:creationId xmlns:a16="http://schemas.microsoft.com/office/drawing/2014/main" id="{3E46C7FE-FD4C-493F-AE30-1770B5F21D45}"/>
              </a:ext>
            </a:extLst>
          </p:cNvPr>
          <p:cNvSpPr/>
          <p:nvPr/>
        </p:nvSpPr>
        <p:spPr>
          <a:xfrm>
            <a:off x="3887972" y="5309836"/>
            <a:ext cx="4384405" cy="46166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sng" strike="noStrike" kern="1200" cap="none" spc="0" normalizeH="0" baseline="0" noProof="0" dirty="0">
                <a:ln>
                  <a:noFill/>
                </a:ln>
                <a:solidFill>
                  <a:prstClr val="black"/>
                </a:solidFill>
                <a:effectLst/>
                <a:uLnTx/>
                <a:uFillTx/>
                <a:latin typeface="Calibri"/>
                <a:ea typeface="+mn-ea"/>
                <a:cs typeface="+mn-cs"/>
              </a:rPr>
              <a:t>No approved Treatments in EGIDs</a:t>
            </a:r>
          </a:p>
        </p:txBody>
      </p:sp>
    </p:spTree>
    <p:extLst>
      <p:ext uri="{BB962C8B-B14F-4D97-AF65-F5344CB8AC3E}">
        <p14:creationId xmlns:p14="http://schemas.microsoft.com/office/powerpoint/2010/main" val="305930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circle(in)">
                                      <p:cBhvr>
                                        <p:cTn id="7" dur="1000"/>
                                        <p:tgtEl>
                                          <p:spTgt spid="6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circle(in)">
                                      <p:cBhvr>
                                        <p:cTn id="10" dur="1000"/>
                                        <p:tgtEl>
                                          <p:spTgt spid="60"/>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1000"/>
                                        <p:tgtEl>
                                          <p:spTgt spid="2"/>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circle(in)">
                                      <p:cBhvr>
                                        <p:cTn id="16" dur="1000"/>
                                        <p:tgtEl>
                                          <p:spTgt spid="56"/>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circle(in)">
                                      <p:cBhvr>
                                        <p:cTn id="19" dur="1000"/>
                                        <p:tgtEl>
                                          <p:spTgt spid="57"/>
                                        </p:tgtEl>
                                      </p:cBhvr>
                                    </p:animEffect>
                                  </p:childTnLst>
                                </p:cTn>
                              </p:par>
                              <p:par>
                                <p:cTn id="20" presetID="16" presetClass="entr" presetSubtype="21" fill="hold" nodeType="with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barn(inVertical)">
                                      <p:cBhvr>
                                        <p:cTn id="2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6" grpId="0" animBg="1"/>
      <p:bldP spid="57" grpId="0" animBg="1"/>
      <p:bldP spid="60" grpId="0" animBg="1"/>
      <p:bldP spid="6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3">
            <a:extLst>
              <a:ext uri="{FF2B5EF4-FFF2-40B4-BE49-F238E27FC236}">
                <a16:creationId xmlns:a16="http://schemas.microsoft.com/office/drawing/2014/main" id="{E810A59D-4A2C-4F17-B96A-47A02DF8E6C2}"/>
              </a:ext>
            </a:extLst>
          </p:cNvPr>
          <p:cNvSpPr txBox="1">
            <a:spLocks noChangeArrowheads="1"/>
          </p:cNvSpPr>
          <p:nvPr/>
        </p:nvSpPr>
        <p:spPr bwMode="auto">
          <a:xfrm>
            <a:off x="5216691" y="6691802"/>
            <a:ext cx="6975309"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Calibri"/>
                <a:ea typeface="ＭＳ Ｐゴシック" pitchFamily="50" charset="-128"/>
                <a:cs typeface="Times New Roman" panose="02020603050405020304" pitchFamily="18" charset="0"/>
              </a:rPr>
              <a:t>Dellon</a:t>
            </a:r>
            <a:r>
              <a:rPr kumimoji="0" lang="en-US"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rPr>
              <a:t> ES, et al. Clin Gastroenterol </a:t>
            </a:r>
            <a:r>
              <a:rPr kumimoji="0" lang="en-US" sz="1200" b="0" i="0" u="none" strike="noStrike" kern="1200" cap="none" spc="0" normalizeH="0" baseline="0" noProof="0" dirty="0" err="1">
                <a:ln>
                  <a:noFill/>
                </a:ln>
                <a:solidFill>
                  <a:prstClr val="black"/>
                </a:solidFill>
                <a:effectLst/>
                <a:uLnTx/>
                <a:uFillTx/>
                <a:latin typeface="Calibri"/>
                <a:ea typeface="ＭＳ Ｐゴシック" pitchFamily="50" charset="-128"/>
                <a:cs typeface="Times New Roman" panose="02020603050405020304" pitchFamily="18" charset="0"/>
              </a:rPr>
              <a:t>Hepatol</a:t>
            </a:r>
            <a:r>
              <a:rPr kumimoji="0" lang="en-US"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rPr>
              <a:t>. 2022 Feb 16;S1542-3565(22)00143-4. </a:t>
            </a:r>
          </a:p>
        </p:txBody>
      </p:sp>
      <p:pic>
        <p:nvPicPr>
          <p:cNvPr id="5" name="Immagine 4">
            <a:extLst>
              <a:ext uri="{FF2B5EF4-FFF2-40B4-BE49-F238E27FC236}">
                <a16:creationId xmlns:a16="http://schemas.microsoft.com/office/drawing/2014/main" id="{14D61BA8-C501-4D9E-97F6-E89CD78681DB}"/>
              </a:ext>
            </a:extLst>
          </p:cNvPr>
          <p:cNvPicPr>
            <a:picLocks noChangeAspect="1"/>
          </p:cNvPicPr>
          <p:nvPr/>
        </p:nvPicPr>
        <p:blipFill>
          <a:blip r:embed="rId3"/>
          <a:stretch>
            <a:fillRect/>
          </a:stretch>
        </p:blipFill>
        <p:spPr>
          <a:xfrm>
            <a:off x="1602932" y="1326971"/>
            <a:ext cx="8986136" cy="5221812"/>
          </a:xfrm>
          <a:prstGeom prst="rect">
            <a:avLst/>
          </a:prstGeom>
          <a:effectLst>
            <a:outerShdw blurRad="50800" dist="38100" dir="2700000" algn="tl" rotWithShape="0">
              <a:prstClr val="black">
                <a:alpha val="40000"/>
              </a:prstClr>
            </a:outerShdw>
          </a:effectLst>
        </p:spPr>
      </p:pic>
      <p:sp>
        <p:nvSpPr>
          <p:cNvPr id="9" name="Rectangle 3">
            <a:extLst>
              <a:ext uri="{FF2B5EF4-FFF2-40B4-BE49-F238E27FC236}">
                <a16:creationId xmlns:a16="http://schemas.microsoft.com/office/drawing/2014/main" id="{E014B672-D3E3-4010-AB7F-D903A5A119AD}"/>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altLang="it-IT" sz="34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International Consensus </a:t>
            </a:r>
            <a:r>
              <a:rPr kumimoji="0" lang="fr-FR" altLang="it-IT" sz="34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Recommendations</a:t>
            </a:r>
            <a:r>
              <a:rPr kumimoji="0" lang="fr-FR" altLang="it-IT" sz="34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for </a:t>
            </a:r>
            <a:r>
              <a:rPr kumimoji="0" lang="fr-FR" altLang="it-IT" sz="34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Eosinophilic</a:t>
            </a:r>
            <a:r>
              <a:rPr kumimoji="0" lang="fr-FR" altLang="it-IT" sz="34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Gastrointestinal </a:t>
            </a:r>
            <a:r>
              <a:rPr kumimoji="0" lang="fr-FR" altLang="it-IT" sz="34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Disease</a:t>
            </a:r>
            <a:r>
              <a:rPr kumimoji="0" lang="fr-FR" altLang="it-IT" sz="34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Nomenclature</a:t>
            </a:r>
            <a:endParaRPr kumimoji="0" lang="en-US" altLang="it-IT" sz="34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endParaRPr>
          </a:p>
        </p:txBody>
      </p:sp>
    </p:spTree>
    <p:extLst>
      <p:ext uri="{BB962C8B-B14F-4D97-AF65-F5344CB8AC3E}">
        <p14:creationId xmlns:p14="http://schemas.microsoft.com/office/powerpoint/2010/main" val="38771984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0" name="Line 7"/>
          <p:cNvSpPr>
            <a:spLocks noChangeShapeType="1"/>
          </p:cNvSpPr>
          <p:nvPr/>
        </p:nvSpPr>
        <p:spPr bwMode="auto">
          <a:xfrm flipH="1">
            <a:off x="3044139" y="2232685"/>
            <a:ext cx="2250742" cy="1084082"/>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a:ea typeface="+mn-ea"/>
              <a:cs typeface="+mn-cs"/>
            </a:endParaRPr>
          </a:p>
        </p:txBody>
      </p:sp>
      <p:sp>
        <p:nvSpPr>
          <p:cNvPr id="36872" name="Text Box 10"/>
          <p:cNvSpPr txBox="1">
            <a:spLocks noChangeArrowheads="1"/>
          </p:cNvSpPr>
          <p:nvPr/>
        </p:nvSpPr>
        <p:spPr bwMode="auto">
          <a:xfrm>
            <a:off x="1420468" y="3494077"/>
            <a:ext cx="3123446" cy="1600438"/>
          </a:xfrm>
          <a:prstGeom prst="rect">
            <a:avLst/>
          </a:prstGeom>
          <a:noFill/>
          <a:ln w="28575">
            <a:solidFill>
              <a:schemeClr val="tx1"/>
            </a:solid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algn="just" defTabSz="914400" rtl="0" eaLnBrk="0" fontAlgn="auto" latinLnBrk="0" hangingPunct="0">
              <a:lnSpc>
                <a:spcPct val="100000"/>
              </a:lnSpc>
              <a:spcBef>
                <a:spcPct val="2000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Few case reports describe successful targeted removal of specific foods based on allergy tests, but it has been reported that response to therapy did not correspond to food allergies suggesting that targeted food removal might not be effective. </a:t>
            </a:r>
            <a:endParaRPr kumimoji="0" lang="it-IT" sz="1400" b="0" i="0" u="none" strike="noStrike" kern="1200" cap="none" spc="0" normalizeH="0" baseline="0" noProof="0" dirty="0">
              <a:ln>
                <a:noFill/>
              </a:ln>
              <a:solidFill>
                <a:prstClr val="black"/>
              </a:solidFill>
              <a:effectLst/>
              <a:uLnTx/>
              <a:uFillTx/>
              <a:latin typeface="Calibri"/>
              <a:ea typeface="+mn-ea"/>
              <a:cs typeface="Arial" charset="0"/>
            </a:endParaRPr>
          </a:p>
        </p:txBody>
      </p:sp>
      <p:sp>
        <p:nvSpPr>
          <p:cNvPr id="36873" name="Line 11"/>
          <p:cNvSpPr>
            <a:spLocks noChangeShapeType="1"/>
          </p:cNvSpPr>
          <p:nvPr/>
        </p:nvSpPr>
        <p:spPr bwMode="auto">
          <a:xfrm>
            <a:off x="6375350" y="2226884"/>
            <a:ext cx="12852" cy="1084082"/>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a:ea typeface="+mn-ea"/>
              <a:cs typeface="+mn-cs"/>
            </a:endParaRPr>
          </a:p>
        </p:txBody>
      </p:sp>
      <p:sp>
        <p:nvSpPr>
          <p:cNvPr id="36874" name="Text Box 12"/>
          <p:cNvSpPr txBox="1">
            <a:spLocks noChangeArrowheads="1"/>
          </p:cNvSpPr>
          <p:nvPr/>
        </p:nvSpPr>
        <p:spPr bwMode="auto">
          <a:xfrm>
            <a:off x="4867079" y="3495733"/>
            <a:ext cx="3043992" cy="738664"/>
          </a:xfrm>
          <a:prstGeom prst="rect">
            <a:avLst/>
          </a:prstGeom>
          <a:noFill/>
          <a:ln w="28575">
            <a:solidFill>
              <a:schemeClr val="tx1"/>
            </a:solid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defPPr>
              <a:defRPr lang="it-IT"/>
            </a:defPPr>
            <a:lvl1pPr algn="just" eaLnBrk="0" hangingPunct="0">
              <a:spcBef>
                <a:spcPct val="20000"/>
              </a:spcBef>
              <a:buNone/>
              <a:defRPr sz="1400">
                <a:cs typeface="Arial" charset="0"/>
              </a:defRPr>
            </a:lvl1pPr>
            <a:lvl2pPr marL="742950" indent="-285750" eaLnBrk="0" hangingPunct="0">
              <a:spcBef>
                <a:spcPct val="20000"/>
              </a:spcBef>
              <a:buChar char="–"/>
              <a:defRPr sz="2800">
                <a:latin typeface="Arial" charset="0"/>
                <a:cs typeface="Arial" charset="0"/>
              </a:defRPr>
            </a:lvl2pPr>
            <a:lvl3pPr marL="1143000" indent="-228600" eaLnBrk="0" hangingPunct="0">
              <a:spcBef>
                <a:spcPct val="20000"/>
              </a:spcBef>
              <a:buChar char="•"/>
              <a:defRPr sz="2400">
                <a:latin typeface="Arial" charset="0"/>
                <a:cs typeface="Arial" charset="0"/>
              </a:defRPr>
            </a:lvl3pPr>
            <a:lvl4pPr marL="1600200" indent="-228600" eaLnBrk="0" hangingPunct="0">
              <a:spcBef>
                <a:spcPct val="20000"/>
              </a:spcBef>
              <a:buChar char="–"/>
              <a:defRPr sz="2000">
                <a:latin typeface="Arial" charset="0"/>
                <a:cs typeface="Arial" charset="0"/>
              </a:defRPr>
            </a:lvl4pPr>
            <a:lvl5pPr marL="2057400" indent="-228600" eaLnBrk="0" hangingPunct="0">
              <a:spcBef>
                <a:spcPct val="20000"/>
              </a:spcBef>
              <a:buChar char="»"/>
              <a:defRPr sz="2000">
                <a:latin typeface="Arial" charset="0"/>
                <a:cs typeface="Arial" charset="0"/>
              </a:defRPr>
            </a:lvl5pPr>
            <a:lvl6pPr marL="2514600" indent="-228600" eaLnBrk="0" fontAlgn="base" hangingPunct="0">
              <a:spcBef>
                <a:spcPct val="20000"/>
              </a:spcBef>
              <a:spcAft>
                <a:spcPct val="0"/>
              </a:spcAft>
              <a:buChar char="»"/>
              <a:defRPr sz="2000">
                <a:latin typeface="Arial" charset="0"/>
                <a:cs typeface="Arial" charset="0"/>
              </a:defRPr>
            </a:lvl6pPr>
            <a:lvl7pPr marL="2971800" indent="-228600" eaLnBrk="0" fontAlgn="base" hangingPunct="0">
              <a:spcBef>
                <a:spcPct val="20000"/>
              </a:spcBef>
              <a:spcAft>
                <a:spcPct val="0"/>
              </a:spcAft>
              <a:buChar char="»"/>
              <a:defRPr sz="2000">
                <a:latin typeface="Arial" charset="0"/>
                <a:cs typeface="Arial" charset="0"/>
              </a:defRPr>
            </a:lvl7pPr>
            <a:lvl8pPr marL="3429000" indent="-228600" eaLnBrk="0" fontAlgn="base" hangingPunct="0">
              <a:spcBef>
                <a:spcPct val="20000"/>
              </a:spcBef>
              <a:spcAft>
                <a:spcPct val="0"/>
              </a:spcAft>
              <a:buChar char="»"/>
              <a:defRPr sz="2000">
                <a:latin typeface="Arial" charset="0"/>
                <a:cs typeface="Arial" charset="0"/>
              </a:defRPr>
            </a:lvl8pPr>
            <a:lvl9pPr marL="3886200" indent="-228600" eaLnBrk="0" fontAlgn="base" hangingPunct="0">
              <a:spcBef>
                <a:spcPct val="20000"/>
              </a:spcBef>
              <a:spcAft>
                <a:spcPct val="0"/>
              </a:spcAft>
              <a:buChar char="»"/>
              <a:defRPr sz="2000">
                <a:latin typeface="Arial" charset="0"/>
                <a:cs typeface="Arial" charset="0"/>
              </a:defRPr>
            </a:lvl9pPr>
          </a:lstStyle>
          <a:p>
            <a:pPr marL="0" marR="0" lvl="0" indent="0" algn="just" defTabSz="914400" rtl="0" eaLnBrk="0" fontAlgn="auto" latinLnBrk="0" hangingPunct="0">
              <a:lnSpc>
                <a:spcPct val="100000"/>
              </a:lnSpc>
              <a:spcBef>
                <a:spcPct val="2000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Response to dietary restriction therapy was high (82% clinical response and 78% histological response).</a:t>
            </a:r>
            <a:endParaRPr kumimoji="0" lang="it-IT" sz="1400" b="0" i="0" u="none" strike="noStrike" kern="1200" cap="none" spc="0" normalizeH="0" baseline="0" noProof="0" dirty="0">
              <a:ln>
                <a:noFill/>
              </a:ln>
              <a:solidFill>
                <a:prstClr val="black"/>
              </a:solidFill>
              <a:effectLst/>
              <a:uLnTx/>
              <a:uFillTx/>
              <a:latin typeface="Calibri"/>
              <a:ea typeface="+mn-ea"/>
              <a:cs typeface="Arial" charset="0"/>
            </a:endParaRPr>
          </a:p>
        </p:txBody>
      </p:sp>
      <p:sp>
        <p:nvSpPr>
          <p:cNvPr id="36875" name="Line 15"/>
          <p:cNvSpPr>
            <a:spLocks noChangeShapeType="1"/>
          </p:cNvSpPr>
          <p:nvPr/>
        </p:nvSpPr>
        <p:spPr bwMode="auto">
          <a:xfrm>
            <a:off x="6997713" y="2226884"/>
            <a:ext cx="2264607" cy="1084081"/>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a:ea typeface="+mn-ea"/>
              <a:cs typeface="+mn-cs"/>
            </a:endParaRPr>
          </a:p>
        </p:txBody>
      </p:sp>
      <p:sp>
        <p:nvSpPr>
          <p:cNvPr id="36876" name="Text Box 16"/>
          <p:cNvSpPr txBox="1">
            <a:spLocks noChangeArrowheads="1"/>
          </p:cNvSpPr>
          <p:nvPr/>
        </p:nvSpPr>
        <p:spPr bwMode="auto">
          <a:xfrm>
            <a:off x="8268104" y="3489736"/>
            <a:ext cx="2292392" cy="1384995"/>
          </a:xfrm>
          <a:prstGeom prst="rect">
            <a:avLst/>
          </a:prstGeom>
          <a:noFill/>
          <a:ln w="28575">
            <a:solidFill>
              <a:schemeClr val="tx1"/>
            </a:solid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defPPr>
              <a:defRPr lang="it-IT"/>
            </a:defPPr>
            <a:lvl1pPr algn="just" eaLnBrk="0" hangingPunct="0">
              <a:spcBef>
                <a:spcPct val="20000"/>
              </a:spcBef>
              <a:buNone/>
              <a:defRPr sz="1400">
                <a:cs typeface="Arial" charset="0"/>
              </a:defRPr>
            </a:lvl1pPr>
            <a:lvl2pPr marL="742950" indent="-285750" eaLnBrk="0" hangingPunct="0">
              <a:spcBef>
                <a:spcPct val="20000"/>
              </a:spcBef>
              <a:buChar char="–"/>
              <a:defRPr sz="2800">
                <a:latin typeface="Arial" charset="0"/>
                <a:cs typeface="Arial" charset="0"/>
              </a:defRPr>
            </a:lvl2pPr>
            <a:lvl3pPr marL="1143000" indent="-228600" eaLnBrk="0" hangingPunct="0">
              <a:spcBef>
                <a:spcPct val="20000"/>
              </a:spcBef>
              <a:buChar char="•"/>
              <a:defRPr sz="2400">
                <a:latin typeface="Arial" charset="0"/>
                <a:cs typeface="Arial" charset="0"/>
              </a:defRPr>
            </a:lvl3pPr>
            <a:lvl4pPr marL="1600200" indent="-228600" eaLnBrk="0" hangingPunct="0">
              <a:spcBef>
                <a:spcPct val="20000"/>
              </a:spcBef>
              <a:buChar char="–"/>
              <a:defRPr sz="2000">
                <a:latin typeface="Arial" charset="0"/>
                <a:cs typeface="Arial" charset="0"/>
              </a:defRPr>
            </a:lvl4pPr>
            <a:lvl5pPr marL="2057400" indent="-228600" eaLnBrk="0" hangingPunct="0">
              <a:spcBef>
                <a:spcPct val="20000"/>
              </a:spcBef>
              <a:buChar char="»"/>
              <a:defRPr sz="2000">
                <a:latin typeface="Arial" charset="0"/>
                <a:cs typeface="Arial" charset="0"/>
              </a:defRPr>
            </a:lvl5pPr>
            <a:lvl6pPr marL="2514600" indent="-228600" eaLnBrk="0" fontAlgn="base" hangingPunct="0">
              <a:spcBef>
                <a:spcPct val="20000"/>
              </a:spcBef>
              <a:spcAft>
                <a:spcPct val="0"/>
              </a:spcAft>
              <a:buChar char="»"/>
              <a:defRPr sz="2000">
                <a:latin typeface="Arial" charset="0"/>
                <a:cs typeface="Arial" charset="0"/>
              </a:defRPr>
            </a:lvl6pPr>
            <a:lvl7pPr marL="2971800" indent="-228600" eaLnBrk="0" fontAlgn="base" hangingPunct="0">
              <a:spcBef>
                <a:spcPct val="20000"/>
              </a:spcBef>
              <a:spcAft>
                <a:spcPct val="0"/>
              </a:spcAft>
              <a:buChar char="»"/>
              <a:defRPr sz="2000">
                <a:latin typeface="Arial" charset="0"/>
                <a:cs typeface="Arial" charset="0"/>
              </a:defRPr>
            </a:lvl7pPr>
            <a:lvl8pPr marL="3429000" indent="-228600" eaLnBrk="0" fontAlgn="base" hangingPunct="0">
              <a:spcBef>
                <a:spcPct val="20000"/>
              </a:spcBef>
              <a:spcAft>
                <a:spcPct val="0"/>
              </a:spcAft>
              <a:buChar char="»"/>
              <a:defRPr sz="2000">
                <a:latin typeface="Arial" charset="0"/>
                <a:cs typeface="Arial" charset="0"/>
              </a:defRPr>
            </a:lvl8pPr>
            <a:lvl9pPr marL="3886200" indent="-228600" eaLnBrk="0" fontAlgn="base" hangingPunct="0">
              <a:spcBef>
                <a:spcPct val="20000"/>
              </a:spcBef>
              <a:spcAft>
                <a:spcPct val="0"/>
              </a:spcAft>
              <a:buChar char="»"/>
              <a:defRPr sz="2000">
                <a:latin typeface="Arial" charset="0"/>
                <a:cs typeface="Arial" charset="0"/>
              </a:defRPr>
            </a:lvl9pPr>
          </a:lstStyle>
          <a:p>
            <a:pPr marL="0" marR="0" lvl="0" indent="0" algn="just" defTabSz="914400" rtl="0" eaLnBrk="0" fontAlgn="auto" latinLnBrk="0" hangingPunct="0">
              <a:lnSpc>
                <a:spcPct val="100000"/>
              </a:lnSpc>
              <a:spcBef>
                <a:spcPct val="2000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The elemental diet has also been shown to be effective in the treatment of eosinophilic gastroenteritis and eosinophilic colitis in 75% of infants.</a:t>
            </a:r>
            <a:endParaRPr kumimoji="0" lang="it-IT" sz="1400" b="0" i="0" u="none" strike="noStrike" kern="1200" cap="none" spc="0" normalizeH="0" baseline="0" noProof="0" dirty="0">
              <a:ln>
                <a:noFill/>
              </a:ln>
              <a:solidFill>
                <a:prstClr val="black"/>
              </a:solidFill>
              <a:effectLst/>
              <a:uLnTx/>
              <a:uFillTx/>
              <a:latin typeface="Calibri"/>
              <a:ea typeface="+mn-ea"/>
              <a:cs typeface="Arial" charset="0"/>
            </a:endParaRPr>
          </a:p>
        </p:txBody>
      </p:sp>
      <p:sp>
        <p:nvSpPr>
          <p:cNvPr id="16" name="Titolo 1"/>
          <p:cNvSpPr txBox="1">
            <a:spLocks/>
          </p:cNvSpPr>
          <p:nvPr/>
        </p:nvSpPr>
        <p:spPr>
          <a:xfrm>
            <a:off x="4906383" y="1514043"/>
            <a:ext cx="2937933" cy="535531"/>
          </a:xfrm>
          <a:prstGeom prst="rect">
            <a:avLst/>
          </a:prstGeom>
          <a:noFill/>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3200" b="1" i="0" u="none" strike="noStrike" kern="1200" cap="none" spc="0" normalizeH="0" baseline="0" noProof="0" dirty="0" err="1">
                <a:ln>
                  <a:noFill/>
                </a:ln>
                <a:solidFill>
                  <a:prstClr val="black"/>
                </a:solidFill>
                <a:effectLst/>
                <a:uLnTx/>
                <a:uFillTx/>
                <a:latin typeface="Calibri"/>
                <a:ea typeface="+mj-ea"/>
                <a:cs typeface="+mj-cs"/>
              </a:rPr>
              <a:t>Dietary</a:t>
            </a:r>
            <a:r>
              <a:rPr kumimoji="0" lang="it-IT" sz="3200" b="1" i="0" u="none" strike="noStrike" kern="1200" cap="none" spc="0" normalizeH="0" baseline="0" noProof="0" dirty="0">
                <a:ln>
                  <a:noFill/>
                </a:ln>
                <a:solidFill>
                  <a:prstClr val="black"/>
                </a:solidFill>
                <a:effectLst/>
                <a:uLnTx/>
                <a:uFillTx/>
                <a:latin typeface="Calibri"/>
                <a:ea typeface="+mj-ea"/>
                <a:cs typeface="+mj-cs"/>
              </a:rPr>
              <a:t> Therapy</a:t>
            </a:r>
          </a:p>
        </p:txBody>
      </p:sp>
      <p:sp>
        <p:nvSpPr>
          <p:cNvPr id="18" name="Rettangolo 17"/>
          <p:cNvSpPr/>
          <p:nvPr/>
        </p:nvSpPr>
        <p:spPr>
          <a:xfrm>
            <a:off x="407368" y="5435932"/>
            <a:ext cx="1084580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Dietary therapy is recommended among the first-line treatment </a:t>
            </a:r>
            <a:r>
              <a:rPr kumimoji="0" lang="it-IT" sz="1800" b="0" i="0" u="none" strike="noStrike" kern="1200" cap="none" spc="0" normalizeH="0" baseline="0" noProof="0" dirty="0">
                <a:ln>
                  <a:noFill/>
                </a:ln>
                <a:solidFill>
                  <a:prstClr val="black"/>
                </a:solidFill>
                <a:effectLst/>
                <a:uLnTx/>
                <a:uFillTx/>
                <a:latin typeface="Calibri"/>
                <a:ea typeface="+mn-ea"/>
                <a:cs typeface="+mn-cs"/>
              </a:rPr>
              <a:t>for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eosinophilic</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gastrointestinal</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disorders</a:t>
            </a:r>
            <a:r>
              <a:rPr kumimoji="0" lang="it-IT" sz="1800" b="0" i="0" u="none" strike="noStrike" kern="1200" cap="none" spc="0" normalizeH="0" baseline="0" noProof="0" dirty="0">
                <a:ln>
                  <a:noFill/>
                </a:ln>
                <a:solidFill>
                  <a:prstClr val="black"/>
                </a:solidFill>
                <a:effectLst/>
                <a:uLnTx/>
                <a:uFillTx/>
                <a:latin typeface="Calibri"/>
                <a:ea typeface="+mn-ea"/>
                <a:cs typeface="+mn-cs"/>
              </a:rPr>
              <a:t>.</a:t>
            </a:r>
          </a:p>
        </p:txBody>
      </p:sp>
      <p:sp>
        <p:nvSpPr>
          <p:cNvPr id="24" name="Rettangolo 23"/>
          <p:cNvSpPr/>
          <p:nvPr/>
        </p:nvSpPr>
        <p:spPr>
          <a:xfrm>
            <a:off x="407368" y="5951021"/>
            <a:ext cx="11377264"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err="1">
                <a:ln>
                  <a:noFill/>
                </a:ln>
                <a:solidFill>
                  <a:prstClr val="black"/>
                </a:solidFill>
                <a:effectLst/>
                <a:uLnTx/>
                <a:uFillTx/>
                <a:latin typeface="Calibri"/>
                <a:ea typeface="+mn-ea"/>
                <a:cs typeface="+mn-cs"/>
              </a:rPr>
              <a:t>Several</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food-elimination</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diets</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seem</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to be efficacious in eosinophilic gastroenteritis; however, evidence is limited to case reports and small case series.</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7" name="Rettangolo 26"/>
          <p:cNvSpPr/>
          <p:nvPr/>
        </p:nvSpPr>
        <p:spPr>
          <a:xfrm>
            <a:off x="7680571" y="6611779"/>
            <a:ext cx="4511430" cy="246221"/>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pt-BR" sz="1000" b="0" i="0" u="none" strike="noStrike" kern="1200" cap="none" spc="0" normalizeH="0" baseline="0" noProof="0" dirty="0">
                <a:ln>
                  <a:noFill/>
                </a:ln>
                <a:solidFill>
                  <a:prstClr val="black"/>
                </a:solidFill>
                <a:effectLst/>
                <a:uLnTx/>
                <a:uFillTx/>
                <a:latin typeface="Calibri"/>
                <a:ea typeface="+mn-ea"/>
                <a:cs typeface="+mn-cs"/>
              </a:rPr>
              <a:t>Chehade M, et al. </a:t>
            </a:r>
            <a:r>
              <a:rPr kumimoji="0" lang="en-US" sz="1000" b="0" i="0" u="none" strike="noStrike" kern="1200" cap="none" spc="0" normalizeH="0" baseline="0" noProof="0" dirty="0">
                <a:ln>
                  <a:noFill/>
                </a:ln>
                <a:solidFill>
                  <a:prstClr val="black"/>
                </a:solidFill>
                <a:effectLst/>
                <a:uLnTx/>
                <a:uFillTx/>
                <a:latin typeface="Calibri"/>
                <a:ea typeface="+mn-ea"/>
                <a:cs typeface="+mn-cs"/>
              </a:rPr>
              <a:t>Immunol Allergy Clin North Am. 2024 May;44(2):383-396</a:t>
            </a:r>
            <a:endParaRPr kumimoji="0" lang="it-IT" sz="24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4" name="Immagine 3"/>
          <p:cNvPicPr>
            <a:picLocks noChangeAspect="1"/>
          </p:cNvPicPr>
          <p:nvPr/>
        </p:nvPicPr>
        <p:blipFill>
          <a:blip r:embed="rId3">
            <a:alphaModFix amt="18000"/>
            <a:extLst>
              <a:ext uri="{28A0092B-C50C-407E-A947-70E740481C1C}">
                <a14:useLocalDpi xmlns:a14="http://schemas.microsoft.com/office/drawing/2010/main" val="0"/>
              </a:ext>
            </a:extLst>
          </a:blip>
          <a:stretch>
            <a:fillRect/>
          </a:stretch>
        </p:blipFill>
        <p:spPr>
          <a:xfrm>
            <a:off x="246184" y="882526"/>
            <a:ext cx="11699631" cy="5746252"/>
          </a:xfrm>
          <a:prstGeom prst="rect">
            <a:avLst/>
          </a:prstGeom>
          <a:effectLst>
            <a:outerShdw blurRad="50800" dir="5400000" algn="ctr" rotWithShape="0">
              <a:srgbClr val="000000">
                <a:alpha val="44000"/>
              </a:srgbClr>
            </a:outerShdw>
          </a:effectLst>
        </p:spPr>
      </p:pic>
      <p:sp>
        <p:nvSpPr>
          <p:cNvPr id="17" name="Rectangle 3">
            <a:extLst>
              <a:ext uri="{FF2B5EF4-FFF2-40B4-BE49-F238E27FC236}">
                <a16:creationId xmlns:a16="http://schemas.microsoft.com/office/drawing/2014/main" id="{97E3BA3F-0229-46FC-A29E-B1A9C9ED242D}"/>
              </a:ext>
            </a:extLst>
          </p:cNvPr>
          <p:cNvSpPr>
            <a:spLocks noChangeArrowheads="1"/>
          </p:cNvSpPr>
          <p:nvPr/>
        </p:nvSpPr>
        <p:spPr bwMode="auto">
          <a:xfrm>
            <a:off x="335360" y="196950"/>
            <a:ext cx="1087319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Dietary Management of Non-</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EoE</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EoE</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EGIDs</a:t>
            </a:r>
          </a:p>
        </p:txBody>
      </p:sp>
    </p:spTree>
    <p:extLst>
      <p:ext uri="{BB962C8B-B14F-4D97-AF65-F5344CB8AC3E}">
        <p14:creationId xmlns:p14="http://schemas.microsoft.com/office/powerpoint/2010/main" val="35292726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175764E-8A2B-E84A-9AC0-D15B0A8A3FF3}"/>
              </a:ext>
            </a:extLst>
          </p:cNvPr>
          <p:cNvPicPr>
            <a:picLocks noChangeAspect="1"/>
          </p:cNvPicPr>
          <p:nvPr/>
        </p:nvPicPr>
        <p:blipFill>
          <a:blip r:embed="rId2"/>
          <a:stretch>
            <a:fillRect/>
          </a:stretch>
        </p:blipFill>
        <p:spPr>
          <a:xfrm>
            <a:off x="290396" y="836713"/>
            <a:ext cx="5416243" cy="5890658"/>
          </a:xfrm>
          <a:prstGeom prst="rect">
            <a:avLst/>
          </a:prstGeom>
        </p:spPr>
      </p:pic>
      <p:sp>
        <p:nvSpPr>
          <p:cNvPr id="3" name="Rectangle 3">
            <a:extLst>
              <a:ext uri="{FF2B5EF4-FFF2-40B4-BE49-F238E27FC236}">
                <a16:creationId xmlns:a16="http://schemas.microsoft.com/office/drawing/2014/main" id="{8FEE89F3-E259-BD49-AABD-FFAB85B66844}"/>
              </a:ext>
            </a:extLst>
          </p:cNvPr>
          <p:cNvSpPr>
            <a:spLocks noChangeArrowheads="1"/>
          </p:cNvSpPr>
          <p:nvPr/>
        </p:nvSpPr>
        <p:spPr bwMode="auto">
          <a:xfrm>
            <a:off x="335360" y="196950"/>
            <a:ext cx="1087319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PPIs for Non-EoE EoE EGIDs</a:t>
            </a:r>
          </a:p>
        </p:txBody>
      </p:sp>
      <p:sp>
        <p:nvSpPr>
          <p:cNvPr id="4" name="Rettangolo 7">
            <a:extLst>
              <a:ext uri="{FF2B5EF4-FFF2-40B4-BE49-F238E27FC236}">
                <a16:creationId xmlns:a16="http://schemas.microsoft.com/office/drawing/2014/main" id="{42249533-AB8C-4648-863D-216821504691}"/>
              </a:ext>
            </a:extLst>
          </p:cNvPr>
          <p:cNvSpPr/>
          <p:nvPr/>
        </p:nvSpPr>
        <p:spPr>
          <a:xfrm>
            <a:off x="5858188" y="3280183"/>
            <a:ext cx="5797899" cy="923330"/>
          </a:xfrm>
          <a:prstGeom prst="rect">
            <a:avLst/>
          </a:prstGeom>
          <a:ln>
            <a:solidFill>
              <a:schemeClr val="accent1"/>
            </a:solidFill>
          </a:ln>
        </p:spPr>
        <p:txBody>
          <a:bodyPr wrap="square">
            <a:spAutoFit/>
          </a:bodyPr>
          <a:lstStyle/>
          <a:p>
            <a:pPr lvl="0" algn="just">
              <a:defRPr/>
            </a:pPr>
            <a:r>
              <a:rPr lang="en" dirty="0"/>
              <a:t>PPIs offer a favorable safety profile and provide a first-line therapeutic option for </a:t>
            </a:r>
            <a:r>
              <a:rPr lang="en" dirty="0" err="1"/>
              <a:t>EoG</a:t>
            </a:r>
            <a:r>
              <a:rPr lang="en" dirty="0"/>
              <a:t>, acting through both acid-dependent and novel anti-inflammatory mechanisms</a:t>
            </a:r>
            <a:endParaRPr lang="it-IT" dirty="0">
              <a:solidFill>
                <a:prstClr val="black"/>
              </a:solidFill>
            </a:endParaRPr>
          </a:p>
        </p:txBody>
      </p:sp>
    </p:spTree>
    <p:extLst>
      <p:ext uri="{BB962C8B-B14F-4D97-AF65-F5344CB8AC3E}">
        <p14:creationId xmlns:p14="http://schemas.microsoft.com/office/powerpoint/2010/main" val="16137713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393173" y="1501288"/>
            <a:ext cx="11387667" cy="646331"/>
          </a:xfrm>
          <a:prstGeom prst="rect">
            <a:avLst/>
          </a:prstGeom>
          <a:ln w="28575"/>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Corticosteroids are used as first-line drug therapy in eosinophilic gastroenteritis and eosinophilic colitis if dietary therapy fails to achieve an adequate clinical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response</a:t>
            </a:r>
            <a:r>
              <a:rPr kumimoji="0" lang="it-IT" sz="1800" b="0" i="0" u="none" strike="noStrike" kern="1200" cap="none" spc="0" normalizeH="0" baseline="0" noProof="0" dirty="0">
                <a:ln>
                  <a:noFill/>
                </a:ln>
                <a:solidFill>
                  <a:prstClr val="black"/>
                </a:solidFill>
                <a:effectLst/>
                <a:uLnTx/>
                <a:uFillTx/>
                <a:latin typeface="Calibri"/>
                <a:ea typeface="+mn-ea"/>
                <a:cs typeface="+mn-cs"/>
              </a:rPr>
              <a:t> or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is</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impractical</a:t>
            </a:r>
            <a:r>
              <a:rPr kumimoji="0" lang="it-IT" sz="1800" b="0" i="0" u="none" strike="noStrike" kern="1200" cap="none" spc="0" normalizeH="0" baseline="0" noProof="0" dirty="0">
                <a:ln>
                  <a:noFill/>
                </a:ln>
                <a:solidFill>
                  <a:prstClr val="black"/>
                </a:solidFill>
                <a:effectLst/>
                <a:uLnTx/>
                <a:uFillTx/>
                <a:latin typeface="Calibri"/>
                <a:ea typeface="+mn-ea"/>
                <a:cs typeface="+mn-cs"/>
              </a:rPr>
              <a:t>.</a:t>
            </a:r>
          </a:p>
        </p:txBody>
      </p:sp>
      <p:sp>
        <p:nvSpPr>
          <p:cNvPr id="8" name="Rettangolo 7"/>
          <p:cNvSpPr/>
          <p:nvPr/>
        </p:nvSpPr>
        <p:spPr>
          <a:xfrm>
            <a:off x="335360" y="2738852"/>
            <a:ext cx="7449727" cy="3139321"/>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800" b="0" i="0" u="none" strike="noStrike" kern="1200" cap="none" spc="0" normalizeH="0" baseline="0" noProof="0" dirty="0" err="1">
                <a:ln>
                  <a:noFill/>
                </a:ln>
                <a:solidFill>
                  <a:prstClr val="black"/>
                </a:solidFill>
                <a:effectLst/>
                <a:uLnTx/>
                <a:uFillTx/>
                <a:latin typeface="Calibri"/>
                <a:ea typeface="+mn-ea"/>
                <a:cs typeface="+mn-cs"/>
              </a:rPr>
              <a:t>Oral</a:t>
            </a:r>
            <a:r>
              <a:rPr kumimoji="0" lang="it-IT" sz="1800" b="0" i="0" u="none" strike="noStrike" kern="1200" cap="none" spc="0" normalizeH="0" baseline="0" noProof="0" dirty="0">
                <a:ln>
                  <a:noFill/>
                </a:ln>
                <a:solidFill>
                  <a:prstClr val="black"/>
                </a:solidFill>
                <a:effectLst/>
                <a:uLnTx/>
                <a:uFillTx/>
                <a:latin typeface="Calibri"/>
                <a:ea typeface="+mn-ea"/>
                <a:cs typeface="+mn-cs"/>
              </a:rPr>
              <a:t> prednisone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at</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doses</a:t>
            </a:r>
            <a:r>
              <a:rPr kumimoji="0" lang="it-IT" sz="1800" b="0" i="0" u="none" strike="noStrike" kern="1200" cap="none" spc="0" normalizeH="0" baseline="0" noProof="0" dirty="0">
                <a:ln>
                  <a:noFill/>
                </a:ln>
                <a:solidFill>
                  <a:prstClr val="black"/>
                </a:solidFill>
                <a:effectLst/>
                <a:uLnTx/>
                <a:uFillTx/>
                <a:latin typeface="Calibri"/>
                <a:ea typeface="+mn-ea"/>
                <a:cs typeface="+mn-cs"/>
              </a:rPr>
              <a:t> of </a:t>
            </a:r>
            <a:r>
              <a:rPr kumimoji="0" lang="en-US" sz="1800" b="0" i="0" u="none" strike="noStrike" kern="1200" cap="none" spc="0" normalizeH="0" baseline="0" noProof="0" dirty="0">
                <a:ln>
                  <a:noFill/>
                </a:ln>
                <a:solidFill>
                  <a:prstClr val="black"/>
                </a:solidFill>
                <a:effectLst/>
                <a:uLnTx/>
                <a:uFillTx/>
                <a:latin typeface="Calibri"/>
                <a:ea typeface="+mn-ea"/>
                <a:cs typeface="+mn-cs"/>
              </a:rPr>
              <a:t>20–40 mg per day for 2 weeks has been shown to induce clinical remission in most patients, although higher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doses</a:t>
            </a:r>
            <a:r>
              <a:rPr kumimoji="0" lang="it-IT" sz="1800" b="0" i="0" u="none" strike="noStrike" kern="1200" cap="none" spc="0" normalizeH="0" baseline="0" noProof="0" dirty="0">
                <a:ln>
                  <a:noFill/>
                </a:ln>
                <a:solidFill>
                  <a:prstClr val="black"/>
                </a:solidFill>
                <a:effectLst/>
                <a:uLnTx/>
                <a:uFillTx/>
                <a:latin typeface="Calibri"/>
                <a:ea typeface="+mn-ea"/>
                <a:cs typeface="+mn-cs"/>
              </a:rPr>
              <a:t> (0,5–1 mg/kg) are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suggested</a:t>
            </a:r>
            <a:r>
              <a:rPr kumimoji="0" lang="it-IT" sz="1800" b="0" i="0" u="none" strike="noStrike" kern="1200" cap="none" spc="0" normalizeH="0" baseline="0" noProof="0" dirty="0">
                <a:ln>
                  <a:noFill/>
                </a:ln>
                <a:solidFill>
                  <a:prstClr val="black"/>
                </a:solidFill>
                <a:effectLst/>
                <a:uLnTx/>
                <a:uFillTx/>
                <a:latin typeface="Calibri"/>
                <a:ea typeface="+mn-ea"/>
                <a:cs typeface="+mn-cs"/>
              </a:rPr>
              <a:t> in some reports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a:p>
            <a:pPr marL="285750" indent="-285750" algn="just">
              <a:buFont typeface="Arial" panose="020B0604020202020204" pitchFamily="34" charset="0"/>
              <a:buChar char="•"/>
            </a:pPr>
            <a:r>
              <a:rPr lang="en-US" dirty="0">
                <a:solidFill>
                  <a:prstClr val="black"/>
                </a:solidFill>
              </a:rPr>
              <a:t>Systemic corticosteroids such as low-dose prednisone (5–10 mg per day, or the minimum required dose to maintain response) are often used.</a:t>
            </a:r>
          </a:p>
          <a:p>
            <a:pPr marL="285750" indent="-285750" algn="just">
              <a:buFont typeface="Arial" panose="020B0604020202020204" pitchFamily="34" charset="0"/>
              <a:buChar char="•"/>
            </a:pPr>
            <a:endParaRPr lang="en-US" dirty="0">
              <a:solidFill>
                <a:prstClr val="black"/>
              </a:solidFill>
            </a:endParaRPr>
          </a:p>
          <a:p>
            <a:pPr marL="285750" indent="-285750" algn="just">
              <a:buFont typeface="Arial" panose="020B0604020202020204" pitchFamily="34" charset="0"/>
              <a:buChar char="•"/>
            </a:pPr>
            <a:r>
              <a:rPr lang="en-US" dirty="0">
                <a:solidFill>
                  <a:prstClr val="black"/>
                </a:solidFill>
              </a:rPr>
              <a:t>Goal to taper over 1 month while transitioning to another steroid-sparing agent</a:t>
            </a:r>
            <a:endParaRPr lang="it-IT" dirty="0">
              <a:solidFill>
                <a:prstClr val="black"/>
              </a:solidFill>
            </a:endParaRPr>
          </a:p>
          <a:p>
            <a:pPr marL="285750" indent="-285750" algn="just">
              <a:buFont typeface="Arial" panose="020B0604020202020204" pitchFamily="34" charset="0"/>
              <a:buChar char="•"/>
            </a:pPr>
            <a:endParaRPr lang="it-IT" dirty="0">
              <a:solidFill>
                <a:prstClr val="black"/>
              </a:solidFill>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Rettangolo 10"/>
          <p:cNvSpPr/>
          <p:nvPr/>
        </p:nvSpPr>
        <p:spPr>
          <a:xfrm>
            <a:off x="8551107" y="5996226"/>
            <a:ext cx="3636435" cy="861774"/>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dirty="0">
                <a:ln>
                  <a:noFill/>
                </a:ln>
                <a:solidFill>
                  <a:prstClr val="black"/>
                </a:solidFill>
                <a:effectLst/>
                <a:uLnTx/>
                <a:uFillTx/>
                <a:latin typeface="Calibri"/>
                <a:ea typeface="+mn-ea"/>
                <a:cs typeface="+mn-cs"/>
              </a:rPr>
              <a:t>Lee CM et al. Am J Gastroenterol 1993; 88: 70–74</a:t>
            </a:r>
            <a:endParaRPr kumimoji="0" lang="it-IT" sz="10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prstClr val="black"/>
                </a:solidFill>
                <a:effectLst/>
                <a:uLnTx/>
                <a:uFillTx/>
                <a:latin typeface="Calibri"/>
                <a:ea typeface="+mn-ea"/>
                <a:cs typeface="+mn-cs"/>
              </a:rPr>
              <a:t>Tan AC et al. Eur J </a:t>
            </a:r>
            <a:r>
              <a:rPr kumimoji="0" lang="it-IT" sz="1000" b="0" i="0" u="none" strike="noStrike" kern="1200" cap="none" spc="0" normalizeH="0" baseline="0" noProof="0" dirty="0" err="1">
                <a:ln>
                  <a:noFill/>
                </a:ln>
                <a:solidFill>
                  <a:prstClr val="black"/>
                </a:solidFill>
                <a:effectLst/>
                <a:uLnTx/>
                <a:uFillTx/>
                <a:latin typeface="Calibri"/>
                <a:ea typeface="+mn-ea"/>
                <a:cs typeface="+mn-cs"/>
              </a:rPr>
              <a:t>Gastroenterol</a:t>
            </a:r>
            <a:r>
              <a:rPr kumimoji="0" lang="it-IT" sz="1000" b="0" i="0" u="none" strike="noStrike" kern="1200" cap="none" spc="0" normalizeH="0" baseline="0" noProof="0" dirty="0">
                <a:ln>
                  <a:noFill/>
                </a:ln>
                <a:solidFill>
                  <a:prstClr val="black"/>
                </a:solidFill>
                <a:effectLst/>
                <a:uLnTx/>
                <a:uFillTx/>
                <a:latin typeface="Calibri"/>
                <a:ea typeface="+mn-ea"/>
                <a:cs typeface="+mn-cs"/>
              </a:rPr>
              <a:t> </a:t>
            </a:r>
            <a:r>
              <a:rPr kumimoji="0" lang="it-IT" sz="1000" b="0" i="0" u="none" strike="noStrike" kern="1200" cap="none" spc="0" normalizeH="0" baseline="0" noProof="0" dirty="0" err="1">
                <a:ln>
                  <a:noFill/>
                </a:ln>
                <a:solidFill>
                  <a:prstClr val="black"/>
                </a:solidFill>
                <a:effectLst/>
                <a:uLnTx/>
                <a:uFillTx/>
                <a:latin typeface="Calibri"/>
                <a:ea typeface="+mn-ea"/>
                <a:cs typeface="+mn-cs"/>
              </a:rPr>
              <a:t>Hepatol</a:t>
            </a:r>
            <a:r>
              <a:rPr kumimoji="0" lang="it-IT" sz="1000" b="0" i="0" u="none" strike="noStrike" kern="1200" cap="none" spc="0" normalizeH="0" baseline="0" noProof="0" dirty="0">
                <a:ln>
                  <a:noFill/>
                </a:ln>
                <a:solidFill>
                  <a:prstClr val="black"/>
                </a:solidFill>
                <a:effectLst/>
                <a:uLnTx/>
                <a:uFillTx/>
                <a:latin typeface="Calibri"/>
                <a:ea typeface="+mn-ea"/>
                <a:cs typeface="+mn-cs"/>
              </a:rPr>
              <a:t> 2001; 13: 425–27</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dirty="0">
                <a:ln>
                  <a:noFill/>
                </a:ln>
                <a:solidFill>
                  <a:prstClr val="black"/>
                </a:solidFill>
                <a:effectLst/>
                <a:uLnTx/>
                <a:uFillTx/>
                <a:latin typeface="Calibri"/>
                <a:ea typeface="+mn-ea"/>
                <a:cs typeface="+mn-cs"/>
              </a:rPr>
              <a:t>Chen MJ et al. World J Gastroenterol 2003; 9: 2813–16</a:t>
            </a:r>
            <a:endParaRPr kumimoji="0" lang="it-IT" sz="10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000" b="0" i="0" u="none" strike="noStrike" kern="1200" cap="none" spc="0" normalizeH="0" baseline="0" noProof="0" dirty="0">
                <a:ln>
                  <a:noFill/>
                </a:ln>
                <a:solidFill>
                  <a:prstClr val="black"/>
                </a:solidFill>
                <a:effectLst/>
                <a:uLnTx/>
                <a:uFillTx/>
                <a:latin typeface="Calibri"/>
                <a:ea typeface="+mn-ea"/>
                <a:cs typeface="+mn-cs"/>
              </a:rPr>
              <a:t>Siewert E</a:t>
            </a:r>
            <a:r>
              <a:rPr kumimoji="0" lang="it-IT" sz="1000" b="0" i="0" u="none" strike="noStrike" kern="1200" cap="none" spc="0" normalizeH="0" baseline="0" noProof="0" dirty="0">
                <a:ln>
                  <a:noFill/>
                </a:ln>
                <a:solidFill>
                  <a:prstClr val="black"/>
                </a:solidFill>
                <a:effectLst/>
                <a:uLnTx/>
                <a:uFillTx/>
                <a:latin typeface="Calibri"/>
                <a:ea typeface="+mn-ea"/>
                <a:cs typeface="+mn-cs"/>
              </a:rPr>
              <a:t> et al.</a:t>
            </a:r>
            <a:r>
              <a:rPr kumimoji="0" lang="en-US" sz="1000" b="0" i="0" u="none" strike="noStrike" kern="1200" cap="none" spc="0" normalizeH="0" baseline="0" noProof="0" dirty="0">
                <a:ln>
                  <a:noFill/>
                </a:ln>
                <a:solidFill>
                  <a:prstClr val="black"/>
                </a:solidFill>
                <a:effectLst/>
                <a:uLnTx/>
                <a:uFillTx/>
                <a:latin typeface="Calibri"/>
                <a:ea typeface="+mn-ea"/>
                <a:cs typeface="+mn-cs"/>
              </a:rPr>
              <a:t> Dig Liver Dis 2006; </a:t>
            </a:r>
            <a:r>
              <a:rPr kumimoji="0" lang="it-IT" sz="1000" b="0" i="0" u="none" strike="noStrike" kern="1200" cap="none" spc="0" normalizeH="0" baseline="0" noProof="0" dirty="0">
                <a:ln>
                  <a:noFill/>
                </a:ln>
                <a:solidFill>
                  <a:prstClr val="black"/>
                </a:solidFill>
                <a:effectLst/>
                <a:uLnTx/>
                <a:uFillTx/>
                <a:latin typeface="Calibri"/>
                <a:ea typeface="+mn-ea"/>
                <a:cs typeface="+mn-cs"/>
              </a:rPr>
              <a:t>38: 55–59</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err="1">
                <a:ln>
                  <a:noFill/>
                </a:ln>
                <a:solidFill>
                  <a:prstClr val="black"/>
                </a:solidFill>
                <a:effectLst/>
                <a:uLnTx/>
                <a:uFillTx/>
                <a:latin typeface="Calibri"/>
                <a:ea typeface="+mn-ea"/>
                <a:cs typeface="+mn-cs"/>
              </a:rPr>
              <a:t>Ammoury</a:t>
            </a:r>
            <a:r>
              <a:rPr kumimoji="0" lang="it-IT" sz="1000" b="0" i="0" u="none" strike="noStrike" kern="1200" cap="none" spc="0" normalizeH="0" baseline="0" noProof="0" dirty="0">
                <a:ln>
                  <a:noFill/>
                </a:ln>
                <a:solidFill>
                  <a:prstClr val="black"/>
                </a:solidFill>
                <a:effectLst/>
                <a:uLnTx/>
                <a:uFillTx/>
                <a:latin typeface="Calibri"/>
                <a:ea typeface="+mn-ea"/>
                <a:cs typeface="+mn-cs"/>
              </a:rPr>
              <a:t> RF et al. J </a:t>
            </a:r>
            <a:r>
              <a:rPr kumimoji="0" lang="it-IT" sz="1000" b="0" i="0" u="none" strike="noStrike" kern="1200" cap="none" spc="0" normalizeH="0" baseline="0" noProof="0" dirty="0" err="1">
                <a:ln>
                  <a:noFill/>
                </a:ln>
                <a:solidFill>
                  <a:prstClr val="black"/>
                </a:solidFill>
                <a:effectLst/>
                <a:uLnTx/>
                <a:uFillTx/>
                <a:latin typeface="Calibri"/>
                <a:ea typeface="+mn-ea"/>
                <a:cs typeface="+mn-cs"/>
              </a:rPr>
              <a:t>Pediatr</a:t>
            </a:r>
            <a:r>
              <a:rPr kumimoji="0" lang="it-IT" sz="1000" b="0" i="0" u="none" strike="noStrike" kern="1200" cap="none" spc="0" normalizeH="0" baseline="0" noProof="0" dirty="0">
                <a:ln>
                  <a:noFill/>
                </a:ln>
                <a:solidFill>
                  <a:prstClr val="black"/>
                </a:solidFill>
                <a:effectLst/>
                <a:uLnTx/>
                <a:uFillTx/>
                <a:latin typeface="Calibri"/>
                <a:ea typeface="+mn-ea"/>
                <a:cs typeface="+mn-cs"/>
              </a:rPr>
              <a:t> </a:t>
            </a:r>
            <a:r>
              <a:rPr kumimoji="0" lang="it-IT" sz="1000" b="0" i="0" u="none" strike="noStrike" kern="1200" cap="none" spc="0" normalizeH="0" baseline="0" noProof="0" dirty="0" err="1">
                <a:ln>
                  <a:noFill/>
                </a:ln>
                <a:solidFill>
                  <a:prstClr val="black"/>
                </a:solidFill>
                <a:effectLst/>
                <a:uLnTx/>
                <a:uFillTx/>
                <a:latin typeface="Calibri"/>
                <a:ea typeface="+mn-ea"/>
                <a:cs typeface="+mn-cs"/>
              </a:rPr>
              <a:t>Gastroenterol</a:t>
            </a:r>
            <a:r>
              <a:rPr kumimoji="0" lang="it-IT" sz="1000" b="0" i="0" u="none" strike="noStrike" kern="1200" cap="none" spc="0" normalizeH="0" baseline="0" noProof="0" dirty="0">
                <a:ln>
                  <a:noFill/>
                </a:ln>
                <a:solidFill>
                  <a:prstClr val="black"/>
                </a:solidFill>
                <a:effectLst/>
                <a:uLnTx/>
                <a:uFillTx/>
                <a:latin typeface="Calibri"/>
                <a:ea typeface="+mn-ea"/>
                <a:cs typeface="+mn-cs"/>
              </a:rPr>
              <a:t> </a:t>
            </a:r>
            <a:r>
              <a:rPr kumimoji="0" lang="it-IT" sz="1000" b="0" i="0" u="none" strike="noStrike" kern="1200" cap="none" spc="0" normalizeH="0" baseline="0" noProof="0" dirty="0" err="1">
                <a:ln>
                  <a:noFill/>
                </a:ln>
                <a:solidFill>
                  <a:prstClr val="black"/>
                </a:solidFill>
                <a:effectLst/>
                <a:uLnTx/>
                <a:uFillTx/>
                <a:latin typeface="Calibri"/>
                <a:ea typeface="+mn-ea"/>
                <a:cs typeface="+mn-cs"/>
              </a:rPr>
              <a:t>Nutr</a:t>
            </a:r>
            <a:r>
              <a:rPr kumimoji="0" lang="it-IT" sz="1000" b="0" i="0" u="none" strike="noStrike" kern="1200" cap="none" spc="0" normalizeH="0" baseline="0" noProof="0" dirty="0">
                <a:ln>
                  <a:noFill/>
                </a:ln>
                <a:solidFill>
                  <a:prstClr val="black"/>
                </a:solidFill>
                <a:effectLst/>
                <a:uLnTx/>
                <a:uFillTx/>
                <a:latin typeface="Calibri"/>
                <a:ea typeface="+mn-ea"/>
                <a:cs typeface="+mn-cs"/>
              </a:rPr>
              <a:t> 2010; 51: 723–26</a:t>
            </a:r>
            <a:endParaRPr kumimoji="0" lang="it-IT" sz="24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4" name="Immagin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9125" y="2409932"/>
            <a:ext cx="2881715" cy="2881715"/>
          </a:xfrm>
          <a:prstGeom prst="rect">
            <a:avLst/>
          </a:prstGeom>
        </p:spPr>
      </p:pic>
      <p:sp>
        <p:nvSpPr>
          <p:cNvPr id="13" name="Rectangle 3">
            <a:extLst>
              <a:ext uri="{FF2B5EF4-FFF2-40B4-BE49-F238E27FC236}">
                <a16:creationId xmlns:a16="http://schemas.microsoft.com/office/drawing/2014/main" id="{6153A4A2-51A3-4A70-BCB8-3A481C2F3C66}"/>
              </a:ext>
            </a:extLst>
          </p:cNvPr>
          <p:cNvSpPr>
            <a:spLocks noChangeArrowheads="1"/>
          </p:cNvSpPr>
          <p:nvPr/>
        </p:nvSpPr>
        <p:spPr bwMode="auto">
          <a:xfrm>
            <a:off x="335360" y="196951"/>
            <a:ext cx="1152128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lvl="0" algn="just">
              <a:defRPr/>
            </a:pPr>
            <a:r>
              <a:rPr kumimoji="0" lang="en-US" altLang="it-IT" sz="44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Systemic </a:t>
            </a:r>
            <a:r>
              <a:rPr lang="en-US" altLang="it-IT" sz="4400" dirty="0">
                <a:solidFill>
                  <a:prstClr val="black"/>
                </a:solidFill>
                <a:effectLst>
                  <a:outerShdw blurRad="38100" dist="38100" dir="2700000" algn="tl">
                    <a:srgbClr val="C0C0C0"/>
                  </a:outerShdw>
                </a:effectLst>
                <a:latin typeface="Calibri"/>
              </a:rPr>
              <a:t>Corticosteroids for Non-EoE EoE EGIDs</a:t>
            </a:r>
            <a:endParaRPr kumimoji="0" lang="en-US" altLang="it-IT" sz="44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endParaRPr>
          </a:p>
        </p:txBody>
      </p:sp>
    </p:spTree>
    <p:extLst>
      <p:ext uri="{BB962C8B-B14F-4D97-AF65-F5344CB8AC3E}">
        <p14:creationId xmlns:p14="http://schemas.microsoft.com/office/powerpoint/2010/main" val="26391781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Gastrointestinal segmental remission with oral budesonide therapy for ...">
            <a:extLst>
              <a:ext uri="{FF2B5EF4-FFF2-40B4-BE49-F238E27FC236}">
                <a16:creationId xmlns:a16="http://schemas.microsoft.com/office/drawing/2014/main" id="{67EFBD45-951F-19AD-9148-B8683F52DD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9306" y="1340768"/>
            <a:ext cx="5040560" cy="493421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CasellaDiTesto 7">
            <a:extLst>
              <a:ext uri="{FF2B5EF4-FFF2-40B4-BE49-F238E27FC236}">
                <a16:creationId xmlns:a16="http://schemas.microsoft.com/office/drawing/2014/main" id="{248C96E4-5FE5-6988-03A8-3E8EBD34E38B}"/>
              </a:ext>
            </a:extLst>
          </p:cNvPr>
          <p:cNvSpPr txBox="1"/>
          <p:nvPr/>
        </p:nvSpPr>
        <p:spPr>
          <a:xfrm>
            <a:off x="6240016" y="1331016"/>
            <a:ext cx="5201264" cy="175432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 retrospective analysis of EGID patients with extraesophageal disease, consented on an institutional review board approved natural history research protocol (NCT00001406) at the National Institutes of Health and treated with enteric budesonide preparations, was performed.</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CasellaDiTesto 9">
            <a:extLst>
              <a:ext uri="{FF2B5EF4-FFF2-40B4-BE49-F238E27FC236}">
                <a16:creationId xmlns:a16="http://schemas.microsoft.com/office/drawing/2014/main" id="{CD06B15D-93A1-FC5C-CBF0-159419123FA2}"/>
              </a:ext>
            </a:extLst>
          </p:cNvPr>
          <p:cNvSpPr txBox="1"/>
          <p:nvPr/>
        </p:nvSpPr>
        <p:spPr>
          <a:xfrm>
            <a:off x="6240016" y="3085342"/>
            <a:ext cx="5201264" cy="120032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Twelve patients who received budesonide therapy and for whom clinical and endoscopic assessments pre- and post treatment were available were identified. </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CasellaDiTesto 14">
            <a:extLst>
              <a:ext uri="{FF2B5EF4-FFF2-40B4-BE49-F238E27FC236}">
                <a16:creationId xmlns:a16="http://schemas.microsoft.com/office/drawing/2014/main" id="{7C0F15C2-504F-342F-3C01-413DD2637D12}"/>
              </a:ext>
            </a:extLst>
          </p:cNvPr>
          <p:cNvSpPr txBox="1"/>
          <p:nvPr/>
        </p:nvSpPr>
        <p:spPr>
          <a:xfrm>
            <a:off x="6816080" y="6581625"/>
            <a:ext cx="5322635" cy="276999"/>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Khalid MB et al. J Allergy Clin Immunol </a:t>
            </a:r>
            <a:r>
              <a:rPr kumimoji="0" lang="en-US" sz="1200" b="0" i="0" u="none" strike="noStrike" kern="1200" cap="none" spc="0" normalizeH="0" baseline="0" noProof="0" dirty="0" err="1">
                <a:ln>
                  <a:noFill/>
                </a:ln>
                <a:solidFill>
                  <a:prstClr val="black"/>
                </a:solidFill>
                <a:effectLst/>
                <a:uLnTx/>
                <a:uFillTx/>
                <a:latin typeface="Calibri"/>
                <a:ea typeface="+mn-ea"/>
                <a:cs typeface="+mn-cs"/>
              </a:rPr>
              <a:t>Pract</a:t>
            </a:r>
            <a:r>
              <a:rPr kumimoji="0" lang="en-US" sz="1200" b="0" i="0" u="none" strike="noStrike" kern="1200" cap="none" spc="0" normalizeH="0" baseline="0" noProof="0" dirty="0">
                <a:ln>
                  <a:noFill/>
                </a:ln>
                <a:solidFill>
                  <a:prstClr val="black"/>
                </a:solidFill>
                <a:effectLst/>
                <a:uLnTx/>
                <a:uFillTx/>
                <a:latin typeface="Calibri"/>
                <a:ea typeface="+mn-ea"/>
                <a:cs typeface="+mn-cs"/>
              </a:rPr>
              <a:t>. 2024 Oct;12(10):2857-2860.e2.</a:t>
            </a:r>
            <a:endParaRPr kumimoji="0" lang="it-IT"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 name="CasellaDiTesto 16">
            <a:extLst>
              <a:ext uri="{FF2B5EF4-FFF2-40B4-BE49-F238E27FC236}">
                <a16:creationId xmlns:a16="http://schemas.microsoft.com/office/drawing/2014/main" id="{BB5909D9-6845-1582-BA51-EA0642AEB8F6}"/>
              </a:ext>
            </a:extLst>
          </p:cNvPr>
          <p:cNvSpPr txBox="1"/>
          <p:nvPr/>
        </p:nvSpPr>
        <p:spPr>
          <a:xfrm>
            <a:off x="6240016" y="4265316"/>
            <a:ext cx="5201264" cy="92333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The median age at the time of endoscopy was 35 years (range 4-68 y). Most patients (75%) were female and self-identified as White.</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Rectangle 3">
            <a:extLst>
              <a:ext uri="{FF2B5EF4-FFF2-40B4-BE49-F238E27FC236}">
                <a16:creationId xmlns:a16="http://schemas.microsoft.com/office/drawing/2014/main" id="{9E41A697-4AFE-4301-B3B4-9BF288FB464E}"/>
              </a:ext>
            </a:extLst>
          </p:cNvPr>
          <p:cNvSpPr>
            <a:spLocks noChangeArrowheads="1"/>
          </p:cNvSpPr>
          <p:nvPr/>
        </p:nvSpPr>
        <p:spPr bwMode="auto">
          <a:xfrm>
            <a:off x="335360" y="196951"/>
            <a:ext cx="1152128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lvl="0" algn="just">
              <a:defRPr/>
            </a:pPr>
            <a:r>
              <a:rPr lang="en-US" altLang="it-IT" sz="4400" dirty="0">
                <a:solidFill>
                  <a:prstClr val="black"/>
                </a:solidFill>
                <a:effectLst>
                  <a:outerShdw blurRad="38100" dist="38100" dir="2700000" algn="tl">
                    <a:srgbClr val="C0C0C0"/>
                  </a:outerShdw>
                </a:effectLst>
                <a:latin typeface="Calibri"/>
              </a:rPr>
              <a:t>Budesonide for Non-EoE EoE EGIDs</a:t>
            </a:r>
            <a:endParaRPr kumimoji="0" lang="en-US" altLang="it-IT" sz="44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endParaRPr>
          </a:p>
        </p:txBody>
      </p:sp>
      <p:sp>
        <p:nvSpPr>
          <p:cNvPr id="4" name="Rectangle 3">
            <a:extLst>
              <a:ext uri="{FF2B5EF4-FFF2-40B4-BE49-F238E27FC236}">
                <a16:creationId xmlns:a16="http://schemas.microsoft.com/office/drawing/2014/main" id="{9DAEC9BD-FD06-C34A-9AB9-D915370A0688}"/>
              </a:ext>
            </a:extLst>
          </p:cNvPr>
          <p:cNvSpPr/>
          <p:nvPr/>
        </p:nvSpPr>
        <p:spPr>
          <a:xfrm>
            <a:off x="6240016" y="5351657"/>
            <a:ext cx="5201264" cy="923330"/>
          </a:xfrm>
          <a:prstGeom prst="rect">
            <a:avLst/>
          </a:prstGeom>
          <a:ln>
            <a:solidFill>
              <a:srgbClr val="008482"/>
            </a:solidFill>
          </a:ln>
        </p:spPr>
        <p:txBody>
          <a:bodyPr wrap="square">
            <a:spAutoFit/>
          </a:bodyPr>
          <a:lstStyle/>
          <a:p>
            <a:pPr lvl="0" algn="ctr">
              <a:defRPr/>
            </a:pPr>
            <a:r>
              <a:rPr lang="en-US" dirty="0">
                <a:solidFill>
                  <a:srgbClr val="184E71"/>
                </a:solidFill>
              </a:rPr>
              <a:t>N=7/12 patients (58%) achieved histological remission following budesonide treatment. The overall median duration of therapy was 28.5 weeks. </a:t>
            </a:r>
            <a:endParaRPr lang="it-IT" dirty="0">
              <a:solidFill>
                <a:srgbClr val="184E71"/>
              </a:solidFill>
            </a:endParaRPr>
          </a:p>
        </p:txBody>
      </p:sp>
      <p:sp>
        <p:nvSpPr>
          <p:cNvPr id="14" name="TextBox 13">
            <a:extLst>
              <a:ext uri="{FF2B5EF4-FFF2-40B4-BE49-F238E27FC236}">
                <a16:creationId xmlns:a16="http://schemas.microsoft.com/office/drawing/2014/main" id="{CBB7D945-DB56-AC4C-97E0-9701D009971C}"/>
              </a:ext>
            </a:extLst>
          </p:cNvPr>
          <p:cNvSpPr txBox="1"/>
          <p:nvPr/>
        </p:nvSpPr>
        <p:spPr>
          <a:xfrm>
            <a:off x="3591842" y="1746513"/>
            <a:ext cx="5715000" cy="4216539"/>
          </a:xfrm>
          <a:prstGeom prst="rect">
            <a:avLst/>
          </a:prstGeom>
          <a:solidFill>
            <a:schemeClr val="accent1">
              <a:lumMod val="20000"/>
              <a:lumOff val="80000"/>
            </a:schemeClr>
          </a:solidFill>
          <a:ln>
            <a:solidFill>
              <a:srgbClr val="008482"/>
            </a:solidFill>
          </a:ln>
        </p:spPr>
        <p:txBody>
          <a:bodyPr wrap="square">
            <a:spAutoFit/>
          </a:bodyPr>
          <a:lstStyle/>
          <a:p>
            <a:pPr>
              <a:spcAft>
                <a:spcPts val="600"/>
              </a:spcAft>
              <a:defRPr sz="1400" b="1"/>
            </a:pPr>
            <a:r>
              <a:rPr sz="1600" dirty="0"/>
              <a:t>Dosage: 3 - 9 mg/day</a:t>
            </a:r>
            <a:endParaRPr lang="it-IT" sz="1600" dirty="0"/>
          </a:p>
          <a:p>
            <a:pPr>
              <a:spcAft>
                <a:spcPts val="600"/>
              </a:spcAft>
              <a:defRPr sz="1400" b="1"/>
            </a:pPr>
            <a:r>
              <a:rPr lang="it-IT" sz="1600" dirty="0"/>
              <a:t>Start with 9mg for </a:t>
            </a:r>
            <a:r>
              <a:rPr lang="it-IT" sz="1600" dirty="0" err="1"/>
              <a:t>one</a:t>
            </a:r>
            <a:r>
              <a:rPr lang="it-IT" sz="1600" dirty="0"/>
              <a:t> </a:t>
            </a:r>
            <a:r>
              <a:rPr lang="it-IT" sz="1600" dirty="0" err="1"/>
              <a:t>month</a:t>
            </a:r>
            <a:r>
              <a:rPr lang="it-IT" sz="1600" dirty="0"/>
              <a:t>, </a:t>
            </a:r>
            <a:r>
              <a:rPr lang="it-IT" sz="1600" dirty="0" err="1"/>
              <a:t>than</a:t>
            </a:r>
            <a:r>
              <a:rPr lang="it-IT" sz="1600" dirty="0"/>
              <a:t> </a:t>
            </a:r>
            <a:r>
              <a:rPr lang="it-IT" sz="1600" dirty="0" err="1"/>
              <a:t>tapering</a:t>
            </a:r>
            <a:endParaRPr sz="1600" dirty="0"/>
          </a:p>
          <a:p>
            <a:pPr>
              <a:spcAft>
                <a:spcPts val="600"/>
              </a:spcAft>
              <a:defRPr sz="1400" b="1"/>
            </a:pPr>
            <a:r>
              <a:rPr sz="1600" dirty="0"/>
              <a:t>Capsules are modified to target GI tract location of interest</a:t>
            </a:r>
          </a:p>
          <a:p>
            <a:pPr>
              <a:spcAft>
                <a:spcPts val="600"/>
              </a:spcAft>
              <a:defRPr sz="1400" b="0"/>
            </a:pPr>
            <a:r>
              <a:rPr sz="1600" dirty="0"/>
              <a:t>• Capsules opened and contents are crushed and mixed with:</a:t>
            </a:r>
            <a:endParaRPr lang="it-IT" sz="1600" dirty="0"/>
          </a:p>
          <a:p>
            <a:pPr>
              <a:spcAft>
                <a:spcPts val="600"/>
              </a:spcAft>
              <a:defRPr sz="1400" b="0"/>
            </a:pPr>
            <a:r>
              <a:rPr lang="it-IT" sz="1600" dirty="0"/>
              <a:t>	</a:t>
            </a:r>
            <a:r>
              <a:rPr sz="1600" dirty="0"/>
              <a:t>Crushing ➜ release into stomach</a:t>
            </a:r>
            <a:endParaRPr lang="it-IT" sz="1600" dirty="0"/>
          </a:p>
          <a:p>
            <a:pPr>
              <a:spcAft>
                <a:spcPts val="600"/>
              </a:spcAft>
              <a:defRPr sz="1400" b="0"/>
            </a:pPr>
            <a:r>
              <a:rPr lang="it-IT" sz="1600" dirty="0"/>
              <a:t>	</a:t>
            </a:r>
            <a:r>
              <a:rPr sz="1600" dirty="0"/>
              <a:t>Opening ➜ release into upper small intestine</a:t>
            </a:r>
            <a:endParaRPr lang="it-IT" sz="1600" dirty="0"/>
          </a:p>
          <a:p>
            <a:pPr>
              <a:spcAft>
                <a:spcPts val="600"/>
              </a:spcAft>
              <a:defRPr sz="1400" b="0"/>
            </a:pPr>
            <a:r>
              <a:rPr lang="it-IT" sz="1600" dirty="0"/>
              <a:t>	</a:t>
            </a:r>
            <a:r>
              <a:rPr sz="1600" dirty="0"/>
              <a:t>Whole capsule swallowed ➜ Distal small intestine</a:t>
            </a:r>
            <a:endParaRPr lang="it-IT" sz="1600" dirty="0"/>
          </a:p>
          <a:p>
            <a:pPr>
              <a:spcAft>
                <a:spcPts val="600"/>
              </a:spcAft>
              <a:defRPr sz="1400" b="0"/>
            </a:pPr>
            <a:r>
              <a:rPr lang="it-IT" sz="1600" dirty="0"/>
              <a:t>	MMX ➜ </a:t>
            </a:r>
            <a:r>
              <a:rPr lang="en-GB" sz="1600" dirty="0"/>
              <a:t>colonic</a:t>
            </a:r>
            <a:r>
              <a:rPr lang="it-IT" sz="1600" dirty="0"/>
              <a:t> release </a:t>
            </a:r>
          </a:p>
          <a:p>
            <a:pPr>
              <a:spcAft>
                <a:spcPts val="600"/>
              </a:spcAft>
              <a:defRPr sz="1400" b="0"/>
            </a:pPr>
            <a:r>
              <a:rPr lang="it-IT" sz="1600" dirty="0"/>
              <a:t>• </a:t>
            </a:r>
            <a:r>
              <a:rPr lang="it-IT" sz="1600" dirty="0" err="1"/>
              <a:t>Add</a:t>
            </a:r>
            <a:r>
              <a:rPr lang="it-IT" sz="1600" dirty="0"/>
              <a:t> PPI to </a:t>
            </a:r>
            <a:r>
              <a:rPr lang="it-IT" sz="1600" dirty="0" err="1"/>
              <a:t>favour</a:t>
            </a:r>
            <a:r>
              <a:rPr lang="it-IT" sz="1600" dirty="0"/>
              <a:t> </a:t>
            </a:r>
            <a:r>
              <a:rPr lang="it-IT" sz="1600" dirty="0" err="1"/>
              <a:t>proximal</a:t>
            </a:r>
            <a:r>
              <a:rPr lang="it-IT" sz="1600" dirty="0"/>
              <a:t> release</a:t>
            </a:r>
            <a:endParaRPr sz="1600" dirty="0"/>
          </a:p>
          <a:p>
            <a:pPr>
              <a:spcAft>
                <a:spcPts val="600"/>
              </a:spcAft>
              <a:defRPr sz="1400" b="1"/>
            </a:pPr>
            <a:r>
              <a:rPr sz="1600" dirty="0"/>
              <a:t>Minimal dilution of the medication maximizes the topical activity</a:t>
            </a:r>
          </a:p>
          <a:p>
            <a:pPr>
              <a:spcAft>
                <a:spcPts val="600"/>
              </a:spcAft>
              <a:defRPr sz="1400" b="1"/>
            </a:pPr>
            <a:r>
              <a:rPr sz="1600" dirty="0"/>
              <a:t>Taken on empty stomach</a:t>
            </a:r>
            <a:endParaRPr lang="it-IT" sz="1600" dirty="0"/>
          </a:p>
          <a:p>
            <a:pPr>
              <a:spcAft>
                <a:spcPts val="600"/>
              </a:spcAft>
              <a:defRPr sz="1400" b="1"/>
            </a:pPr>
            <a:endParaRPr lang="it-IT" sz="1600" dirty="0"/>
          </a:p>
          <a:p>
            <a:pPr>
              <a:spcAft>
                <a:spcPts val="600"/>
              </a:spcAft>
              <a:defRPr sz="1400" b="1"/>
            </a:pPr>
            <a:r>
              <a:rPr lang="it-IT" sz="1600" dirty="0" err="1"/>
              <a:t>Consider</a:t>
            </a:r>
            <a:r>
              <a:rPr lang="it-IT" sz="1600" dirty="0"/>
              <a:t> BOT or </a:t>
            </a:r>
            <a:r>
              <a:rPr lang="it-IT" sz="1600" dirty="0" err="1"/>
              <a:t>viscous</a:t>
            </a:r>
            <a:r>
              <a:rPr lang="it-IT" sz="1600" dirty="0"/>
              <a:t> </a:t>
            </a:r>
            <a:r>
              <a:rPr lang="it-IT" sz="1600" dirty="0" err="1"/>
              <a:t>formulations</a:t>
            </a:r>
            <a:r>
              <a:rPr lang="it-IT" sz="1600" dirty="0"/>
              <a:t> for EGE</a:t>
            </a:r>
            <a:endParaRPr sz="1600" dirty="0"/>
          </a:p>
        </p:txBody>
      </p:sp>
    </p:spTree>
    <p:extLst>
      <p:ext uri="{BB962C8B-B14F-4D97-AF65-F5344CB8AC3E}">
        <p14:creationId xmlns:p14="http://schemas.microsoft.com/office/powerpoint/2010/main" val="3450339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uppo 35">
            <a:extLst>
              <a:ext uri="{FF2B5EF4-FFF2-40B4-BE49-F238E27FC236}">
                <a16:creationId xmlns:a16="http://schemas.microsoft.com/office/drawing/2014/main" id="{A3C03232-BA5F-4048-A4DC-6FB790333B80}"/>
              </a:ext>
            </a:extLst>
          </p:cNvPr>
          <p:cNvGrpSpPr/>
          <p:nvPr/>
        </p:nvGrpSpPr>
        <p:grpSpPr>
          <a:xfrm>
            <a:off x="407368" y="1340768"/>
            <a:ext cx="11377264" cy="4785068"/>
            <a:chOff x="1756619" y="2076237"/>
            <a:chExt cx="9012408" cy="2834429"/>
          </a:xfrm>
        </p:grpSpPr>
        <p:sp>
          <p:nvSpPr>
            <p:cNvPr id="2" name="Rettangolo con angoli arrotondati 1">
              <a:extLst>
                <a:ext uri="{FF2B5EF4-FFF2-40B4-BE49-F238E27FC236}">
                  <a16:creationId xmlns:a16="http://schemas.microsoft.com/office/drawing/2014/main" id="{1E6F95BF-7B41-46A0-BB6D-81617D227545}"/>
                </a:ext>
              </a:extLst>
            </p:cNvPr>
            <p:cNvSpPr/>
            <p:nvPr/>
          </p:nvSpPr>
          <p:spPr>
            <a:xfrm>
              <a:off x="7240599" y="2552359"/>
              <a:ext cx="1697135" cy="2345762"/>
            </a:xfrm>
            <a:prstGeom prst="roundRect">
              <a:avLst/>
            </a:prstGeom>
            <a:solidFill>
              <a:srgbClr val="327A34">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Ovale 2">
              <a:extLst>
                <a:ext uri="{FF2B5EF4-FFF2-40B4-BE49-F238E27FC236}">
                  <a16:creationId xmlns:a16="http://schemas.microsoft.com/office/drawing/2014/main" id="{F83EE66D-4F68-47C7-8C78-08F45CCC2979}"/>
                </a:ext>
              </a:extLst>
            </p:cNvPr>
            <p:cNvSpPr/>
            <p:nvPr/>
          </p:nvSpPr>
          <p:spPr>
            <a:xfrm>
              <a:off x="7314333" y="2662327"/>
              <a:ext cx="1511105" cy="610370"/>
            </a:xfrm>
            <a:prstGeom prst="ellipse">
              <a:avLst/>
            </a:prstGeom>
            <a:solidFill>
              <a:srgbClr val="327A3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Rettangolo con angoli arrotondati 3">
              <a:extLst>
                <a:ext uri="{FF2B5EF4-FFF2-40B4-BE49-F238E27FC236}">
                  <a16:creationId xmlns:a16="http://schemas.microsoft.com/office/drawing/2014/main" id="{5AB0EC4A-BD5E-44D6-A5D3-391A73ECC351}"/>
                </a:ext>
              </a:extLst>
            </p:cNvPr>
            <p:cNvSpPr/>
            <p:nvPr/>
          </p:nvSpPr>
          <p:spPr>
            <a:xfrm>
              <a:off x="5416333" y="2529995"/>
              <a:ext cx="1697134" cy="2373988"/>
            </a:xfrm>
            <a:prstGeom prst="roundRect">
              <a:avLst/>
            </a:prstGeom>
            <a:solidFill>
              <a:srgbClr val="FFC000">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ttangolo con angoli arrotondati 4">
              <a:extLst>
                <a:ext uri="{FF2B5EF4-FFF2-40B4-BE49-F238E27FC236}">
                  <a16:creationId xmlns:a16="http://schemas.microsoft.com/office/drawing/2014/main" id="{6F285EF4-39AE-4F66-B24B-3BC4C66D2744}"/>
                </a:ext>
              </a:extLst>
            </p:cNvPr>
            <p:cNvSpPr/>
            <p:nvPr/>
          </p:nvSpPr>
          <p:spPr>
            <a:xfrm>
              <a:off x="3593940" y="2529995"/>
              <a:ext cx="1697134" cy="2349806"/>
            </a:xfrm>
            <a:prstGeom prst="roundRect">
              <a:avLst/>
            </a:prstGeom>
            <a:solidFill>
              <a:srgbClr val="7030A0">
                <a:alpha val="5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Ovale 5">
              <a:extLst>
                <a:ext uri="{FF2B5EF4-FFF2-40B4-BE49-F238E27FC236}">
                  <a16:creationId xmlns:a16="http://schemas.microsoft.com/office/drawing/2014/main" id="{A883B210-C230-4104-B79B-2E8E663641F5}"/>
                </a:ext>
              </a:extLst>
            </p:cNvPr>
            <p:cNvSpPr/>
            <p:nvPr/>
          </p:nvSpPr>
          <p:spPr>
            <a:xfrm>
              <a:off x="3765104" y="2662327"/>
              <a:ext cx="1342982" cy="634136"/>
            </a:xfrm>
            <a:prstGeom prst="ellipse">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Rettangolo con angoli arrotondati 6">
              <a:extLst>
                <a:ext uri="{FF2B5EF4-FFF2-40B4-BE49-F238E27FC236}">
                  <a16:creationId xmlns:a16="http://schemas.microsoft.com/office/drawing/2014/main" id="{56A510A3-7CDE-42F7-9A79-AC506C5915CA}"/>
                </a:ext>
              </a:extLst>
            </p:cNvPr>
            <p:cNvSpPr/>
            <p:nvPr/>
          </p:nvSpPr>
          <p:spPr>
            <a:xfrm>
              <a:off x="1756619" y="2529995"/>
              <a:ext cx="1705718" cy="2308681"/>
            </a:xfrm>
            <a:prstGeom prst="roundRect">
              <a:avLst/>
            </a:prstGeom>
            <a:solidFill>
              <a:srgbClr val="20AEFF">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Ovale 7">
              <a:extLst>
                <a:ext uri="{FF2B5EF4-FFF2-40B4-BE49-F238E27FC236}">
                  <a16:creationId xmlns:a16="http://schemas.microsoft.com/office/drawing/2014/main" id="{F4ACC019-4AC3-45A3-9429-1B7EFCDEBD63}"/>
                </a:ext>
              </a:extLst>
            </p:cNvPr>
            <p:cNvSpPr/>
            <p:nvPr/>
          </p:nvSpPr>
          <p:spPr>
            <a:xfrm>
              <a:off x="1908140" y="2662327"/>
              <a:ext cx="1381477" cy="634136"/>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172C13E8-BE18-47F0-80A8-96F051F35D4E}"/>
                </a:ext>
              </a:extLst>
            </p:cNvPr>
            <p:cNvSpPr/>
            <p:nvPr/>
          </p:nvSpPr>
          <p:spPr>
            <a:xfrm>
              <a:off x="1858882" y="2076237"/>
              <a:ext cx="8910145" cy="89255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a:ea typeface="+mn-ea"/>
                  <a:cs typeface="Arial"/>
                </a:rPr>
                <a:t>What the Future Holds for the Treatment of Eosinophilic Esophagitis and the Other Eosinophilic Gastrointestinal Diseases: Systematic Review of Clinical Trials</a:t>
              </a:r>
              <a:endParaRPr kumimoji="0" lang="it-IT" sz="1600" b="1" i="0" u="none" strike="noStrike" kern="1200" cap="none" spc="0" normalizeH="0" baseline="0" noProof="0" dirty="0">
                <a:ln>
                  <a:noFill/>
                </a:ln>
                <a:solidFill>
                  <a:prstClr val="black"/>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Arial"/>
                <a:ea typeface="+mn-ea"/>
                <a:cs typeface="Arial"/>
              </a:endParaRPr>
            </a:p>
          </p:txBody>
        </p:sp>
        <p:pic>
          <p:nvPicPr>
            <p:cNvPr id="10" name="Picture 19">
              <a:extLst>
                <a:ext uri="{FF2B5EF4-FFF2-40B4-BE49-F238E27FC236}">
                  <a16:creationId xmlns:a16="http://schemas.microsoft.com/office/drawing/2014/main" id="{3F9BDDE7-BC00-464B-872D-3FE511F6CB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2943" y="3556487"/>
              <a:ext cx="266456" cy="507376"/>
            </a:xfrm>
            <a:prstGeom prst="rect">
              <a:avLst/>
            </a:prstGeom>
          </p:spPr>
        </p:pic>
        <p:pic>
          <p:nvPicPr>
            <p:cNvPr id="11" name="Picture 17">
              <a:extLst>
                <a:ext uri="{FF2B5EF4-FFF2-40B4-BE49-F238E27FC236}">
                  <a16:creationId xmlns:a16="http://schemas.microsoft.com/office/drawing/2014/main" id="{B0A57953-FE8C-40F3-AEE7-3134F990A7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20833" y="3322630"/>
              <a:ext cx="453782" cy="788717"/>
            </a:xfrm>
            <a:prstGeom prst="rect">
              <a:avLst/>
            </a:prstGeom>
          </p:spPr>
        </p:pic>
        <p:pic>
          <p:nvPicPr>
            <p:cNvPr id="12" name="Picture 9">
              <a:extLst>
                <a:ext uri="{FF2B5EF4-FFF2-40B4-BE49-F238E27FC236}">
                  <a16:creationId xmlns:a16="http://schemas.microsoft.com/office/drawing/2014/main" id="{46B04545-3694-483D-8C14-6E302D5A75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57457" y="3403624"/>
              <a:ext cx="1000010" cy="674610"/>
            </a:xfrm>
            <a:prstGeom prst="rect">
              <a:avLst/>
            </a:prstGeom>
          </p:spPr>
        </p:pic>
        <p:sp>
          <p:nvSpPr>
            <p:cNvPr id="13" name="Rectangle 12">
              <a:extLst>
                <a:ext uri="{FF2B5EF4-FFF2-40B4-BE49-F238E27FC236}">
                  <a16:creationId xmlns:a16="http://schemas.microsoft.com/office/drawing/2014/main" id="{CFAE558E-99EA-47BF-BDF9-8A955C1E9C95}"/>
                </a:ext>
              </a:extLst>
            </p:cNvPr>
            <p:cNvSpPr/>
            <p:nvPr/>
          </p:nvSpPr>
          <p:spPr>
            <a:xfrm>
              <a:off x="3765104" y="2844378"/>
              <a:ext cx="1360891" cy="461665"/>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Arial"/>
                </a:rPr>
                <a:t>Monoclonal antibodies</a:t>
              </a:r>
            </a:p>
          </p:txBody>
        </p:sp>
        <p:sp>
          <p:nvSpPr>
            <p:cNvPr id="14" name="Rectangle 12">
              <a:extLst>
                <a:ext uri="{FF2B5EF4-FFF2-40B4-BE49-F238E27FC236}">
                  <a16:creationId xmlns:a16="http://schemas.microsoft.com/office/drawing/2014/main" id="{6538B90E-4433-4C6A-80FB-AB81C39EC812}"/>
                </a:ext>
              </a:extLst>
            </p:cNvPr>
            <p:cNvSpPr/>
            <p:nvPr/>
          </p:nvSpPr>
          <p:spPr>
            <a:xfrm>
              <a:off x="1898929" y="2834798"/>
              <a:ext cx="1399899" cy="461665"/>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Arial"/>
                </a:rPr>
                <a:t>Topical corticosteroids</a:t>
              </a:r>
            </a:p>
          </p:txBody>
        </p:sp>
        <p:sp>
          <p:nvSpPr>
            <p:cNvPr id="15" name="Rectangle 12">
              <a:extLst>
                <a:ext uri="{FF2B5EF4-FFF2-40B4-BE49-F238E27FC236}">
                  <a16:creationId xmlns:a16="http://schemas.microsoft.com/office/drawing/2014/main" id="{03252010-C54E-4951-8F23-4990C4A3287E}"/>
                </a:ext>
              </a:extLst>
            </p:cNvPr>
            <p:cNvSpPr/>
            <p:nvPr/>
          </p:nvSpPr>
          <p:spPr>
            <a:xfrm>
              <a:off x="7320195" y="2833082"/>
              <a:ext cx="1527266" cy="276999"/>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Arial"/>
                </a:rPr>
                <a:t>Dietary regimens</a:t>
              </a:r>
            </a:p>
          </p:txBody>
        </p:sp>
        <p:sp>
          <p:nvSpPr>
            <p:cNvPr id="16" name="Rectangle 12">
              <a:extLst>
                <a:ext uri="{FF2B5EF4-FFF2-40B4-BE49-F238E27FC236}">
                  <a16:creationId xmlns:a16="http://schemas.microsoft.com/office/drawing/2014/main" id="{C716B55E-6271-4B85-B976-4BBF5C6D0070}"/>
                </a:ext>
              </a:extLst>
            </p:cNvPr>
            <p:cNvSpPr/>
            <p:nvPr/>
          </p:nvSpPr>
          <p:spPr>
            <a:xfrm>
              <a:off x="3661771" y="4323887"/>
              <a:ext cx="1561472" cy="182311"/>
            </a:xfrm>
            <a:prstGeom prst="rect">
              <a:avLst/>
            </a:prstGeom>
            <a:solidFill>
              <a:schemeClr val="bg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a:ea typeface="+mn-ea"/>
                  <a:cs typeface="Arial"/>
                </a:rPr>
                <a:t>27 clinical trials</a:t>
              </a:r>
            </a:p>
          </p:txBody>
        </p:sp>
        <p:sp>
          <p:nvSpPr>
            <p:cNvPr id="17" name="Rectangle 12">
              <a:extLst>
                <a:ext uri="{FF2B5EF4-FFF2-40B4-BE49-F238E27FC236}">
                  <a16:creationId xmlns:a16="http://schemas.microsoft.com/office/drawing/2014/main" id="{BF72FCEB-C549-4C55-B147-5358DA36ACF3}"/>
                </a:ext>
              </a:extLst>
            </p:cNvPr>
            <p:cNvSpPr/>
            <p:nvPr/>
          </p:nvSpPr>
          <p:spPr>
            <a:xfrm>
              <a:off x="1836973" y="4323886"/>
              <a:ext cx="1523810" cy="182311"/>
            </a:xfrm>
            <a:prstGeom prst="rect">
              <a:avLst/>
            </a:prstGeom>
            <a:solidFill>
              <a:schemeClr val="bg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a:ea typeface="+mn-ea"/>
                  <a:cs typeface="Arial"/>
                </a:rPr>
                <a:t>26 clinical trials</a:t>
              </a:r>
            </a:p>
          </p:txBody>
        </p:sp>
        <p:sp>
          <p:nvSpPr>
            <p:cNvPr id="18" name="Rectangle 12">
              <a:extLst>
                <a:ext uri="{FF2B5EF4-FFF2-40B4-BE49-F238E27FC236}">
                  <a16:creationId xmlns:a16="http://schemas.microsoft.com/office/drawing/2014/main" id="{4F83B1B3-0787-4DBB-AD18-DDE781890DC0}"/>
                </a:ext>
              </a:extLst>
            </p:cNvPr>
            <p:cNvSpPr/>
            <p:nvPr/>
          </p:nvSpPr>
          <p:spPr>
            <a:xfrm>
              <a:off x="5573219" y="4322207"/>
              <a:ext cx="1399899" cy="182311"/>
            </a:xfrm>
            <a:prstGeom prst="rect">
              <a:avLst/>
            </a:prstGeom>
            <a:solidFill>
              <a:schemeClr val="bg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a:ea typeface="+mn-ea"/>
                  <a:cs typeface="Arial"/>
                </a:rPr>
                <a:t>5 clinical trials</a:t>
              </a:r>
            </a:p>
          </p:txBody>
        </p:sp>
        <p:sp>
          <p:nvSpPr>
            <p:cNvPr id="19" name="Rectangle 12">
              <a:extLst>
                <a:ext uri="{FF2B5EF4-FFF2-40B4-BE49-F238E27FC236}">
                  <a16:creationId xmlns:a16="http://schemas.microsoft.com/office/drawing/2014/main" id="{7CC38A7A-F3E3-4F51-A28D-BFD91297A2FA}"/>
                </a:ext>
              </a:extLst>
            </p:cNvPr>
            <p:cNvSpPr/>
            <p:nvPr/>
          </p:nvSpPr>
          <p:spPr>
            <a:xfrm>
              <a:off x="7425539" y="4322206"/>
              <a:ext cx="1399899" cy="182311"/>
            </a:xfrm>
            <a:prstGeom prst="rect">
              <a:avLst/>
            </a:prstGeom>
            <a:solidFill>
              <a:schemeClr val="bg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a:ea typeface="+mn-ea"/>
                  <a:cs typeface="Arial"/>
                </a:rPr>
                <a:t>9 clinical trials</a:t>
              </a:r>
            </a:p>
          </p:txBody>
        </p:sp>
        <p:pic>
          <p:nvPicPr>
            <p:cNvPr id="20" name="Picture 18">
              <a:extLst>
                <a:ext uri="{FF2B5EF4-FFF2-40B4-BE49-F238E27FC236}">
                  <a16:creationId xmlns:a16="http://schemas.microsoft.com/office/drawing/2014/main" id="{6A0B36C6-3218-441C-924C-8F935420111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264466">
              <a:off x="2771057" y="3764611"/>
              <a:ext cx="366259" cy="201442"/>
            </a:xfrm>
            <a:prstGeom prst="rect">
              <a:avLst/>
            </a:prstGeom>
          </p:spPr>
        </p:pic>
        <p:pic>
          <p:nvPicPr>
            <p:cNvPr id="21" name="Picture 55">
              <a:extLst>
                <a:ext uri="{FF2B5EF4-FFF2-40B4-BE49-F238E27FC236}">
                  <a16:creationId xmlns:a16="http://schemas.microsoft.com/office/drawing/2014/main" id="{ADC7ECC1-7F1D-4C4E-974C-9A9A68966A9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9457797">
              <a:off x="3688737" y="3537754"/>
              <a:ext cx="1077326" cy="226797"/>
            </a:xfrm>
            <a:prstGeom prst="rect">
              <a:avLst/>
            </a:prstGeom>
          </p:spPr>
        </p:pic>
        <p:pic>
          <p:nvPicPr>
            <p:cNvPr id="22" name="Picture 16">
              <a:extLst>
                <a:ext uri="{FF2B5EF4-FFF2-40B4-BE49-F238E27FC236}">
                  <a16:creationId xmlns:a16="http://schemas.microsoft.com/office/drawing/2014/main" id="{200C1207-1C91-4808-8E1B-636AD3ECAEA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065892">
              <a:off x="6649900" y="3625343"/>
              <a:ext cx="261280" cy="489901"/>
            </a:xfrm>
            <a:prstGeom prst="rect">
              <a:avLst/>
            </a:prstGeom>
          </p:spPr>
        </p:pic>
        <p:sp>
          <p:nvSpPr>
            <p:cNvPr id="23" name="Ovale 22">
              <a:extLst>
                <a:ext uri="{FF2B5EF4-FFF2-40B4-BE49-F238E27FC236}">
                  <a16:creationId xmlns:a16="http://schemas.microsoft.com/office/drawing/2014/main" id="{1F7C0133-069D-432E-B4B7-6DDAFDA6B11D}"/>
                </a:ext>
              </a:extLst>
            </p:cNvPr>
            <p:cNvSpPr/>
            <p:nvPr/>
          </p:nvSpPr>
          <p:spPr>
            <a:xfrm>
              <a:off x="5509536" y="2662327"/>
              <a:ext cx="1511105" cy="610370"/>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4" name="Rectangle 12">
              <a:extLst>
                <a:ext uri="{FF2B5EF4-FFF2-40B4-BE49-F238E27FC236}">
                  <a16:creationId xmlns:a16="http://schemas.microsoft.com/office/drawing/2014/main" id="{31D5A784-5625-4D13-9077-3F9EE8BF2088}"/>
                </a:ext>
              </a:extLst>
            </p:cNvPr>
            <p:cNvSpPr/>
            <p:nvPr/>
          </p:nvSpPr>
          <p:spPr>
            <a:xfrm>
              <a:off x="5493375" y="2840806"/>
              <a:ext cx="1527266" cy="276999"/>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a:ea typeface="+mn-ea"/>
                  <a:cs typeface="Arial"/>
                </a:rPr>
                <a:t>Immunomodulators</a:t>
              </a:r>
            </a:p>
          </p:txBody>
        </p:sp>
        <p:pic>
          <p:nvPicPr>
            <p:cNvPr id="25" name="Picture 14">
              <a:extLst>
                <a:ext uri="{FF2B5EF4-FFF2-40B4-BE49-F238E27FC236}">
                  <a16:creationId xmlns:a16="http://schemas.microsoft.com/office/drawing/2014/main" id="{D3F027B2-9109-4139-ACBF-B035F326681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961427" y="3377282"/>
              <a:ext cx="402132" cy="770237"/>
            </a:xfrm>
            <a:prstGeom prst="rect">
              <a:avLst/>
            </a:prstGeom>
          </p:spPr>
        </p:pic>
        <p:sp>
          <p:nvSpPr>
            <p:cNvPr id="26" name="Rettangolo con angoli arrotondati 25">
              <a:extLst>
                <a:ext uri="{FF2B5EF4-FFF2-40B4-BE49-F238E27FC236}">
                  <a16:creationId xmlns:a16="http://schemas.microsoft.com/office/drawing/2014/main" id="{7F5FDC5C-FB23-44E1-B99A-6AC5A574D939}"/>
                </a:ext>
              </a:extLst>
            </p:cNvPr>
            <p:cNvSpPr/>
            <p:nvPr/>
          </p:nvSpPr>
          <p:spPr>
            <a:xfrm>
              <a:off x="9048328" y="2564904"/>
              <a:ext cx="1697135" cy="2345762"/>
            </a:xfrm>
            <a:prstGeom prst="roundRect">
              <a:avLst/>
            </a:prstGeom>
            <a:solidFill>
              <a:schemeClr val="bg1">
                <a:lumMod val="75000"/>
                <a:alpha val="50196"/>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7" name="Ovale 26">
              <a:extLst>
                <a:ext uri="{FF2B5EF4-FFF2-40B4-BE49-F238E27FC236}">
                  <a16:creationId xmlns:a16="http://schemas.microsoft.com/office/drawing/2014/main" id="{0AB2DF70-D75D-4A0A-BF7D-77D55F30CE56}"/>
                </a:ext>
              </a:extLst>
            </p:cNvPr>
            <p:cNvSpPr/>
            <p:nvPr/>
          </p:nvSpPr>
          <p:spPr>
            <a:xfrm>
              <a:off x="9143827" y="2660933"/>
              <a:ext cx="1511105" cy="610370"/>
            </a:xfrm>
            <a:prstGeom prst="ellips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8" name="Rectangle 12">
              <a:extLst>
                <a:ext uri="{FF2B5EF4-FFF2-40B4-BE49-F238E27FC236}">
                  <a16:creationId xmlns:a16="http://schemas.microsoft.com/office/drawing/2014/main" id="{FA0C5E62-2603-4C78-8F89-9486806E58CD}"/>
                </a:ext>
              </a:extLst>
            </p:cNvPr>
            <p:cNvSpPr/>
            <p:nvPr/>
          </p:nvSpPr>
          <p:spPr>
            <a:xfrm>
              <a:off x="9143827" y="2831688"/>
              <a:ext cx="1527266" cy="276999"/>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a:ea typeface="+mn-ea"/>
                  <a:cs typeface="Arial"/>
                </a:rPr>
                <a:t>Other treatments</a:t>
              </a:r>
            </a:p>
          </p:txBody>
        </p:sp>
        <p:sp>
          <p:nvSpPr>
            <p:cNvPr id="29" name="Rectangle 12">
              <a:extLst>
                <a:ext uri="{FF2B5EF4-FFF2-40B4-BE49-F238E27FC236}">
                  <a16:creationId xmlns:a16="http://schemas.microsoft.com/office/drawing/2014/main" id="{827D8461-2115-46C8-AF7A-6E202CEDDE98}"/>
                </a:ext>
              </a:extLst>
            </p:cNvPr>
            <p:cNvSpPr/>
            <p:nvPr/>
          </p:nvSpPr>
          <p:spPr>
            <a:xfrm>
              <a:off x="9207510" y="4322206"/>
              <a:ext cx="1399899" cy="182311"/>
            </a:xfrm>
            <a:prstGeom prst="rect">
              <a:avLst/>
            </a:prstGeom>
            <a:solidFill>
              <a:schemeClr val="bg1"/>
            </a:solidFill>
            <a:ln>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a:ea typeface="+mn-ea"/>
                  <a:cs typeface="Arial"/>
                </a:rPr>
                <a:t>12 clinical trials</a:t>
              </a:r>
            </a:p>
          </p:txBody>
        </p:sp>
        <p:pic>
          <p:nvPicPr>
            <p:cNvPr id="30" name="Picture 15">
              <a:extLst>
                <a:ext uri="{FF2B5EF4-FFF2-40B4-BE49-F238E27FC236}">
                  <a16:creationId xmlns:a16="http://schemas.microsoft.com/office/drawing/2014/main" id="{6F7BE5D1-BABD-4E7F-9148-DA5600AE2E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26290" y="3611430"/>
              <a:ext cx="281119" cy="479554"/>
            </a:xfrm>
            <a:prstGeom prst="rect">
              <a:avLst/>
            </a:prstGeom>
          </p:spPr>
        </p:pic>
        <p:pic>
          <p:nvPicPr>
            <p:cNvPr id="31" name="Picture 25">
              <a:extLst>
                <a:ext uri="{FF2B5EF4-FFF2-40B4-BE49-F238E27FC236}">
                  <a16:creationId xmlns:a16="http://schemas.microsoft.com/office/drawing/2014/main" id="{DB85C3E0-625B-4EBE-8261-05F0EBC825A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0585891">
              <a:off x="3963946" y="3900441"/>
              <a:ext cx="353646" cy="350000"/>
            </a:xfrm>
            <a:prstGeom prst="rect">
              <a:avLst/>
            </a:prstGeom>
          </p:spPr>
        </p:pic>
        <p:pic>
          <p:nvPicPr>
            <p:cNvPr id="32" name="Picture 25">
              <a:extLst>
                <a:ext uri="{FF2B5EF4-FFF2-40B4-BE49-F238E27FC236}">
                  <a16:creationId xmlns:a16="http://schemas.microsoft.com/office/drawing/2014/main" id="{44A47A1A-8597-44A9-8D00-376777AB3E6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2432702">
              <a:off x="4387691" y="3785770"/>
              <a:ext cx="353646" cy="350000"/>
            </a:xfrm>
            <a:prstGeom prst="rect">
              <a:avLst/>
            </a:prstGeom>
          </p:spPr>
        </p:pic>
        <p:pic>
          <p:nvPicPr>
            <p:cNvPr id="33" name="Picture 16">
              <a:extLst>
                <a:ext uri="{FF2B5EF4-FFF2-40B4-BE49-F238E27FC236}">
                  <a16:creationId xmlns:a16="http://schemas.microsoft.com/office/drawing/2014/main" id="{DBCD10AE-7F78-419F-B8F0-D06472200C1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7516269">
              <a:off x="6579105" y="3738714"/>
              <a:ext cx="261280" cy="489901"/>
            </a:xfrm>
            <a:prstGeom prst="rect">
              <a:avLst/>
            </a:prstGeom>
          </p:spPr>
        </p:pic>
        <p:pic>
          <p:nvPicPr>
            <p:cNvPr id="34" name="Picture 9">
              <a:extLst>
                <a:ext uri="{FF2B5EF4-FFF2-40B4-BE49-F238E27FC236}">
                  <a16:creationId xmlns:a16="http://schemas.microsoft.com/office/drawing/2014/main" id="{590161AF-11E1-4105-B5D4-E91D7ADEF45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354592" y="3465121"/>
              <a:ext cx="827723" cy="479554"/>
            </a:xfrm>
            <a:prstGeom prst="rect">
              <a:avLst/>
            </a:prstGeom>
          </p:spPr>
        </p:pic>
        <p:pic>
          <p:nvPicPr>
            <p:cNvPr id="35" name="Picture 15">
              <a:extLst>
                <a:ext uri="{FF2B5EF4-FFF2-40B4-BE49-F238E27FC236}">
                  <a16:creationId xmlns:a16="http://schemas.microsoft.com/office/drawing/2014/main" id="{1631B83B-DD16-4900-B412-0BA2342B036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9348383">
              <a:off x="10198613" y="3730630"/>
              <a:ext cx="281119" cy="479554"/>
            </a:xfrm>
            <a:prstGeom prst="rect">
              <a:avLst/>
            </a:prstGeom>
          </p:spPr>
        </p:pic>
      </p:grpSp>
      <p:sp>
        <p:nvSpPr>
          <p:cNvPr id="38" name="Rettangolo 37">
            <a:extLst>
              <a:ext uri="{FF2B5EF4-FFF2-40B4-BE49-F238E27FC236}">
                <a16:creationId xmlns:a16="http://schemas.microsoft.com/office/drawing/2014/main" id="{DD872649-51C0-422B-8F78-52EFDE815E88}"/>
              </a:ext>
            </a:extLst>
          </p:cNvPr>
          <p:cNvSpPr/>
          <p:nvPr/>
        </p:nvSpPr>
        <p:spPr>
          <a:xfrm>
            <a:off x="8716177" y="6581001"/>
            <a:ext cx="3475823" cy="276999"/>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prstClr val="black"/>
                </a:solidFill>
                <a:effectLst/>
                <a:uLnTx/>
                <a:uFillTx/>
                <a:latin typeface="Calibri"/>
                <a:ea typeface="+mn-ea"/>
                <a:cs typeface="+mn-cs"/>
              </a:rPr>
              <a:t>Visaggi P, et al. </a:t>
            </a:r>
            <a:r>
              <a:rPr kumimoji="0" lang="en-US" sz="1200" b="0" i="0" u="none" strike="noStrike" kern="1200" cap="none" spc="0" normalizeH="0" baseline="0" noProof="0" dirty="0">
                <a:ln>
                  <a:noFill/>
                </a:ln>
                <a:solidFill>
                  <a:prstClr val="black"/>
                </a:solidFill>
                <a:effectLst/>
                <a:uLnTx/>
                <a:uFillTx/>
                <a:latin typeface="Calibri"/>
                <a:ea typeface="+mn-ea"/>
                <a:cs typeface="+mn-cs"/>
              </a:rPr>
              <a:t>Dig Liver Dis. 2023 Feb;55(2):208-222</a:t>
            </a:r>
            <a:endParaRPr kumimoji="0" lang="it-IT"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40" name="Rettangolo 39">
            <a:extLst>
              <a:ext uri="{FF2B5EF4-FFF2-40B4-BE49-F238E27FC236}">
                <a16:creationId xmlns:a16="http://schemas.microsoft.com/office/drawing/2014/main" id="{6EF577A3-7F52-462E-BACE-3581B12F73AD}"/>
              </a:ext>
            </a:extLst>
          </p:cNvPr>
          <p:cNvSpPr/>
          <p:nvPr/>
        </p:nvSpPr>
        <p:spPr>
          <a:xfrm>
            <a:off x="4954894" y="2106800"/>
            <a:ext cx="6854509" cy="4058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sp>
        <p:nvSpPr>
          <p:cNvPr id="41" name="Rectangle 3">
            <a:extLst>
              <a:ext uri="{FF2B5EF4-FFF2-40B4-BE49-F238E27FC236}">
                <a16:creationId xmlns:a16="http://schemas.microsoft.com/office/drawing/2014/main" id="{58F104BA-E770-4534-85C3-8E5C6C9883CF}"/>
              </a:ext>
            </a:extLst>
          </p:cNvPr>
          <p:cNvSpPr>
            <a:spLocks noChangeArrowheads="1"/>
          </p:cNvSpPr>
          <p:nvPr/>
        </p:nvSpPr>
        <p:spPr bwMode="auto">
          <a:xfrm>
            <a:off x="335360" y="196951"/>
            <a:ext cx="1152128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2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Future Treatments for </a:t>
            </a:r>
            <a:r>
              <a:rPr kumimoji="0" lang="en-US" altLang="it-IT" sz="32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EoE</a:t>
            </a:r>
            <a:r>
              <a:rPr kumimoji="0" lang="en-US" altLang="it-IT" sz="32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and the Other Eosinophilic Gastrointestinal Diseases: Systematic Review of Clinical Trials</a:t>
            </a:r>
          </a:p>
        </p:txBody>
      </p:sp>
      <p:grpSp>
        <p:nvGrpSpPr>
          <p:cNvPr id="42" name="Gruppo 41">
            <a:extLst>
              <a:ext uri="{FF2B5EF4-FFF2-40B4-BE49-F238E27FC236}">
                <a16:creationId xmlns:a16="http://schemas.microsoft.com/office/drawing/2014/main" id="{F2AE1A34-8174-477B-B54E-A228A01E393F}"/>
              </a:ext>
            </a:extLst>
          </p:cNvPr>
          <p:cNvGrpSpPr/>
          <p:nvPr/>
        </p:nvGrpSpPr>
        <p:grpSpPr>
          <a:xfrm>
            <a:off x="5814818" y="2381137"/>
            <a:ext cx="5427165" cy="3430803"/>
            <a:chOff x="7010400" y="3792520"/>
            <a:chExt cx="4744323" cy="2825247"/>
          </a:xfrm>
        </p:grpSpPr>
        <p:pic>
          <p:nvPicPr>
            <p:cNvPr id="43" name="Immagine 42">
              <a:extLst>
                <a:ext uri="{FF2B5EF4-FFF2-40B4-BE49-F238E27FC236}">
                  <a16:creationId xmlns:a16="http://schemas.microsoft.com/office/drawing/2014/main" id="{ACE92669-5A1E-4830-828D-6CA8970E702E}"/>
                </a:ext>
              </a:extLst>
            </p:cNvPr>
            <p:cNvPicPr>
              <a:picLocks noChangeAspect="1"/>
            </p:cNvPicPr>
            <p:nvPr/>
          </p:nvPicPr>
          <p:blipFill rotWithShape="1">
            <a:blip r:embed="rId13"/>
            <a:srcRect t="58344"/>
            <a:stretch/>
          </p:blipFill>
          <p:spPr>
            <a:xfrm>
              <a:off x="7010400" y="3861048"/>
              <a:ext cx="4744323" cy="2756719"/>
            </a:xfrm>
            <a:prstGeom prst="rect">
              <a:avLst/>
            </a:prstGeom>
          </p:spPr>
        </p:pic>
        <p:sp>
          <p:nvSpPr>
            <p:cNvPr id="44" name="CasellaDiTesto 43">
              <a:extLst>
                <a:ext uri="{FF2B5EF4-FFF2-40B4-BE49-F238E27FC236}">
                  <a16:creationId xmlns:a16="http://schemas.microsoft.com/office/drawing/2014/main" id="{3D818EE3-DC17-4182-8BF9-8211E11A0FD2}"/>
                </a:ext>
              </a:extLst>
            </p:cNvPr>
            <p:cNvSpPr txBox="1"/>
            <p:nvPr/>
          </p:nvSpPr>
          <p:spPr>
            <a:xfrm>
              <a:off x="7367373" y="3792520"/>
              <a:ext cx="4387350" cy="48155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Number of Registered Trials for EG, ED, and Gastroenteritis Treatment</a:t>
              </a:r>
              <a:endParaRPr kumimoji="0" lang="it-IT" sz="1600" b="1" i="0" u="none" strike="noStrike" kern="1200" cap="none" spc="0" normalizeH="0" baseline="0" noProof="0" dirty="0">
                <a:ln>
                  <a:noFill/>
                </a:ln>
                <a:solidFill>
                  <a:prstClr val="black"/>
                </a:solidFill>
                <a:effectLst/>
                <a:uLnTx/>
                <a:uFillTx/>
                <a:latin typeface="Calibri"/>
                <a:ea typeface="+mn-ea"/>
                <a:cs typeface="+mn-cs"/>
              </a:endParaRPr>
            </a:p>
          </p:txBody>
        </p:sp>
        <p:sp>
          <p:nvSpPr>
            <p:cNvPr id="45" name="Rettangolo 44">
              <a:extLst>
                <a:ext uri="{FF2B5EF4-FFF2-40B4-BE49-F238E27FC236}">
                  <a16:creationId xmlns:a16="http://schemas.microsoft.com/office/drawing/2014/main" id="{42A84A6E-DC49-45E1-A141-662F62D8D0C8}"/>
                </a:ext>
              </a:extLst>
            </p:cNvPr>
            <p:cNvSpPr/>
            <p:nvPr/>
          </p:nvSpPr>
          <p:spPr>
            <a:xfrm>
              <a:off x="7104112" y="3933056"/>
              <a:ext cx="317306" cy="432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solidFill>
                    <a:prstClr val="white"/>
                  </a:solid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024993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250"/>
                                        <p:tgtEl>
                                          <p:spTgt spid="40"/>
                                        </p:tgtEl>
                                      </p:cBhvr>
                                    </p:animEffect>
                                  </p:childTnLst>
                                </p:cTn>
                              </p:par>
                            </p:childTnLst>
                          </p:cTn>
                        </p:par>
                        <p:par>
                          <p:cTn id="8" fill="hold">
                            <p:stCondLst>
                              <p:cond delay="250"/>
                            </p:stCondLst>
                            <p:childTnLst>
                              <p:par>
                                <p:cTn id="9" presetID="6" presetClass="entr" presetSubtype="16"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circle(in)">
                                      <p:cBhvr>
                                        <p:cTn id="11"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A92452-4ED8-0E45-B5CB-07C3C763BBBC}"/>
              </a:ext>
            </a:extLst>
          </p:cNvPr>
          <p:cNvPicPr>
            <a:picLocks noChangeAspect="1"/>
          </p:cNvPicPr>
          <p:nvPr/>
        </p:nvPicPr>
        <p:blipFill>
          <a:blip r:embed="rId2"/>
          <a:stretch>
            <a:fillRect/>
          </a:stretch>
        </p:blipFill>
        <p:spPr>
          <a:xfrm>
            <a:off x="351455" y="0"/>
            <a:ext cx="11489089" cy="6858000"/>
          </a:xfrm>
          <a:prstGeom prst="rect">
            <a:avLst/>
          </a:prstGeom>
        </p:spPr>
      </p:pic>
    </p:spTree>
    <p:extLst>
      <p:ext uri="{BB962C8B-B14F-4D97-AF65-F5344CB8AC3E}">
        <p14:creationId xmlns:p14="http://schemas.microsoft.com/office/powerpoint/2010/main" val="30225208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A06BB8-3549-8547-B7EE-0C52FCA6492D}"/>
              </a:ext>
            </a:extLst>
          </p:cNvPr>
          <p:cNvPicPr>
            <a:picLocks noChangeAspect="1"/>
          </p:cNvPicPr>
          <p:nvPr/>
        </p:nvPicPr>
        <p:blipFill>
          <a:blip r:embed="rId2"/>
          <a:stretch>
            <a:fillRect/>
          </a:stretch>
        </p:blipFill>
        <p:spPr>
          <a:xfrm>
            <a:off x="3240035" y="787400"/>
            <a:ext cx="5892800" cy="5283200"/>
          </a:xfrm>
          <a:prstGeom prst="rect">
            <a:avLst/>
          </a:prstGeom>
        </p:spPr>
      </p:pic>
    </p:spTree>
    <p:extLst>
      <p:ext uri="{BB962C8B-B14F-4D97-AF65-F5344CB8AC3E}">
        <p14:creationId xmlns:p14="http://schemas.microsoft.com/office/powerpoint/2010/main" val="41901369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A7D6BB7D-F1F7-B04A-B631-686470621F4E}"/>
              </a:ext>
            </a:extLst>
          </p:cNvPr>
          <p:cNvGraphicFramePr>
            <a:graphicFrameLocks noGrp="1"/>
          </p:cNvGraphicFramePr>
          <p:nvPr>
            <p:extLst>
              <p:ext uri="{D42A27DB-BD31-4B8C-83A1-F6EECF244321}">
                <p14:modId xmlns:p14="http://schemas.microsoft.com/office/powerpoint/2010/main" val="2646862103"/>
              </p:ext>
            </p:extLst>
          </p:nvPr>
        </p:nvGraphicFramePr>
        <p:xfrm>
          <a:off x="1981200" y="1325880"/>
          <a:ext cx="8229600" cy="4206240"/>
        </p:xfrm>
        <a:graphic>
          <a:graphicData uri="http://schemas.openxmlformats.org/drawingml/2006/table">
            <a:tbl>
              <a:tblPr firstRow="1" bandRow="1">
                <a:tableStyleId>{21E4AEA4-8DFA-4A89-87EB-49C32662AFE0}</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411480">
                <a:tc>
                  <a:txBody>
                    <a:bodyPr/>
                    <a:lstStyle/>
                    <a:p>
                      <a:pPr>
                        <a:defRPr sz="1400" b="1"/>
                      </a:pPr>
                      <a:r>
                        <a:t>Therapy</a:t>
                      </a:r>
                    </a:p>
                  </a:txBody>
                  <a:tcPr/>
                </a:tc>
                <a:tc>
                  <a:txBody>
                    <a:bodyPr/>
                    <a:lstStyle/>
                    <a:p>
                      <a:pPr>
                        <a:defRPr sz="1400" b="1"/>
                      </a:pPr>
                      <a:r>
                        <a:t>Indication</a:t>
                      </a:r>
                    </a:p>
                  </a:txBody>
                  <a:tcPr/>
                </a:tc>
                <a:tc>
                  <a:txBody>
                    <a:bodyPr/>
                    <a:lstStyle/>
                    <a:p>
                      <a:pPr>
                        <a:defRPr sz="1400" b="1"/>
                      </a:pPr>
                      <a:r>
                        <a:t>Dosing</a:t>
                      </a:r>
                    </a:p>
                  </a:txBody>
                  <a:tcPr/>
                </a:tc>
                <a:extLst>
                  <a:ext uri="{0D108BD9-81ED-4DB2-BD59-A6C34878D82A}">
                    <a16:rowId xmlns:a16="http://schemas.microsoft.com/office/drawing/2014/main" val="10000"/>
                  </a:ext>
                </a:extLst>
              </a:tr>
              <a:tr h="411480">
                <a:tc>
                  <a:txBody>
                    <a:bodyPr/>
                    <a:lstStyle/>
                    <a:p>
                      <a:pPr>
                        <a:defRPr sz="1200"/>
                      </a:pPr>
                      <a:r>
                        <a:t>Diet (6-food elimination, elemental)</a:t>
                      </a:r>
                    </a:p>
                  </a:txBody>
                  <a:tcPr/>
                </a:tc>
                <a:tc>
                  <a:txBody>
                    <a:bodyPr/>
                    <a:lstStyle/>
                    <a:p>
                      <a:pPr>
                        <a:defRPr sz="1200"/>
                      </a:pPr>
                      <a:r>
                        <a:t>First-line</a:t>
                      </a:r>
                    </a:p>
                  </a:txBody>
                  <a:tcPr/>
                </a:tc>
                <a:tc>
                  <a:txBody>
                    <a:bodyPr/>
                    <a:lstStyle/>
                    <a:p>
                      <a:pPr>
                        <a:defRPr sz="1200"/>
                      </a:pPr>
                      <a:r>
                        <a:t>--</a:t>
                      </a:r>
                    </a:p>
                  </a:txBody>
                  <a:tcPr/>
                </a:tc>
                <a:extLst>
                  <a:ext uri="{0D108BD9-81ED-4DB2-BD59-A6C34878D82A}">
                    <a16:rowId xmlns:a16="http://schemas.microsoft.com/office/drawing/2014/main" val="10001"/>
                  </a:ext>
                </a:extLst>
              </a:tr>
              <a:tr h="411480">
                <a:tc>
                  <a:txBody>
                    <a:bodyPr/>
                    <a:lstStyle/>
                    <a:p>
                      <a:pPr>
                        <a:defRPr sz="1200"/>
                      </a:pPr>
                      <a:r>
                        <a:rPr dirty="0"/>
                        <a:t>Prednisone</a:t>
                      </a:r>
                    </a:p>
                  </a:txBody>
                  <a:tcPr/>
                </a:tc>
                <a:tc>
                  <a:txBody>
                    <a:bodyPr/>
                    <a:lstStyle/>
                    <a:p>
                      <a:pPr>
                        <a:defRPr sz="1200"/>
                      </a:pPr>
                      <a:r>
                        <a:t>First-line for induction of remission</a:t>
                      </a:r>
                    </a:p>
                  </a:txBody>
                  <a:tcPr/>
                </a:tc>
                <a:tc>
                  <a:txBody>
                    <a:bodyPr/>
                    <a:lstStyle/>
                    <a:p>
                      <a:pPr>
                        <a:defRPr sz="1200"/>
                      </a:pPr>
                      <a:r>
                        <a:t>20 to 40 mg/day or 0.5 to 1 mg/kg/day for 2 weeks then tapering in 6 to 8 weeks</a:t>
                      </a:r>
                    </a:p>
                  </a:txBody>
                  <a:tcPr/>
                </a:tc>
                <a:extLst>
                  <a:ext uri="{0D108BD9-81ED-4DB2-BD59-A6C34878D82A}">
                    <a16:rowId xmlns:a16="http://schemas.microsoft.com/office/drawing/2014/main" val="10002"/>
                  </a:ext>
                </a:extLst>
              </a:tr>
              <a:tr h="411480">
                <a:tc>
                  <a:txBody>
                    <a:bodyPr/>
                    <a:lstStyle/>
                    <a:p>
                      <a:pPr>
                        <a:defRPr sz="1200"/>
                      </a:pPr>
                      <a:r>
                        <a:t>Prednisone</a:t>
                      </a:r>
                    </a:p>
                  </a:txBody>
                  <a:tcPr/>
                </a:tc>
                <a:tc>
                  <a:txBody>
                    <a:bodyPr/>
                    <a:lstStyle/>
                    <a:p>
                      <a:pPr>
                        <a:defRPr sz="1200"/>
                      </a:pPr>
                      <a:r>
                        <a:t>Maintenance for steroid-dependent EGID</a:t>
                      </a:r>
                    </a:p>
                  </a:txBody>
                  <a:tcPr/>
                </a:tc>
                <a:tc>
                  <a:txBody>
                    <a:bodyPr/>
                    <a:lstStyle/>
                    <a:p>
                      <a:pPr>
                        <a:defRPr sz="1200"/>
                      </a:pPr>
                      <a:r>
                        <a:t>5 to 10 mg/day</a:t>
                      </a:r>
                    </a:p>
                  </a:txBody>
                  <a:tcPr/>
                </a:tc>
                <a:extLst>
                  <a:ext uri="{0D108BD9-81ED-4DB2-BD59-A6C34878D82A}">
                    <a16:rowId xmlns:a16="http://schemas.microsoft.com/office/drawing/2014/main" val="10003"/>
                  </a:ext>
                </a:extLst>
              </a:tr>
              <a:tr h="411480">
                <a:tc>
                  <a:txBody>
                    <a:bodyPr/>
                    <a:lstStyle/>
                    <a:p>
                      <a:pPr>
                        <a:defRPr sz="1200"/>
                      </a:pPr>
                      <a:r>
                        <a:t>Budesonide</a:t>
                      </a:r>
                    </a:p>
                  </a:txBody>
                  <a:tcPr/>
                </a:tc>
                <a:tc>
                  <a:txBody>
                    <a:bodyPr/>
                    <a:lstStyle/>
                    <a:p>
                      <a:pPr>
                        <a:defRPr sz="1200"/>
                      </a:pPr>
                      <a:r>
                        <a:t>First-line for induction of remission</a:t>
                      </a:r>
                    </a:p>
                  </a:txBody>
                  <a:tcPr/>
                </a:tc>
                <a:tc>
                  <a:txBody>
                    <a:bodyPr/>
                    <a:lstStyle/>
                    <a:p>
                      <a:pPr>
                        <a:defRPr sz="1200"/>
                      </a:pPr>
                      <a:r>
                        <a:t>9 mg/day</a:t>
                      </a:r>
                    </a:p>
                  </a:txBody>
                  <a:tcPr/>
                </a:tc>
                <a:extLst>
                  <a:ext uri="{0D108BD9-81ED-4DB2-BD59-A6C34878D82A}">
                    <a16:rowId xmlns:a16="http://schemas.microsoft.com/office/drawing/2014/main" val="10004"/>
                  </a:ext>
                </a:extLst>
              </a:tr>
              <a:tr h="411480">
                <a:tc>
                  <a:txBody>
                    <a:bodyPr/>
                    <a:lstStyle/>
                    <a:p>
                      <a:pPr>
                        <a:defRPr sz="1200"/>
                      </a:pPr>
                      <a:r>
                        <a:t>Budesonide</a:t>
                      </a:r>
                    </a:p>
                  </a:txBody>
                  <a:tcPr/>
                </a:tc>
                <a:tc>
                  <a:txBody>
                    <a:bodyPr/>
                    <a:lstStyle/>
                    <a:p>
                      <a:pPr>
                        <a:defRPr sz="1200"/>
                      </a:pPr>
                      <a:r>
                        <a:t>Maintenance for steroid-dependent EGID</a:t>
                      </a:r>
                    </a:p>
                  </a:txBody>
                  <a:tcPr/>
                </a:tc>
                <a:tc>
                  <a:txBody>
                    <a:bodyPr/>
                    <a:lstStyle/>
                    <a:p>
                      <a:pPr>
                        <a:defRPr sz="1200"/>
                      </a:pPr>
                      <a:r>
                        <a:t>6 mg/day then 3 mg/day</a:t>
                      </a:r>
                    </a:p>
                  </a:txBody>
                  <a:tcPr/>
                </a:tc>
                <a:extLst>
                  <a:ext uri="{0D108BD9-81ED-4DB2-BD59-A6C34878D82A}">
                    <a16:rowId xmlns:a16="http://schemas.microsoft.com/office/drawing/2014/main" val="10005"/>
                  </a:ext>
                </a:extLst>
              </a:tr>
              <a:tr h="411480">
                <a:tc>
                  <a:txBody>
                    <a:bodyPr/>
                    <a:lstStyle/>
                    <a:p>
                      <a:pPr>
                        <a:defRPr sz="1200"/>
                      </a:pPr>
                      <a:r>
                        <a:t>Montelukast</a:t>
                      </a:r>
                    </a:p>
                  </a:txBody>
                  <a:tcPr/>
                </a:tc>
                <a:tc>
                  <a:txBody>
                    <a:bodyPr/>
                    <a:lstStyle/>
                    <a:p>
                      <a:pPr>
                        <a:defRPr sz="1200"/>
                      </a:pPr>
                      <a:r>
                        <a:t>Steroid sparing agent</a:t>
                      </a:r>
                    </a:p>
                  </a:txBody>
                  <a:tcPr/>
                </a:tc>
                <a:tc>
                  <a:txBody>
                    <a:bodyPr/>
                    <a:lstStyle/>
                    <a:p>
                      <a:pPr>
                        <a:defRPr sz="1200"/>
                      </a:pPr>
                      <a:r>
                        <a:t>5 to 10 mg/day</a:t>
                      </a:r>
                    </a:p>
                  </a:txBody>
                  <a:tcPr/>
                </a:tc>
                <a:extLst>
                  <a:ext uri="{0D108BD9-81ED-4DB2-BD59-A6C34878D82A}">
                    <a16:rowId xmlns:a16="http://schemas.microsoft.com/office/drawing/2014/main" val="10006"/>
                  </a:ext>
                </a:extLst>
              </a:tr>
              <a:tr h="411480">
                <a:tc>
                  <a:txBody>
                    <a:bodyPr/>
                    <a:lstStyle/>
                    <a:p>
                      <a:pPr>
                        <a:defRPr sz="1200"/>
                      </a:pPr>
                      <a:r>
                        <a:t>Sodium cromoglycate</a:t>
                      </a:r>
                    </a:p>
                  </a:txBody>
                  <a:tcPr/>
                </a:tc>
                <a:tc>
                  <a:txBody>
                    <a:bodyPr/>
                    <a:lstStyle/>
                    <a:p>
                      <a:pPr>
                        <a:defRPr sz="1200"/>
                      </a:pPr>
                      <a:r>
                        <a:t>Steroid sparing agent</a:t>
                      </a:r>
                    </a:p>
                  </a:txBody>
                  <a:tcPr/>
                </a:tc>
                <a:tc>
                  <a:txBody>
                    <a:bodyPr/>
                    <a:lstStyle/>
                    <a:p>
                      <a:pPr>
                        <a:defRPr sz="1200"/>
                      </a:pPr>
                      <a:r>
                        <a:t>100 to 300 mg every 6 hours daily in adults</a:t>
                      </a:r>
                    </a:p>
                  </a:txBody>
                  <a:tcPr/>
                </a:tc>
                <a:extLst>
                  <a:ext uri="{0D108BD9-81ED-4DB2-BD59-A6C34878D82A}">
                    <a16:rowId xmlns:a16="http://schemas.microsoft.com/office/drawing/2014/main" val="10007"/>
                  </a:ext>
                </a:extLst>
              </a:tr>
              <a:tr h="411480">
                <a:tc>
                  <a:txBody>
                    <a:bodyPr/>
                    <a:lstStyle/>
                    <a:p>
                      <a:pPr>
                        <a:defRPr sz="1200"/>
                      </a:pPr>
                      <a:r>
                        <a:t>Ketotifen</a:t>
                      </a:r>
                    </a:p>
                  </a:txBody>
                  <a:tcPr/>
                </a:tc>
                <a:tc>
                  <a:txBody>
                    <a:bodyPr/>
                    <a:lstStyle/>
                    <a:p>
                      <a:pPr>
                        <a:defRPr sz="1200"/>
                      </a:pPr>
                      <a:r>
                        <a:t>Steroid sparing agent</a:t>
                      </a:r>
                    </a:p>
                  </a:txBody>
                  <a:tcPr/>
                </a:tc>
                <a:tc>
                  <a:txBody>
                    <a:bodyPr/>
                    <a:lstStyle/>
                    <a:p>
                      <a:pPr>
                        <a:defRPr sz="1200"/>
                      </a:pPr>
                      <a:r>
                        <a:t>2 to 4 mg/day</a:t>
                      </a:r>
                    </a:p>
                  </a:txBody>
                  <a:tcPr/>
                </a:tc>
                <a:extLst>
                  <a:ext uri="{0D108BD9-81ED-4DB2-BD59-A6C34878D82A}">
                    <a16:rowId xmlns:a16="http://schemas.microsoft.com/office/drawing/2014/main" val="10008"/>
                  </a:ext>
                </a:extLst>
              </a:tr>
              <a:tr h="411480">
                <a:tc>
                  <a:txBody>
                    <a:bodyPr/>
                    <a:lstStyle/>
                    <a:p>
                      <a:pPr>
                        <a:defRPr sz="1200"/>
                      </a:pPr>
                      <a:r>
                        <a:t>Azathioprine</a:t>
                      </a:r>
                    </a:p>
                  </a:txBody>
                  <a:tcPr/>
                </a:tc>
                <a:tc>
                  <a:txBody>
                    <a:bodyPr/>
                    <a:lstStyle/>
                    <a:p>
                      <a:pPr>
                        <a:defRPr sz="1200"/>
                      </a:pPr>
                      <a:r>
                        <a:rPr dirty="0"/>
                        <a:t>Steroid sparing agent</a:t>
                      </a:r>
                    </a:p>
                  </a:txBody>
                  <a:tcPr/>
                </a:tc>
                <a:tc>
                  <a:txBody>
                    <a:bodyPr/>
                    <a:lstStyle/>
                    <a:p>
                      <a:pPr>
                        <a:defRPr sz="1200"/>
                      </a:pPr>
                      <a:r>
                        <a:rPr dirty="0"/>
                        <a:t>2 to 2.5 mg/day</a:t>
                      </a: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933261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96692A7A-B0B4-EC0A-2EB9-1BE7CB8E8EB8}"/>
              </a:ext>
            </a:extLst>
          </p:cNvPr>
          <p:cNvPicPr>
            <a:picLocks noChangeAspect="1"/>
          </p:cNvPicPr>
          <p:nvPr/>
        </p:nvPicPr>
        <p:blipFill rotWithShape="1">
          <a:blip r:embed="rId3"/>
          <a:srcRect r="26087"/>
          <a:stretch/>
        </p:blipFill>
        <p:spPr>
          <a:xfrm>
            <a:off x="528485" y="2284509"/>
            <a:ext cx="7020232" cy="2924805"/>
          </a:xfrm>
          <a:prstGeom prst="rect">
            <a:avLst/>
          </a:prstGeom>
          <a:effectLst>
            <a:outerShdw blurRad="50800" dist="38100" dir="2700000" algn="tl" rotWithShape="0">
              <a:prstClr val="black">
                <a:alpha val="40000"/>
              </a:prstClr>
            </a:outerShdw>
          </a:effectLst>
        </p:spPr>
      </p:pic>
      <p:sp>
        <p:nvSpPr>
          <p:cNvPr id="8" name="CasellaDiTesto 7">
            <a:extLst>
              <a:ext uri="{FF2B5EF4-FFF2-40B4-BE49-F238E27FC236}">
                <a16:creationId xmlns:a16="http://schemas.microsoft.com/office/drawing/2014/main" id="{B93C5819-AA90-2729-2678-C6077463EBF6}"/>
              </a:ext>
            </a:extLst>
          </p:cNvPr>
          <p:cNvSpPr txBox="1"/>
          <p:nvPr/>
        </p:nvSpPr>
        <p:spPr>
          <a:xfrm>
            <a:off x="565356" y="1125448"/>
            <a:ext cx="7906908" cy="101566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it-IT" sz="2000" b="0" i="0" u="none" strike="noStrike" kern="1200" cap="none" spc="0" normalizeH="0" baseline="0" noProof="0" dirty="0">
                <a:ln>
                  <a:noFill/>
                </a:ln>
                <a:solidFill>
                  <a:prstClr val="black"/>
                </a:solidFill>
                <a:effectLst/>
                <a:uLnTx/>
                <a:uFillTx/>
                <a:latin typeface="Calibri"/>
                <a:ea typeface="+mn-ea"/>
                <a:cs typeface="+mn-cs"/>
              </a:rPr>
              <a:t>23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patients</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screened</a:t>
            </a:r>
            <a:r>
              <a:rPr kumimoji="0" lang="it-IT" sz="2000" b="0" i="0" u="none" strike="noStrike" kern="1200" cap="none" spc="0" normalizeH="0" baseline="0" noProof="0" dirty="0">
                <a:ln>
                  <a:noFill/>
                </a:ln>
                <a:solidFill>
                  <a:prstClr val="black"/>
                </a:solidFill>
                <a:effectLst/>
                <a:uLnTx/>
                <a:uFillTx/>
                <a:latin typeface="Calibri"/>
                <a:ea typeface="+mn-ea"/>
                <a:cs typeface="+mn-cs"/>
              </a:rPr>
              <a:t> and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only</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i="0" u="sng" strike="noStrike" kern="1200" cap="none" spc="0" normalizeH="0" baseline="0" noProof="0" dirty="0">
                <a:ln>
                  <a:noFill/>
                </a:ln>
                <a:solidFill>
                  <a:prstClr val="black"/>
                </a:solidFill>
                <a:effectLst/>
                <a:uLnTx/>
                <a:uFillTx/>
                <a:latin typeface="Calibri"/>
                <a:ea typeface="+mn-ea"/>
                <a:cs typeface="+mn-cs"/>
              </a:rPr>
              <a:t>9 </a:t>
            </a:r>
            <a:r>
              <a:rPr kumimoji="0" lang="it-IT" sz="2000" i="0" u="sng" strike="noStrike" kern="1200" cap="none" spc="0" normalizeH="0" baseline="0" noProof="0" dirty="0" err="1">
                <a:ln>
                  <a:noFill/>
                </a:ln>
                <a:solidFill>
                  <a:prstClr val="black"/>
                </a:solidFill>
                <a:effectLst/>
                <a:uLnTx/>
                <a:uFillTx/>
                <a:latin typeface="Calibri"/>
                <a:ea typeface="+mn-ea"/>
                <a:cs typeface="+mn-cs"/>
              </a:rPr>
              <a:t>patients</a:t>
            </a:r>
            <a:r>
              <a:rPr kumimoji="0" lang="it-IT" sz="2000" i="0" u="sng"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were</a:t>
            </a:r>
            <a:r>
              <a:rPr kumimoji="0" lang="it-IT" sz="2000" b="0" i="0" u="none" strike="noStrike" kern="1200" cap="none" spc="0" normalizeH="0" baseline="0" noProof="0" dirty="0">
                <a:ln>
                  <a:noFill/>
                </a:ln>
                <a:solidFill>
                  <a:prstClr val="black"/>
                </a:solidFill>
                <a:effectLst/>
                <a:uLnTx/>
                <a:uFillTx/>
                <a:latin typeface="Calibri"/>
                <a:ea typeface="+mn-ea"/>
                <a:cs typeface="+mn-cs"/>
              </a:rPr>
              <a:t>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enrolled</a:t>
            </a:r>
            <a:endParaRPr kumimoji="0" lang="it-IT"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it-IT" sz="2000" b="0" i="0" u="none" strike="noStrike" kern="1200" cap="none" spc="0" normalizeH="0" baseline="0" noProof="0" dirty="0" err="1">
                <a:ln>
                  <a:noFill/>
                </a:ln>
                <a:solidFill>
                  <a:prstClr val="black"/>
                </a:solidFill>
                <a:effectLst/>
                <a:uLnTx/>
                <a:uFillTx/>
                <a:latin typeface="Calibri"/>
                <a:ea typeface="+mn-ea"/>
                <a:cs typeface="+mn-cs"/>
              </a:rPr>
              <a:t>Tissue</a:t>
            </a:r>
            <a:r>
              <a:rPr kumimoji="0" lang="it-IT" sz="2000" b="0" i="0" u="none" strike="noStrike" kern="1200" cap="none" spc="0" normalizeH="0" baseline="0" noProof="0" dirty="0">
                <a:ln>
                  <a:noFill/>
                </a:ln>
                <a:solidFill>
                  <a:prstClr val="black"/>
                </a:solidFill>
                <a:effectLst/>
                <a:uLnTx/>
                <a:uFillTx/>
                <a:latin typeface="Calibri"/>
                <a:ea typeface="+mn-ea"/>
                <a:cs typeface="+mn-cs"/>
              </a:rPr>
              <a:t> Eos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count</a:t>
            </a:r>
            <a:r>
              <a:rPr kumimoji="0" lang="it-IT" sz="2000" b="0" i="0" u="none" strike="noStrike" kern="1200" cap="none" spc="0" normalizeH="0" baseline="0" noProof="0" dirty="0">
                <a:ln>
                  <a:noFill/>
                </a:ln>
                <a:solidFill>
                  <a:prstClr val="black"/>
                </a:solidFill>
                <a:effectLst/>
                <a:uLnTx/>
                <a:uFillTx/>
                <a:latin typeface="Calibri"/>
                <a:ea typeface="+mn-ea"/>
                <a:cs typeface="+mn-cs"/>
              </a:rPr>
              <a:t>/HPF;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Peripheral</a:t>
            </a:r>
            <a:r>
              <a:rPr kumimoji="0" lang="it-IT" sz="2000" b="0" i="0" u="none" strike="noStrike" kern="1200" cap="none" spc="0" normalizeH="0" baseline="0" noProof="0" dirty="0">
                <a:ln>
                  <a:noFill/>
                </a:ln>
                <a:solidFill>
                  <a:prstClr val="black"/>
                </a:solidFill>
                <a:effectLst/>
                <a:uLnTx/>
                <a:uFillTx/>
                <a:latin typeface="Calibri"/>
                <a:ea typeface="+mn-ea"/>
                <a:cs typeface="+mn-cs"/>
              </a:rPr>
              <a:t> Eos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count</a:t>
            </a:r>
            <a:r>
              <a:rPr kumimoji="0" lang="it-IT" sz="2000" b="0" i="0" u="none" strike="noStrike" kern="1200" cap="none" spc="0" normalizeH="0" baseline="0" noProof="0" dirty="0">
                <a:ln>
                  <a:noFill/>
                </a:ln>
                <a:solidFill>
                  <a:prstClr val="black"/>
                </a:solidFill>
                <a:effectLst/>
                <a:uLnTx/>
                <a:uFillTx/>
                <a:latin typeface="Calibri"/>
                <a:ea typeface="+mn-ea"/>
                <a:cs typeface="+mn-cs"/>
              </a:rPr>
              <a:t>; IgE levels,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symptom</a:t>
            </a:r>
            <a:r>
              <a:rPr kumimoji="0" lang="it-IT" sz="2000" b="0" i="0" u="none" strike="noStrike" kern="1200" cap="none" spc="0" normalizeH="0" baseline="0" noProof="0" dirty="0">
                <a:ln>
                  <a:noFill/>
                </a:ln>
                <a:solidFill>
                  <a:prstClr val="black"/>
                </a:solidFill>
                <a:effectLst/>
                <a:uLnTx/>
                <a:uFillTx/>
                <a:latin typeface="Calibri"/>
                <a:ea typeface="+mn-ea"/>
                <a:cs typeface="+mn-cs"/>
              </a:rPr>
              <a:t> score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it-IT" sz="2000" b="0" i="0" u="none" strike="noStrike" kern="1200" cap="none" spc="0" normalizeH="0" baseline="0" noProof="0" dirty="0" err="1">
                <a:ln>
                  <a:noFill/>
                </a:ln>
                <a:solidFill>
                  <a:prstClr val="black"/>
                </a:solidFill>
                <a:effectLst/>
                <a:uLnTx/>
                <a:uFillTx/>
                <a:latin typeface="Calibri"/>
                <a:ea typeface="+mn-ea"/>
                <a:cs typeface="+mn-cs"/>
              </a:rPr>
              <a:t>Omalizumab</a:t>
            </a:r>
            <a:r>
              <a:rPr kumimoji="0" lang="it-IT" sz="2000" b="0" i="0" u="none" strike="noStrike" kern="1200" cap="none" spc="0" normalizeH="0" baseline="0" noProof="0" dirty="0">
                <a:ln>
                  <a:noFill/>
                </a:ln>
                <a:solidFill>
                  <a:prstClr val="black"/>
                </a:solidFill>
                <a:effectLst/>
                <a:uLnTx/>
                <a:uFillTx/>
                <a:latin typeface="Calibri"/>
                <a:ea typeface="+mn-ea"/>
                <a:cs typeface="+mn-cs"/>
              </a:rPr>
              <a:t> 375mg per dose </a:t>
            </a:r>
            <a:r>
              <a:rPr kumimoji="0" lang="it-IT" sz="2000" b="0" i="0" u="none" strike="noStrike" kern="1200" cap="none" spc="0" normalizeH="0" baseline="0" noProof="0" dirty="0" err="1">
                <a:ln>
                  <a:noFill/>
                </a:ln>
                <a:solidFill>
                  <a:prstClr val="black"/>
                </a:solidFill>
                <a:effectLst/>
                <a:uLnTx/>
                <a:uFillTx/>
                <a:latin typeface="Calibri"/>
                <a:ea typeface="+mn-ea"/>
                <a:cs typeface="+mn-cs"/>
              </a:rPr>
              <a:t>every</a:t>
            </a:r>
            <a:r>
              <a:rPr kumimoji="0" lang="it-IT" sz="2000" b="0" i="0" u="none" strike="noStrike" kern="1200" cap="none" spc="0" normalizeH="0" baseline="0" noProof="0" dirty="0">
                <a:ln>
                  <a:noFill/>
                </a:ln>
                <a:solidFill>
                  <a:prstClr val="black"/>
                </a:solidFill>
                <a:effectLst/>
                <a:uLnTx/>
                <a:uFillTx/>
                <a:latin typeface="Calibri"/>
                <a:ea typeface="+mn-ea"/>
                <a:cs typeface="+mn-cs"/>
              </a:rPr>
              <a:t> 2 weeks x 16 weeks </a:t>
            </a:r>
          </a:p>
        </p:txBody>
      </p:sp>
      <p:pic>
        <p:nvPicPr>
          <p:cNvPr id="10" name="Immagine 9">
            <a:extLst>
              <a:ext uri="{FF2B5EF4-FFF2-40B4-BE49-F238E27FC236}">
                <a16:creationId xmlns:a16="http://schemas.microsoft.com/office/drawing/2014/main" id="{86B9DDE0-3A1A-FC12-F266-A1B2FE6556FB}"/>
              </a:ext>
            </a:extLst>
          </p:cNvPr>
          <p:cNvPicPr>
            <a:picLocks noChangeAspect="1"/>
          </p:cNvPicPr>
          <p:nvPr/>
        </p:nvPicPr>
        <p:blipFill>
          <a:blip r:embed="rId4"/>
          <a:stretch>
            <a:fillRect/>
          </a:stretch>
        </p:blipFill>
        <p:spPr>
          <a:xfrm>
            <a:off x="7896199" y="1988839"/>
            <a:ext cx="3890745" cy="3363873"/>
          </a:xfrm>
          <a:prstGeom prst="rect">
            <a:avLst/>
          </a:prstGeom>
          <a:effectLst>
            <a:outerShdw blurRad="50800" dist="38100" dir="2700000" algn="tl" rotWithShape="0">
              <a:prstClr val="black">
                <a:alpha val="40000"/>
              </a:prstClr>
            </a:outerShdw>
          </a:effectLst>
        </p:spPr>
      </p:pic>
      <p:sp>
        <p:nvSpPr>
          <p:cNvPr id="14" name="CasellaDiTesto 13">
            <a:extLst>
              <a:ext uri="{FF2B5EF4-FFF2-40B4-BE49-F238E27FC236}">
                <a16:creationId xmlns:a16="http://schemas.microsoft.com/office/drawing/2014/main" id="{C886F9A2-B09D-E414-6742-EA06852A695D}"/>
              </a:ext>
            </a:extLst>
          </p:cNvPr>
          <p:cNvSpPr txBox="1"/>
          <p:nvPr/>
        </p:nvSpPr>
        <p:spPr>
          <a:xfrm>
            <a:off x="5417578" y="6578889"/>
            <a:ext cx="6759677" cy="276999"/>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Foroughi</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S</a:t>
            </a:r>
            <a:r>
              <a:rPr kumimoji="0" lang="it-IT" sz="1200" b="0" i="0" u="none" strike="noStrike" kern="1200" cap="none" spc="0" normalizeH="0" baseline="0" noProof="0" dirty="0">
                <a:ln>
                  <a:noFill/>
                </a:ln>
                <a:solidFill>
                  <a:prstClr val="black"/>
                </a:solidFill>
                <a:effectLst/>
                <a:uLnTx/>
                <a:uFillTx/>
                <a:latin typeface="Calibri"/>
                <a:ea typeface="+mn-ea"/>
                <a:cs typeface="+mn-cs"/>
              </a:rPr>
              <a:t>,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J</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Allergy</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Clin</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Immunol</a:t>
            </a:r>
            <a:r>
              <a:rPr kumimoji="0" lang="it-IT" sz="1200" b="0" i="0" u="none" strike="noStrike" kern="1200" cap="none" spc="0" normalizeH="0" baseline="0" noProof="0" dirty="0">
                <a:ln>
                  <a:noFill/>
                </a:ln>
                <a:solidFill>
                  <a:prstClr val="black"/>
                </a:solidFill>
                <a:effectLst/>
                <a:uLnTx/>
                <a:uFillTx/>
                <a:latin typeface="Calibri"/>
                <a:ea typeface="+mn-ea"/>
                <a:cs typeface="+mn-cs"/>
              </a:rPr>
              <a:t>. 2007;120(3):594–601.</a:t>
            </a:r>
          </a:p>
        </p:txBody>
      </p:sp>
      <p:sp>
        <p:nvSpPr>
          <p:cNvPr id="9" name="Rectangle 3">
            <a:extLst>
              <a:ext uri="{FF2B5EF4-FFF2-40B4-BE49-F238E27FC236}">
                <a16:creationId xmlns:a16="http://schemas.microsoft.com/office/drawing/2014/main" id="{7746BCB7-7C65-457D-8B9D-C79FF783E563}"/>
              </a:ext>
            </a:extLst>
          </p:cNvPr>
          <p:cNvSpPr>
            <a:spLocks noChangeArrowheads="1"/>
          </p:cNvSpPr>
          <p:nvPr/>
        </p:nvSpPr>
        <p:spPr bwMode="auto">
          <a:xfrm>
            <a:off x="335360" y="182838"/>
            <a:ext cx="1087319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Anti-</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IgE</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Treatment of Eos-associated GI Disorders</a:t>
            </a:r>
          </a:p>
        </p:txBody>
      </p:sp>
      <p:sp>
        <p:nvSpPr>
          <p:cNvPr id="2" name="Rettangolo 1">
            <a:extLst>
              <a:ext uri="{FF2B5EF4-FFF2-40B4-BE49-F238E27FC236}">
                <a16:creationId xmlns:a16="http://schemas.microsoft.com/office/drawing/2014/main" id="{865134ED-919D-4F82-8DBF-1CE9DB1BE838}"/>
              </a:ext>
            </a:extLst>
          </p:cNvPr>
          <p:cNvSpPr/>
          <p:nvPr/>
        </p:nvSpPr>
        <p:spPr>
          <a:xfrm>
            <a:off x="335360" y="5642635"/>
            <a:ext cx="7560839"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Tissue eosinophils decreased in the duodenum (59%) and gastric antrum (69%) but did not reach statistical significance (P = .074 and .098, respectively).</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81172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08407F68-5569-28EF-B270-CF299507DA82}"/>
              </a:ext>
            </a:extLst>
          </p:cNvPr>
          <p:cNvSpPr txBox="1"/>
          <p:nvPr/>
        </p:nvSpPr>
        <p:spPr>
          <a:xfrm>
            <a:off x="5519936" y="1700808"/>
            <a:ext cx="6098458" cy="369332"/>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SIGLEC-8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Sialic</a:t>
            </a:r>
            <a:r>
              <a:rPr kumimoji="0" lang="it-IT" sz="1800" b="0" i="0" u="none" strike="noStrike" kern="1200" cap="none" spc="0" normalizeH="0" baseline="0" noProof="0" dirty="0">
                <a:ln>
                  <a:noFill/>
                </a:ln>
                <a:solidFill>
                  <a:prstClr val="black"/>
                </a:solidFill>
                <a:effectLst/>
                <a:uLnTx/>
                <a:uFillTx/>
                <a:latin typeface="Calibri"/>
                <a:ea typeface="+mn-ea"/>
                <a:cs typeface="+mn-cs"/>
              </a:rPr>
              <a:t> acid–</a:t>
            </a:r>
            <a:r>
              <a:rPr kumimoji="0" lang="it-IT" sz="1800" b="0" i="0" u="none" strike="noStrike" kern="1200" cap="none" spc="0" normalizeH="0" baseline="0" noProof="0" dirty="0" err="1">
                <a:ln>
                  <a:noFill/>
                </a:ln>
                <a:solidFill>
                  <a:prstClr val="black"/>
                </a:solidFill>
                <a:effectLst/>
                <a:uLnTx/>
                <a:uFillTx/>
                <a:latin typeface="Calibri"/>
                <a:ea typeface="+mn-ea"/>
                <a:cs typeface="+mn-cs"/>
              </a:rPr>
              <a:t>binding</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immunoglobulin</a:t>
            </a:r>
            <a:r>
              <a:rPr kumimoji="0" lang="it-IT" sz="1800" b="0" i="0" u="none" strike="noStrike" kern="1200" cap="none" spc="0" normalizeH="0" baseline="0" noProof="0" dirty="0">
                <a:ln>
                  <a:noFill/>
                </a:ln>
                <a:solidFill>
                  <a:prstClr val="black"/>
                </a:solidFill>
                <a:effectLst/>
                <a:uLnTx/>
                <a:uFillTx/>
                <a:latin typeface="Calibri"/>
                <a:ea typeface="+mn-ea"/>
                <a:cs typeface="+mn-cs"/>
              </a:rPr>
              <a:t>-like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lectin</a:t>
            </a:r>
            <a:r>
              <a:rPr kumimoji="0" lang="it-IT" sz="1800" b="0" i="0" u="none" strike="noStrike" kern="1200" cap="none" spc="0" normalizeH="0" baseline="0" noProof="0" dirty="0">
                <a:ln>
                  <a:noFill/>
                </a:ln>
                <a:solidFill>
                  <a:prstClr val="black"/>
                </a:solidFill>
                <a:effectLst/>
                <a:uLnTx/>
                <a:uFillTx/>
                <a:latin typeface="Calibri"/>
                <a:ea typeface="+mn-ea"/>
                <a:cs typeface="+mn-cs"/>
              </a:rPr>
              <a:t> 8)</a:t>
            </a:r>
          </a:p>
        </p:txBody>
      </p:sp>
      <p:pic>
        <p:nvPicPr>
          <p:cNvPr id="1026" name="Picture 2">
            <a:extLst>
              <a:ext uri="{FF2B5EF4-FFF2-40B4-BE49-F238E27FC236}">
                <a16:creationId xmlns:a16="http://schemas.microsoft.com/office/drawing/2014/main" id="{DFFADAFF-B3DC-E972-507F-06CE69BA91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424" y="1713324"/>
            <a:ext cx="4777586" cy="2579772"/>
          </a:xfrm>
          <a:prstGeom prst="rect">
            <a:avLst/>
          </a:prstGeom>
          <a:noFill/>
          <a:extLst>
            <a:ext uri="{909E8E84-426E-40DD-AFC4-6F175D3DCCD1}">
              <a14:hiddenFill xmlns:a14="http://schemas.microsoft.com/office/drawing/2010/main">
                <a:solidFill>
                  <a:srgbClr val="FFFFFF"/>
                </a:solidFill>
              </a14:hiddenFill>
            </a:ext>
          </a:extLst>
        </p:spPr>
      </p:pic>
      <p:pic>
        <p:nvPicPr>
          <p:cNvPr id="8" name="Immagine 7">
            <a:extLst>
              <a:ext uri="{FF2B5EF4-FFF2-40B4-BE49-F238E27FC236}">
                <a16:creationId xmlns:a16="http://schemas.microsoft.com/office/drawing/2014/main" id="{F7238CEF-B248-3402-5784-7F574BD6CC5D}"/>
              </a:ext>
            </a:extLst>
          </p:cNvPr>
          <p:cNvPicPr>
            <a:picLocks noChangeAspect="1"/>
          </p:cNvPicPr>
          <p:nvPr/>
        </p:nvPicPr>
        <p:blipFill>
          <a:blip r:embed="rId4"/>
          <a:stretch>
            <a:fillRect/>
          </a:stretch>
        </p:blipFill>
        <p:spPr>
          <a:xfrm>
            <a:off x="1703512" y="4446480"/>
            <a:ext cx="8877638" cy="1958085"/>
          </a:xfrm>
          <a:prstGeom prst="rect">
            <a:avLst/>
          </a:prstGeom>
          <a:ln>
            <a:solidFill>
              <a:schemeClr val="accent1"/>
            </a:solidFill>
          </a:ln>
        </p:spPr>
      </p:pic>
      <p:sp>
        <p:nvSpPr>
          <p:cNvPr id="10" name="CasellaDiTesto 9">
            <a:extLst>
              <a:ext uri="{FF2B5EF4-FFF2-40B4-BE49-F238E27FC236}">
                <a16:creationId xmlns:a16="http://schemas.microsoft.com/office/drawing/2014/main" id="{753E0079-40DD-9BD9-8883-FFE96278EB2A}"/>
              </a:ext>
            </a:extLst>
          </p:cNvPr>
          <p:cNvSpPr txBox="1"/>
          <p:nvPr/>
        </p:nvSpPr>
        <p:spPr>
          <a:xfrm>
            <a:off x="7171811" y="6575705"/>
            <a:ext cx="5007254" cy="276999"/>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Dellon</a:t>
            </a:r>
            <a:r>
              <a:rPr kumimoji="0" lang="it-IT" sz="1200" b="0" i="0" u="none" strike="noStrike" kern="1200" cap="none" spc="0" normalizeH="0" baseline="0" noProof="0" dirty="0">
                <a:ln>
                  <a:noFill/>
                </a:ln>
                <a:solidFill>
                  <a:prstClr val="black"/>
                </a:solidFill>
                <a:effectLst/>
                <a:uLnTx/>
                <a:uFillTx/>
                <a:latin typeface="Calibri"/>
                <a:ea typeface="+mn-ea"/>
                <a:cs typeface="+mn-cs"/>
              </a:rPr>
              <a:t> ES,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N</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Engl</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J</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Med</a:t>
            </a:r>
            <a:r>
              <a:rPr kumimoji="0" lang="it-IT" sz="1200" b="0" i="0" u="none" strike="noStrike" kern="1200" cap="none" spc="0" normalizeH="0" baseline="0" noProof="0" dirty="0">
                <a:ln>
                  <a:noFill/>
                </a:ln>
                <a:solidFill>
                  <a:prstClr val="black"/>
                </a:solidFill>
                <a:effectLst/>
                <a:uLnTx/>
                <a:uFillTx/>
                <a:latin typeface="Calibri"/>
                <a:ea typeface="+mn-ea"/>
                <a:cs typeface="+mn-cs"/>
              </a:rPr>
              <a:t> 2020; 383:1624-1634</a:t>
            </a:r>
          </a:p>
        </p:txBody>
      </p:sp>
      <p:sp>
        <p:nvSpPr>
          <p:cNvPr id="11" name="CasellaDiTesto 10">
            <a:extLst>
              <a:ext uri="{FF2B5EF4-FFF2-40B4-BE49-F238E27FC236}">
                <a16:creationId xmlns:a16="http://schemas.microsoft.com/office/drawing/2014/main" id="{1C5F3AC7-4177-F196-5F30-FE2F8E513057}"/>
              </a:ext>
            </a:extLst>
          </p:cNvPr>
          <p:cNvSpPr txBox="1"/>
          <p:nvPr/>
        </p:nvSpPr>
        <p:spPr>
          <a:xfrm>
            <a:off x="5543034" y="2189763"/>
            <a:ext cx="6030524" cy="203132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N=65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patients</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who</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underwent</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randomization</a:t>
            </a:r>
            <a:r>
              <a:rPr kumimoji="0" lang="it-IT" sz="1800" b="0" i="0" u="none" strike="noStrike" kern="1200" cap="none" spc="0" normalizeH="0" baseline="0" noProof="0" dirty="0">
                <a:ln>
                  <a:noFill/>
                </a:ln>
                <a:solidFill>
                  <a:prstClr val="black"/>
                </a:solidFill>
                <a:effectLst/>
                <a:uLnTx/>
                <a:uFillTx/>
                <a:latin typeface="Calibri"/>
                <a:ea typeface="+mn-ea"/>
                <a:cs typeface="+mn-cs"/>
              </a:rPr>
              <a:t>:</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N=43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were</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assigned</a:t>
            </a:r>
            <a:r>
              <a:rPr kumimoji="0" lang="it-IT" sz="1800" b="0" i="0" u="none" strike="noStrike" kern="1200" cap="none" spc="0" normalizeH="0" baseline="0" noProof="0" dirty="0">
                <a:ln>
                  <a:noFill/>
                </a:ln>
                <a:solidFill>
                  <a:prstClr val="black"/>
                </a:solidFill>
                <a:effectLst/>
                <a:uLnTx/>
                <a:uFillTx/>
                <a:latin typeface="Calibri"/>
                <a:ea typeface="+mn-ea"/>
                <a:cs typeface="+mn-cs"/>
              </a:rPr>
              <a:t> to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receive</a:t>
            </a:r>
            <a:r>
              <a:rPr kumimoji="0" lang="it-IT" sz="1800" b="0" i="0" u="none" strike="noStrike" kern="1200" cap="none" spc="0" normalizeH="0" baseline="0" noProof="0" dirty="0">
                <a:ln>
                  <a:noFill/>
                </a:ln>
                <a:solidFill>
                  <a:prstClr val="black"/>
                </a:solidFill>
                <a:effectLst/>
                <a:uLnTx/>
                <a:uFillTx/>
                <a:latin typeface="Calibri"/>
                <a:ea typeface="+mn-ea"/>
                <a:cs typeface="+mn-cs"/>
              </a:rPr>
              <a:t> AK002 </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N=22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were</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assigned</a:t>
            </a:r>
            <a:r>
              <a:rPr kumimoji="0" lang="it-IT" sz="1800" b="0" i="0" u="none" strike="noStrike" kern="1200" cap="none" spc="0" normalizeH="0" baseline="0" noProof="0" dirty="0">
                <a:ln>
                  <a:noFill/>
                </a:ln>
                <a:solidFill>
                  <a:prstClr val="black"/>
                </a:solidFill>
                <a:effectLst/>
                <a:uLnTx/>
                <a:uFillTx/>
                <a:latin typeface="Calibri"/>
                <a:ea typeface="+mn-ea"/>
                <a:cs typeface="+mn-cs"/>
              </a:rPr>
              <a:t> to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receive</a:t>
            </a:r>
            <a:r>
              <a:rPr kumimoji="0" lang="it-IT" sz="1800" b="0" i="0" u="none" strike="noStrike" kern="1200" cap="none" spc="0" normalizeH="0" baseline="0" noProof="0" dirty="0">
                <a:ln>
                  <a:noFill/>
                </a:ln>
                <a:solidFill>
                  <a:prstClr val="black"/>
                </a:solidFill>
                <a:effectLst/>
                <a:uLnTx/>
                <a:uFillTx/>
                <a:latin typeface="Calibri"/>
                <a:ea typeface="+mn-ea"/>
                <a:cs typeface="+mn-cs"/>
              </a:rPr>
              <a:t> placebo</a:t>
            </a:r>
          </a:p>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r>
              <a:rPr kumimoji="0" lang="it-IT" sz="1800" b="0" i="0" u="none" strike="noStrike" kern="1200" cap="none" spc="0" normalizeH="0" baseline="0" noProof="0" dirty="0" err="1">
                <a:ln>
                  <a:noFill/>
                </a:ln>
                <a:solidFill>
                  <a:prstClr val="black"/>
                </a:solidFill>
                <a:effectLst/>
                <a:uLnTx/>
                <a:uFillTx/>
                <a:latin typeface="Calibri"/>
                <a:ea typeface="+mn-ea"/>
                <a:cs typeface="+mn-cs"/>
              </a:rPr>
              <a:t>Primary</a:t>
            </a:r>
            <a:r>
              <a:rPr kumimoji="0" lang="it-IT" sz="1800" b="0" i="0" u="none" strike="noStrike" kern="1200" cap="none" spc="0" normalizeH="0" baseline="0" noProof="0" dirty="0">
                <a:ln>
                  <a:noFill/>
                </a:ln>
                <a:solidFill>
                  <a:prstClr val="black"/>
                </a:solidFill>
                <a:effectLst/>
                <a:uLnTx/>
                <a:uFillTx/>
                <a:latin typeface="Calibri"/>
                <a:ea typeface="+mn-ea"/>
                <a:cs typeface="+mn-cs"/>
              </a:rPr>
              <a:t> end-point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was</a:t>
            </a:r>
            <a:r>
              <a:rPr kumimoji="0" lang="it-IT" sz="1800" b="0" i="0" u="none" strike="noStrike" kern="1200" cap="none" spc="0" normalizeH="0" baseline="0" noProof="0" dirty="0">
                <a:ln>
                  <a:noFill/>
                </a:ln>
                <a:solidFill>
                  <a:prstClr val="black"/>
                </a:solidFill>
                <a:effectLst/>
                <a:uLnTx/>
                <a:uFillTx/>
                <a:latin typeface="Calibri"/>
                <a:ea typeface="+mn-ea"/>
                <a:cs typeface="+mn-cs"/>
              </a:rPr>
              <a:t> the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change</a:t>
            </a:r>
            <a:r>
              <a:rPr kumimoji="0" lang="it-IT" sz="1800" b="0" i="0" u="none" strike="noStrike" kern="1200" cap="none" spc="0" normalizeH="0" baseline="0" noProof="0" dirty="0">
                <a:ln>
                  <a:noFill/>
                </a:ln>
                <a:solidFill>
                  <a:prstClr val="black"/>
                </a:solidFill>
                <a:effectLst/>
                <a:uLnTx/>
                <a:uFillTx/>
                <a:latin typeface="Calibri"/>
                <a:ea typeface="+mn-ea"/>
                <a:cs typeface="+mn-cs"/>
              </a:rPr>
              <a:t> in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gastrointestinal</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eosinophil</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count</a:t>
            </a:r>
            <a:r>
              <a:rPr kumimoji="0" lang="it-IT" sz="1800" b="0" i="0" u="none" strike="noStrike" kern="1200" cap="none" spc="0" normalizeH="0" baseline="0" noProof="0" dirty="0">
                <a:ln>
                  <a:noFill/>
                </a:ln>
                <a:solidFill>
                  <a:prstClr val="black"/>
                </a:solidFill>
                <a:effectLst/>
                <a:uLnTx/>
                <a:uFillTx/>
                <a:latin typeface="Calibri"/>
                <a:ea typeface="+mn-ea"/>
                <a:cs typeface="+mn-cs"/>
              </a:rPr>
              <a:t> from baseline</a:t>
            </a:r>
          </a:p>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r>
              <a:rPr kumimoji="0" lang="it-IT" sz="1800" b="0" i="0" u="none" strike="noStrike" kern="1200" cap="none" spc="0" normalizeH="0" baseline="0" noProof="0" dirty="0" err="1">
                <a:ln>
                  <a:noFill/>
                </a:ln>
                <a:solidFill>
                  <a:prstClr val="black"/>
                </a:solidFill>
                <a:effectLst/>
                <a:uLnTx/>
                <a:uFillTx/>
                <a:latin typeface="Calibri"/>
                <a:ea typeface="+mn-ea"/>
                <a:cs typeface="+mn-cs"/>
              </a:rPr>
              <a:t>Secondary</a:t>
            </a:r>
            <a:r>
              <a:rPr kumimoji="0" lang="it-IT" sz="1800" b="0" i="0" u="none" strike="noStrike" kern="1200" cap="none" spc="0" normalizeH="0" baseline="0" noProof="0" dirty="0">
                <a:ln>
                  <a:noFill/>
                </a:ln>
                <a:solidFill>
                  <a:prstClr val="black"/>
                </a:solidFill>
                <a:effectLst/>
                <a:uLnTx/>
                <a:uFillTx/>
                <a:latin typeface="Calibri"/>
                <a:ea typeface="+mn-ea"/>
                <a:cs typeface="+mn-cs"/>
              </a:rPr>
              <a:t> end point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were</a:t>
            </a:r>
            <a:r>
              <a:rPr kumimoji="0" lang="it-IT" sz="1800" b="0" i="0" u="none" strike="noStrike" kern="1200" cap="none" spc="0" normalizeH="0" baseline="0" noProof="0" dirty="0">
                <a:ln>
                  <a:noFill/>
                </a:ln>
                <a:solidFill>
                  <a:prstClr val="black"/>
                </a:solidFill>
                <a:effectLst/>
                <a:uLnTx/>
                <a:uFillTx/>
                <a:latin typeface="Calibri"/>
                <a:ea typeface="+mn-ea"/>
                <a:cs typeface="+mn-cs"/>
              </a:rPr>
              <a:t> treatment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response</a:t>
            </a:r>
            <a:r>
              <a:rPr kumimoji="0" lang="it-IT" sz="1800" b="0" i="0" u="none" strike="noStrike" kern="1200" cap="none" spc="0" normalizeH="0" baseline="0" noProof="0" dirty="0">
                <a:ln>
                  <a:noFill/>
                </a:ln>
                <a:solidFill>
                  <a:prstClr val="black"/>
                </a:solidFill>
                <a:effectLst/>
                <a:uLnTx/>
                <a:uFillTx/>
                <a:latin typeface="Calibri"/>
                <a:ea typeface="+mn-ea"/>
                <a:cs typeface="+mn-cs"/>
              </a:rPr>
              <a:t> and the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change</a:t>
            </a:r>
            <a:r>
              <a:rPr kumimoji="0" lang="it-IT" sz="1800" b="0" i="0" u="none" strike="noStrike" kern="1200" cap="none" spc="0" normalizeH="0" baseline="0" noProof="0" dirty="0">
                <a:ln>
                  <a:noFill/>
                </a:ln>
                <a:solidFill>
                  <a:prstClr val="black"/>
                </a:solidFill>
                <a:effectLst/>
                <a:uLnTx/>
                <a:uFillTx/>
                <a:latin typeface="Calibri"/>
                <a:ea typeface="+mn-ea"/>
                <a:cs typeface="+mn-cs"/>
              </a:rPr>
              <a:t> in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total</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symptom</a:t>
            </a:r>
            <a:r>
              <a:rPr kumimoji="0" lang="it-IT" sz="1800" b="0" i="0" u="none" strike="noStrike" kern="1200" cap="none" spc="0" normalizeH="0" baseline="0" noProof="0" dirty="0">
                <a:ln>
                  <a:noFill/>
                </a:ln>
                <a:solidFill>
                  <a:prstClr val="black"/>
                </a:solidFill>
                <a:effectLst/>
                <a:uLnTx/>
                <a:uFillTx/>
                <a:latin typeface="Calibri"/>
                <a:ea typeface="+mn-ea"/>
                <a:cs typeface="+mn-cs"/>
              </a:rPr>
              <a:t> score</a:t>
            </a:r>
          </a:p>
        </p:txBody>
      </p:sp>
      <p:sp>
        <p:nvSpPr>
          <p:cNvPr id="9" name="Rectangle 3">
            <a:extLst>
              <a:ext uri="{FF2B5EF4-FFF2-40B4-BE49-F238E27FC236}">
                <a16:creationId xmlns:a16="http://schemas.microsoft.com/office/drawing/2014/main" id="{F8D0A70D-5E45-4E54-9746-A3A6115E7200}"/>
              </a:ext>
            </a:extLst>
          </p:cNvPr>
          <p:cNvSpPr>
            <a:spLocks noChangeArrowheads="1"/>
          </p:cNvSpPr>
          <p:nvPr/>
        </p:nvSpPr>
        <p:spPr bwMode="auto">
          <a:xfrm>
            <a:off x="335360" y="182838"/>
            <a:ext cx="1144927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Anti–Siglec-8 Antibody (</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Lirentelimab</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for Eosinophilic Gastritis and Duodenitis</a:t>
            </a:r>
          </a:p>
        </p:txBody>
      </p:sp>
    </p:spTree>
    <p:extLst>
      <p:ext uri="{BB962C8B-B14F-4D97-AF65-F5344CB8AC3E}">
        <p14:creationId xmlns:p14="http://schemas.microsoft.com/office/powerpoint/2010/main" val="1048891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C4A6CEB3-1D54-418D-282B-B0CF59EF4BA1}"/>
              </a:ext>
            </a:extLst>
          </p:cNvPr>
          <p:cNvPicPr>
            <a:picLocks noChangeAspect="1"/>
          </p:cNvPicPr>
          <p:nvPr/>
        </p:nvPicPr>
        <p:blipFill rotWithShape="1">
          <a:blip r:embed="rId3"/>
          <a:srcRect l="2991" r="10240"/>
          <a:stretch/>
        </p:blipFill>
        <p:spPr>
          <a:xfrm>
            <a:off x="541878" y="2055909"/>
            <a:ext cx="5550694" cy="3680548"/>
          </a:xfrm>
          <a:prstGeom prst="rect">
            <a:avLst/>
          </a:prstGeom>
          <a:effectLst>
            <a:outerShdw blurRad="50800" dist="38100" dir="2700000" algn="tl" rotWithShape="0">
              <a:prstClr val="black">
                <a:alpha val="40000"/>
              </a:prstClr>
            </a:outerShdw>
          </a:effectLst>
        </p:spPr>
      </p:pic>
      <p:sp>
        <p:nvSpPr>
          <p:cNvPr id="8" name="CasellaDiTesto 7">
            <a:extLst>
              <a:ext uri="{FF2B5EF4-FFF2-40B4-BE49-F238E27FC236}">
                <a16:creationId xmlns:a16="http://schemas.microsoft.com/office/drawing/2014/main" id="{720014EB-F8AB-9A56-1C60-6C9B3306C984}"/>
              </a:ext>
            </a:extLst>
          </p:cNvPr>
          <p:cNvSpPr txBox="1"/>
          <p:nvPr/>
        </p:nvSpPr>
        <p:spPr>
          <a:xfrm>
            <a:off x="6256185" y="2188023"/>
            <a:ext cx="5419979" cy="3416320"/>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Overlap in regions with eosinophilic infiltration is common for non-</a:t>
            </a:r>
            <a:r>
              <a:rPr kumimoji="0" lang="en-US" sz="1800" b="0" i="0" u="none" strike="noStrike" kern="1200" cap="none" spc="0" normalizeH="0" baseline="0" noProof="0" dirty="0" err="1">
                <a:ln>
                  <a:noFill/>
                </a:ln>
                <a:solidFill>
                  <a:prstClr val="black"/>
                </a:solidFill>
                <a:effectLst/>
                <a:uLnTx/>
                <a:uFillTx/>
                <a:latin typeface="Calibri"/>
                <a:ea typeface="+mn-ea"/>
                <a:cs typeface="+mn-cs"/>
              </a:rPr>
              <a:t>EoE</a:t>
            </a:r>
            <a:r>
              <a:rPr kumimoji="0" lang="en-US" sz="1800" b="0" i="0" u="none" strike="noStrike" kern="1200" cap="none" spc="0" normalizeH="0" baseline="0" noProof="0" dirty="0">
                <a:ln>
                  <a:noFill/>
                </a:ln>
                <a:solidFill>
                  <a:prstClr val="black"/>
                </a:solidFill>
                <a:effectLst/>
                <a:uLnTx/>
                <a:uFillTx/>
                <a:latin typeface="Calibri"/>
                <a:ea typeface="+mn-ea"/>
                <a:cs typeface="+mn-cs"/>
              </a:rPr>
              <a:t> EGIDs, with more than half of non-</a:t>
            </a:r>
            <a:r>
              <a:rPr kumimoji="0" lang="en-US" sz="1800" b="0" i="0" u="none" strike="noStrike" kern="1200" cap="none" spc="0" normalizeH="0" baseline="0" noProof="0" dirty="0" err="1">
                <a:ln>
                  <a:noFill/>
                </a:ln>
                <a:solidFill>
                  <a:prstClr val="black"/>
                </a:solidFill>
                <a:effectLst/>
                <a:uLnTx/>
                <a:uFillTx/>
                <a:latin typeface="Calibri"/>
                <a:ea typeface="+mn-ea"/>
                <a:cs typeface="+mn-cs"/>
              </a:rPr>
              <a:t>EoE</a:t>
            </a:r>
            <a:r>
              <a:rPr kumimoji="0" lang="en-US" sz="1800" b="0" i="0" u="none" strike="noStrike" kern="1200" cap="none" spc="0" normalizeH="0" baseline="0" noProof="0" dirty="0">
                <a:ln>
                  <a:noFill/>
                </a:ln>
                <a:solidFill>
                  <a:prstClr val="black"/>
                </a:solidFill>
                <a:effectLst/>
                <a:uLnTx/>
                <a:uFillTx/>
                <a:latin typeface="Calibri"/>
                <a:ea typeface="+mn-ea"/>
                <a:cs typeface="+mn-cs"/>
              </a:rPr>
              <a:t> EGIDs having esophageal involvement and a high proportion of </a:t>
            </a:r>
            <a:r>
              <a:rPr kumimoji="0" lang="en-US" sz="1800" b="0" i="0" u="none" strike="noStrike" kern="1200" cap="none" spc="0" normalizeH="0" baseline="0" noProof="0" dirty="0" err="1">
                <a:ln>
                  <a:noFill/>
                </a:ln>
                <a:solidFill>
                  <a:prstClr val="black"/>
                </a:solidFill>
                <a:effectLst/>
                <a:uLnTx/>
                <a:uFillTx/>
                <a:latin typeface="Calibri"/>
                <a:ea typeface="+mn-ea"/>
                <a:cs typeface="+mn-cs"/>
              </a:rPr>
              <a:t>multisegmental</a:t>
            </a:r>
            <a:r>
              <a:rPr kumimoji="0" lang="en-US" sz="1800" b="0" i="0" u="none" strike="noStrike" kern="1200" cap="none" spc="0" normalizeH="0" baseline="0" noProof="0" dirty="0">
                <a:ln>
                  <a:noFill/>
                </a:ln>
                <a:solidFill>
                  <a:prstClr val="black"/>
                </a:solidFill>
                <a:effectLst/>
                <a:uLnTx/>
                <a:uFillTx/>
                <a:latin typeface="Calibri"/>
                <a:ea typeface="+mn-ea"/>
                <a:cs typeface="+mn-cs"/>
              </a:rPr>
              <a:t> involvement. </a:t>
            </a:r>
          </a:p>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EGID-WE patients tended to have more symptoms and comorbidities and higher anxiety measures and require more intensive treatments. </a:t>
            </a:r>
          </a:p>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These results suggest that EGIDs may exist on a spectrum, with severity increasing as the extent of involvement increases. </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17">
            <a:extLst>
              <a:ext uri="{FF2B5EF4-FFF2-40B4-BE49-F238E27FC236}">
                <a16:creationId xmlns:a16="http://schemas.microsoft.com/office/drawing/2014/main" id="{AD364206-313F-4E6A-B82B-13BF457A7CFE}"/>
              </a:ext>
            </a:extLst>
          </p:cNvPr>
          <p:cNvSpPr txBox="1"/>
          <p:nvPr/>
        </p:nvSpPr>
        <p:spPr>
          <a:xfrm>
            <a:off x="3557016" y="6581001"/>
            <a:ext cx="8640000"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Calibri"/>
                <a:ea typeface="+mn-ea"/>
                <a:cs typeface="+mn-cs"/>
              </a:rPr>
              <a:t>Ketchem</a:t>
            </a:r>
            <a:r>
              <a:rPr kumimoji="0" lang="en-US" sz="1200" b="0" i="0" u="none" strike="noStrike" kern="1200" cap="none" spc="0" normalizeH="0" baseline="0" noProof="0" dirty="0">
                <a:ln>
                  <a:noFill/>
                </a:ln>
                <a:solidFill>
                  <a:prstClr val="black"/>
                </a:solidFill>
                <a:effectLst/>
                <a:uLnTx/>
                <a:uFillTx/>
                <a:latin typeface="Calibri"/>
                <a:ea typeface="+mn-ea"/>
                <a:cs typeface="+mn-cs"/>
              </a:rPr>
              <a:t> CJ, et al. Dis Esophagus. 2025 Jan 7;38(1):doaf011.doi: 10.1093/dote/doaf011</a:t>
            </a:r>
          </a:p>
        </p:txBody>
      </p:sp>
      <p:sp>
        <p:nvSpPr>
          <p:cNvPr id="9" name="Rectangle 3">
            <a:extLst>
              <a:ext uri="{FF2B5EF4-FFF2-40B4-BE49-F238E27FC236}">
                <a16:creationId xmlns:a16="http://schemas.microsoft.com/office/drawing/2014/main" id="{ABC23123-4CCC-4E41-86D3-382C083EF616}"/>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2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Segmental Overlap Is Common in Eosinophilic Gastrointestinal Diseases and Impacts Clinical Presentation and Treatment </a:t>
            </a:r>
          </a:p>
        </p:txBody>
      </p:sp>
    </p:spTree>
    <p:extLst>
      <p:ext uri="{BB962C8B-B14F-4D97-AF65-F5344CB8AC3E}">
        <p14:creationId xmlns:p14="http://schemas.microsoft.com/office/powerpoint/2010/main" val="23094635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CE062A96-7CB9-B45D-D842-D7B9851BC746}"/>
              </a:ext>
            </a:extLst>
          </p:cNvPr>
          <p:cNvSpPr txBox="1"/>
          <p:nvPr/>
        </p:nvSpPr>
        <p:spPr>
          <a:xfrm>
            <a:off x="443206" y="4293022"/>
            <a:ext cx="5652794" cy="156966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212121"/>
                </a:solidFill>
                <a:effectLst/>
                <a:uLnTx/>
                <a:uFillTx/>
                <a:latin typeface="Cambria" panose="02040503050406030204" pitchFamily="18" charset="0"/>
                <a:ea typeface="Times New Roman" panose="02020603050405020304" pitchFamily="18" charset="0"/>
                <a:cs typeface="Times New Roman" panose="02020603050405020304" pitchFamily="18" charset="0"/>
              </a:rPr>
              <a:t>The KRYPTOS trial (Phase 2/3) showed that </a:t>
            </a:r>
            <a:r>
              <a:rPr kumimoji="0" lang="en-US" sz="1600" b="0" i="0" u="none" strike="noStrike" kern="0" cap="none" spc="0" normalizeH="0" baseline="0" noProof="0" dirty="0" err="1">
                <a:ln>
                  <a:noFill/>
                </a:ln>
                <a:solidFill>
                  <a:srgbClr val="212121"/>
                </a:solidFill>
                <a:effectLst/>
                <a:uLnTx/>
                <a:uFillTx/>
                <a:latin typeface="Cambria" panose="02040503050406030204" pitchFamily="18" charset="0"/>
                <a:ea typeface="Times New Roman" panose="02020603050405020304" pitchFamily="18" charset="0"/>
                <a:cs typeface="Times New Roman" panose="02020603050405020304" pitchFamily="18" charset="0"/>
              </a:rPr>
              <a:t>lirentelimab</a:t>
            </a:r>
            <a:r>
              <a:rPr kumimoji="0" lang="en-US" sz="1600" b="0" i="0" u="none" strike="noStrike" kern="0" cap="none" spc="0" normalizeH="0" baseline="0" noProof="0" dirty="0">
                <a:ln>
                  <a:noFill/>
                </a:ln>
                <a:solidFill>
                  <a:srgbClr val="212121"/>
                </a:solidFill>
                <a:effectLst/>
                <a:uLnTx/>
                <a:uFillTx/>
                <a:latin typeface="Cambria" panose="02040503050406030204" pitchFamily="18" charset="0"/>
                <a:ea typeface="Times New Roman" panose="02020603050405020304" pitchFamily="18" charset="0"/>
                <a:cs typeface="Times New Roman" panose="02020603050405020304" pitchFamily="18" charset="0"/>
              </a:rPr>
              <a:t> achieved a statistically significant eosinophil reduction.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212121"/>
              </a:solidFill>
              <a:effectLst/>
              <a:uLnTx/>
              <a:uFillTx/>
              <a:latin typeface="Cambria" panose="020405030504060302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212121"/>
                </a:solidFill>
                <a:effectLst/>
                <a:uLnTx/>
                <a:uFillTx/>
                <a:latin typeface="Cambria" panose="02040503050406030204" pitchFamily="18" charset="0"/>
                <a:ea typeface="Times New Roman" panose="02020603050405020304" pitchFamily="18" charset="0"/>
                <a:cs typeface="Times New Roman" panose="02020603050405020304" pitchFamily="18" charset="0"/>
              </a:rPr>
              <a:t>Despite improving dysphagia symptoms compared to placebo, it did not meet the primary endpoint of the change in daily Dysphagia Symptom Questionnaire score.</a:t>
            </a:r>
            <a:endParaRPr kumimoji="0" lang="it-IT" sz="16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Immagine 5"/>
          <p:cNvPicPr>
            <a:picLocks noChangeAspect="1"/>
          </p:cNvPicPr>
          <p:nvPr/>
        </p:nvPicPr>
        <p:blipFill>
          <a:blip r:embed="rId3"/>
          <a:stretch>
            <a:fillRect/>
          </a:stretch>
        </p:blipFill>
        <p:spPr>
          <a:xfrm>
            <a:off x="6303425" y="1423406"/>
            <a:ext cx="5007254" cy="4957922"/>
          </a:xfrm>
          <a:prstGeom prst="rect">
            <a:avLst/>
          </a:prstGeom>
          <a:effectLst>
            <a:outerShdw blurRad="50800" dist="38100" dir="2700000" algn="tl" rotWithShape="0">
              <a:prstClr val="black">
                <a:alpha val="40000"/>
              </a:prstClr>
            </a:outerShdw>
          </a:effectLst>
        </p:spPr>
      </p:pic>
      <p:grpSp>
        <p:nvGrpSpPr>
          <p:cNvPr id="2" name="Gruppo 1">
            <a:extLst>
              <a:ext uri="{FF2B5EF4-FFF2-40B4-BE49-F238E27FC236}">
                <a16:creationId xmlns:a16="http://schemas.microsoft.com/office/drawing/2014/main" id="{619582FE-2105-49C6-91C2-6702EE787F15}"/>
              </a:ext>
            </a:extLst>
          </p:cNvPr>
          <p:cNvGrpSpPr/>
          <p:nvPr/>
        </p:nvGrpSpPr>
        <p:grpSpPr>
          <a:xfrm>
            <a:off x="443206" y="1896092"/>
            <a:ext cx="5652794" cy="1323439"/>
            <a:chOff x="290806" y="1896092"/>
            <a:chExt cx="5652794" cy="1323439"/>
          </a:xfrm>
        </p:grpSpPr>
        <p:sp>
          <p:nvSpPr>
            <p:cNvPr id="9" name="Rettangolo 8"/>
            <p:cNvSpPr/>
            <p:nvPr/>
          </p:nvSpPr>
          <p:spPr>
            <a:xfrm>
              <a:off x="290806" y="1896092"/>
              <a:ext cx="5652794" cy="132343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Calibri"/>
                  <a:ea typeface="+mn-ea"/>
                  <a:cs typeface="+mn-cs"/>
                </a:rPr>
                <a:t>The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lirentelimab</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it-IT" sz="1600" b="0" i="0" u="none" strike="noStrike" kern="1200" cap="none" spc="0" normalizeH="0" baseline="0" noProof="0" dirty="0" err="1">
                  <a:ln>
                    <a:noFill/>
                  </a:ln>
                  <a:solidFill>
                    <a:prstClr val="black"/>
                  </a:solidFill>
                  <a:effectLst/>
                  <a:uLnTx/>
                  <a:uFillTx/>
                  <a:latin typeface="Calibri"/>
                  <a:ea typeface="+mn-ea"/>
                  <a:cs typeface="+mn-cs"/>
                </a:rPr>
                <a:t>combined</a:t>
              </a:r>
              <a:r>
                <a:rPr kumimoji="0" lang="it-IT" sz="1600" b="0" i="0" u="none" strike="noStrike" kern="1200" cap="none" spc="0" normalizeH="0" baseline="0" noProof="0" dirty="0">
                  <a:ln>
                    <a:noFill/>
                  </a:ln>
                  <a:solidFill>
                    <a:prstClr val="black"/>
                  </a:solidFill>
                  <a:effectLst/>
                  <a:uLnTx/>
                  <a:uFillTx/>
                  <a:latin typeface="Calibri"/>
                  <a:ea typeface="+mn-ea"/>
                  <a:cs typeface="+mn-cs"/>
                </a:rPr>
                <a:t> </a:t>
              </a:r>
              <a:r>
                <a:rPr kumimoji="0" lang="en-US" sz="1600" b="0" i="0" u="none" strike="noStrike" kern="1200" cap="none" spc="0" normalizeH="0" baseline="0" noProof="0" dirty="0">
                  <a:ln>
                    <a:noFill/>
                  </a:ln>
                  <a:solidFill>
                    <a:prstClr val="black"/>
                  </a:solidFill>
                  <a:effectLst/>
                  <a:uLnTx/>
                  <a:uFillTx/>
                  <a:latin typeface="Calibri"/>
                  <a:ea typeface="+mn-ea"/>
                  <a:cs typeface="+mn-cs"/>
                </a:rPr>
                <a:t>group reported a significant treatment response (reduction &gt;30% in total symptom score and reduction &gt;75% in gastrointestinal eosinophil count). Notably, patients with concomitant </a:t>
              </a:r>
              <a:r>
                <a:rPr kumimoji="0" lang="en-US" sz="1600" b="0" i="0" u="none" strike="noStrike" kern="1200" cap="none" spc="0" normalizeH="0" baseline="0" noProof="0" dirty="0" err="1">
                  <a:ln>
                    <a:noFill/>
                  </a:ln>
                  <a:solidFill>
                    <a:prstClr val="black"/>
                  </a:solidFill>
                  <a:effectLst/>
                  <a:uLnTx/>
                  <a:uFillTx/>
                  <a:latin typeface="Calibri"/>
                  <a:ea typeface="+mn-ea"/>
                  <a:cs typeface="+mn-cs"/>
                </a:rPr>
                <a:t>EoE</a:t>
              </a:r>
              <a:r>
                <a:rPr kumimoji="0" lang="en-US" sz="1600" b="0" i="0" u="none" strike="noStrike" kern="1200" cap="none" spc="0" normalizeH="0" baseline="0" noProof="0" dirty="0">
                  <a:ln>
                    <a:noFill/>
                  </a:ln>
                  <a:solidFill>
                    <a:prstClr val="black"/>
                  </a:solidFill>
                  <a:effectLst/>
                  <a:uLnTx/>
                  <a:uFillTx/>
                  <a:latin typeface="Calibri"/>
                  <a:ea typeface="+mn-ea"/>
                  <a:cs typeface="+mn-cs"/>
                </a:rPr>
                <a:t> and treated with </a:t>
              </a:r>
              <a:r>
                <a:rPr kumimoji="0" lang="en-US" sz="1600" b="0" i="0" u="none" strike="noStrike" kern="1200" cap="none" spc="0" normalizeH="0" baseline="0" noProof="0" dirty="0" err="1">
                  <a:ln>
                    <a:noFill/>
                  </a:ln>
                  <a:solidFill>
                    <a:prstClr val="black"/>
                  </a:solidFill>
                  <a:effectLst/>
                  <a:uLnTx/>
                  <a:uFillTx/>
                  <a:latin typeface="Calibri"/>
                  <a:ea typeface="+mn-ea"/>
                  <a:cs typeface="+mn-cs"/>
                </a:rPr>
                <a:t>lirentelimab</a:t>
              </a:r>
              <a:r>
                <a:rPr kumimoji="0" lang="en-US" sz="1600" b="0" i="0" u="none" strike="noStrike" kern="1200" cap="none" spc="0" normalizeH="0" baseline="0" noProof="0" dirty="0">
                  <a:ln>
                    <a:noFill/>
                  </a:ln>
                  <a:solidFill>
                    <a:prstClr val="black"/>
                  </a:solidFill>
                  <a:effectLst/>
                  <a:uLnTx/>
                  <a:uFillTx/>
                  <a:latin typeface="Calibri"/>
                  <a:ea typeface="+mn-ea"/>
                  <a:cs typeface="+mn-cs"/>
                </a:rPr>
                <a:t> also reported an improvement in dysphagia.</a:t>
              </a:r>
              <a:endParaRPr kumimoji="0" lang="it-IT" sz="16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11" name="Connettore diritto 10"/>
            <p:cNvCxnSpPr/>
            <p:nvPr/>
          </p:nvCxnSpPr>
          <p:spPr>
            <a:xfrm>
              <a:off x="4018085" y="2655277"/>
              <a:ext cx="1820007" cy="0"/>
            </a:xfrm>
            <a:prstGeom prst="line">
              <a:avLst/>
            </a:prstGeom>
            <a:ln w="28575">
              <a:solidFill>
                <a:srgbClr val="835AA1"/>
              </a:solidFill>
            </a:ln>
          </p:spPr>
          <p:style>
            <a:lnRef idx="1">
              <a:schemeClr val="accent1"/>
            </a:lnRef>
            <a:fillRef idx="0">
              <a:schemeClr val="accent1"/>
            </a:fillRef>
            <a:effectRef idx="0">
              <a:schemeClr val="accent1"/>
            </a:effectRef>
            <a:fontRef idx="minor">
              <a:schemeClr val="tx1"/>
            </a:fontRef>
          </p:style>
        </p:cxnSp>
        <p:cxnSp>
          <p:nvCxnSpPr>
            <p:cNvPr id="12" name="Connettore diritto 11"/>
            <p:cNvCxnSpPr/>
            <p:nvPr/>
          </p:nvCxnSpPr>
          <p:spPr>
            <a:xfrm flipV="1">
              <a:off x="375139" y="2910254"/>
              <a:ext cx="5462953" cy="2931"/>
            </a:xfrm>
            <a:prstGeom prst="line">
              <a:avLst/>
            </a:prstGeom>
            <a:ln w="28575">
              <a:solidFill>
                <a:srgbClr val="835AA1"/>
              </a:solidFill>
            </a:ln>
          </p:spPr>
          <p:style>
            <a:lnRef idx="1">
              <a:schemeClr val="accent1"/>
            </a:lnRef>
            <a:fillRef idx="0">
              <a:schemeClr val="accent1"/>
            </a:fillRef>
            <a:effectRef idx="0">
              <a:schemeClr val="accent1"/>
            </a:effectRef>
            <a:fontRef idx="minor">
              <a:schemeClr val="tx1"/>
            </a:fontRef>
          </p:style>
        </p:cxnSp>
        <p:cxnSp>
          <p:nvCxnSpPr>
            <p:cNvPr id="13" name="Connettore diritto 12"/>
            <p:cNvCxnSpPr/>
            <p:nvPr/>
          </p:nvCxnSpPr>
          <p:spPr>
            <a:xfrm flipV="1">
              <a:off x="375139" y="3137679"/>
              <a:ext cx="2201007" cy="5862"/>
            </a:xfrm>
            <a:prstGeom prst="line">
              <a:avLst/>
            </a:prstGeom>
            <a:ln w="28575">
              <a:solidFill>
                <a:srgbClr val="835AA1"/>
              </a:solidFill>
            </a:ln>
          </p:spPr>
          <p:style>
            <a:lnRef idx="1">
              <a:schemeClr val="accent1"/>
            </a:lnRef>
            <a:fillRef idx="0">
              <a:schemeClr val="accent1"/>
            </a:fillRef>
            <a:effectRef idx="0">
              <a:schemeClr val="accent1"/>
            </a:effectRef>
            <a:fontRef idx="minor">
              <a:schemeClr val="tx1"/>
            </a:fontRef>
          </p:style>
        </p:cxnSp>
      </p:grpSp>
      <p:sp>
        <p:nvSpPr>
          <p:cNvPr id="14" name="Rectangle 3">
            <a:extLst>
              <a:ext uri="{FF2B5EF4-FFF2-40B4-BE49-F238E27FC236}">
                <a16:creationId xmlns:a16="http://schemas.microsoft.com/office/drawing/2014/main" id="{D19A9285-B408-46AF-BDFC-4902134603F7}"/>
              </a:ext>
            </a:extLst>
          </p:cNvPr>
          <p:cNvSpPr>
            <a:spLocks noChangeArrowheads="1"/>
          </p:cNvSpPr>
          <p:nvPr/>
        </p:nvSpPr>
        <p:spPr bwMode="auto">
          <a:xfrm>
            <a:off x="335360" y="182838"/>
            <a:ext cx="1144927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Anti–Siglec-8 Antibody (</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Lirentelimab</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for Eosinophilic Gastritis and Duodenitis</a:t>
            </a:r>
          </a:p>
        </p:txBody>
      </p:sp>
      <p:sp>
        <p:nvSpPr>
          <p:cNvPr id="15" name="CasellaDiTesto 14">
            <a:extLst>
              <a:ext uri="{FF2B5EF4-FFF2-40B4-BE49-F238E27FC236}">
                <a16:creationId xmlns:a16="http://schemas.microsoft.com/office/drawing/2014/main" id="{8A512F9D-88F9-4E79-A0DA-E55D31F735C7}"/>
              </a:ext>
            </a:extLst>
          </p:cNvPr>
          <p:cNvSpPr txBox="1"/>
          <p:nvPr/>
        </p:nvSpPr>
        <p:spPr>
          <a:xfrm>
            <a:off x="7171811" y="6381328"/>
            <a:ext cx="5007254" cy="46166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Dellon</a:t>
            </a:r>
            <a:r>
              <a:rPr kumimoji="0" lang="it-IT" sz="1200" b="0" i="0" u="none" strike="noStrike" kern="1200" cap="none" spc="0" normalizeH="0" baseline="0" noProof="0" dirty="0">
                <a:ln>
                  <a:noFill/>
                </a:ln>
                <a:solidFill>
                  <a:prstClr val="black"/>
                </a:solidFill>
                <a:effectLst/>
                <a:uLnTx/>
                <a:uFillTx/>
                <a:latin typeface="Calibri"/>
                <a:ea typeface="+mn-ea"/>
                <a:cs typeface="+mn-cs"/>
              </a:rPr>
              <a:t> ES, et al. N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Engl</a:t>
            </a:r>
            <a:r>
              <a:rPr kumimoji="0" lang="it-IT" sz="1200" b="0" i="0" u="none" strike="noStrike" kern="1200" cap="none" spc="0" normalizeH="0" baseline="0" noProof="0" dirty="0">
                <a:ln>
                  <a:noFill/>
                </a:ln>
                <a:solidFill>
                  <a:prstClr val="black"/>
                </a:solidFill>
                <a:effectLst/>
                <a:uLnTx/>
                <a:uFillTx/>
                <a:latin typeface="Calibri"/>
                <a:ea typeface="+mn-ea"/>
                <a:cs typeface="+mn-cs"/>
              </a:rPr>
              <a:t> J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Med</a:t>
            </a:r>
            <a:r>
              <a:rPr kumimoji="0" lang="it-IT" sz="1200" b="0" i="0" u="none" strike="noStrike" kern="1200" cap="none" spc="0" normalizeH="0" baseline="0" noProof="0" dirty="0">
                <a:ln>
                  <a:noFill/>
                </a:ln>
                <a:solidFill>
                  <a:prstClr val="black"/>
                </a:solidFill>
                <a:effectLst/>
                <a:uLnTx/>
                <a:uFillTx/>
                <a:latin typeface="Calibri"/>
                <a:ea typeface="+mn-ea"/>
                <a:cs typeface="+mn-cs"/>
              </a:rPr>
              <a:t> 2020; 383:1624-1634</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dirty="0">
                <a:ln>
                  <a:noFill/>
                </a:ln>
                <a:solidFill>
                  <a:prstClr val="black"/>
                </a:solidFill>
                <a:effectLst/>
                <a:uLnTx/>
                <a:uFillTx/>
                <a:latin typeface="Calibri"/>
                <a:ea typeface="+mn-ea"/>
                <a:cs typeface="+mn-cs"/>
              </a:rPr>
              <a:t>Dellon ES et al. Am. J. Gastroenterol.2022, 117, e316–e317</a:t>
            </a:r>
            <a:endParaRPr kumimoji="0" lang="it-IT"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 name="Rectangle 15">
            <a:extLst>
              <a:ext uri="{FF2B5EF4-FFF2-40B4-BE49-F238E27FC236}">
                <a16:creationId xmlns:a16="http://schemas.microsoft.com/office/drawing/2014/main" id="{D323F9B5-9EAF-4E4C-A76D-793B6DDE8440}"/>
              </a:ext>
            </a:extLst>
          </p:cNvPr>
          <p:cNvSpPr/>
          <p:nvPr/>
        </p:nvSpPr>
        <p:spPr>
          <a:xfrm>
            <a:off x="2936240" y="2875495"/>
            <a:ext cx="6096000" cy="2308324"/>
          </a:xfrm>
          <a:prstGeom prst="rect">
            <a:avLst/>
          </a:prstGeom>
          <a:solidFill>
            <a:schemeClr val="accent1">
              <a:lumMod val="20000"/>
              <a:lumOff val="80000"/>
            </a:schemeClr>
          </a:solidFill>
          <a:ln>
            <a:solidFill>
              <a:srgbClr val="008482"/>
            </a:solidFill>
          </a:ln>
        </p:spPr>
        <p:txBody>
          <a:bodyPr>
            <a:spAutoFit/>
          </a:bodyPr>
          <a:lstStyle/>
          <a:p>
            <a:r>
              <a:rPr lang="en" dirty="0">
                <a:latin typeface="AdvPSA183"/>
              </a:rPr>
              <a:t>…Based on these promising results, a phase 3 study was conducted (NCT04322604). While this has not been published, results were released.</a:t>
            </a:r>
            <a:r>
              <a:rPr lang="en" sz="800" dirty="0">
                <a:solidFill>
                  <a:srgbClr val="2196D1"/>
                </a:solidFill>
                <a:latin typeface="AdvPSA183"/>
              </a:rPr>
              <a:t> </a:t>
            </a:r>
            <a:r>
              <a:rPr lang="en" dirty="0">
                <a:latin typeface="AdvPSA183"/>
              </a:rPr>
              <a:t>Of 180 patients randomized, 85% treated with </a:t>
            </a:r>
            <a:r>
              <a:rPr lang="en" dirty="0" err="1">
                <a:latin typeface="AdvPSA183"/>
              </a:rPr>
              <a:t>lirentelimab</a:t>
            </a:r>
            <a:r>
              <a:rPr lang="en" dirty="0">
                <a:latin typeface="AdvPSA183"/>
              </a:rPr>
              <a:t> achieved histologic response, defined as </a:t>
            </a:r>
            <a:r>
              <a:rPr lang="en" dirty="0">
                <a:latin typeface="AdvP4C4E74"/>
              </a:rPr>
              <a:t>&lt;</a:t>
            </a:r>
            <a:r>
              <a:rPr lang="en" dirty="0">
                <a:latin typeface="AdvPSA183"/>
              </a:rPr>
              <a:t>4 eosinophils per high-power field (</a:t>
            </a:r>
            <a:r>
              <a:rPr lang="en" dirty="0" err="1">
                <a:latin typeface="AdvPSA183"/>
              </a:rPr>
              <a:t>eos</a:t>
            </a:r>
            <a:r>
              <a:rPr lang="en" dirty="0">
                <a:latin typeface="AdvPSA183"/>
              </a:rPr>
              <a:t>/</a:t>
            </a:r>
            <a:r>
              <a:rPr lang="en" dirty="0" err="1">
                <a:latin typeface="AdvPSA183"/>
              </a:rPr>
              <a:t>hpf</a:t>
            </a:r>
            <a:r>
              <a:rPr lang="en" dirty="0">
                <a:latin typeface="AdvPSA183"/>
              </a:rPr>
              <a:t>) in the stomach or </a:t>
            </a:r>
            <a:r>
              <a:rPr lang="en" dirty="0">
                <a:latin typeface="AdvP4C4E74"/>
              </a:rPr>
              <a:t>&lt;1</a:t>
            </a:r>
            <a:r>
              <a:rPr lang="en" dirty="0">
                <a:latin typeface="AdvPSA183"/>
              </a:rPr>
              <a:t>5 </a:t>
            </a:r>
            <a:r>
              <a:rPr lang="en" dirty="0" err="1">
                <a:latin typeface="AdvPSA183"/>
              </a:rPr>
              <a:t>eos</a:t>
            </a:r>
            <a:r>
              <a:rPr lang="en" dirty="0">
                <a:latin typeface="AdvPSA183"/>
              </a:rPr>
              <a:t>/</a:t>
            </a:r>
            <a:r>
              <a:rPr lang="en" dirty="0" err="1">
                <a:latin typeface="AdvPSA183"/>
              </a:rPr>
              <a:t>hpf</a:t>
            </a:r>
            <a:r>
              <a:rPr lang="en" dirty="0">
                <a:latin typeface="AdvPSA183"/>
              </a:rPr>
              <a:t> in the duodenum, compared to just 5% in placebo (</a:t>
            </a:r>
            <a:r>
              <a:rPr lang="en" i="1" dirty="0">
                <a:latin typeface="Advhelvneue"/>
              </a:rPr>
              <a:t>P</a:t>
            </a:r>
            <a:r>
              <a:rPr lang="en" dirty="0">
                <a:latin typeface="AdvPSA183"/>
              </a:rPr>
              <a:t>&lt;.001). However, the change in symptoms were similar between the active and placebo groups (</a:t>
            </a:r>
            <a:r>
              <a:rPr lang="en" i="1" dirty="0">
                <a:latin typeface="Advhelvneue"/>
              </a:rPr>
              <a:t>P </a:t>
            </a:r>
            <a:r>
              <a:rPr lang="en" dirty="0">
                <a:latin typeface="AdvP7DED"/>
              </a:rPr>
              <a:t> </a:t>
            </a:r>
            <a:r>
              <a:rPr lang="en" dirty="0">
                <a:latin typeface="AdvPSA183"/>
              </a:rPr>
              <a:t>.343)…</a:t>
            </a:r>
            <a:endParaRPr lang="en" dirty="0"/>
          </a:p>
        </p:txBody>
      </p:sp>
    </p:spTree>
    <p:extLst>
      <p:ext uri="{BB962C8B-B14F-4D97-AF65-F5344CB8AC3E}">
        <p14:creationId xmlns:p14="http://schemas.microsoft.com/office/powerpoint/2010/main" val="328289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7049B635-7B02-89C4-2781-BE7A6F9332D9}"/>
              </a:ext>
            </a:extLst>
          </p:cNvPr>
          <p:cNvPicPr>
            <a:picLocks noChangeAspect="1"/>
          </p:cNvPicPr>
          <p:nvPr/>
        </p:nvPicPr>
        <p:blipFill>
          <a:blip r:embed="rId3"/>
          <a:stretch>
            <a:fillRect/>
          </a:stretch>
        </p:blipFill>
        <p:spPr>
          <a:xfrm>
            <a:off x="839416" y="1556792"/>
            <a:ext cx="5535422" cy="2786887"/>
          </a:xfrm>
          <a:prstGeom prst="rect">
            <a:avLst/>
          </a:prstGeom>
          <a:effectLst>
            <a:outerShdw blurRad="50800" dist="38100" dir="2700000" algn="tl" rotWithShape="0">
              <a:prstClr val="black">
                <a:alpha val="40000"/>
              </a:prstClr>
            </a:outerShdw>
          </a:effectLst>
        </p:spPr>
      </p:pic>
      <p:pic>
        <p:nvPicPr>
          <p:cNvPr id="8" name="Immagine 7">
            <a:extLst>
              <a:ext uri="{FF2B5EF4-FFF2-40B4-BE49-F238E27FC236}">
                <a16:creationId xmlns:a16="http://schemas.microsoft.com/office/drawing/2014/main" id="{289EBF1E-31CA-2699-8389-85D5B9678778}"/>
              </a:ext>
            </a:extLst>
          </p:cNvPr>
          <p:cNvPicPr>
            <a:picLocks noChangeAspect="1"/>
          </p:cNvPicPr>
          <p:nvPr/>
        </p:nvPicPr>
        <p:blipFill>
          <a:blip r:embed="rId4"/>
          <a:stretch>
            <a:fillRect/>
          </a:stretch>
        </p:blipFill>
        <p:spPr>
          <a:xfrm>
            <a:off x="3179676" y="4469242"/>
            <a:ext cx="5760640" cy="2205920"/>
          </a:xfrm>
          <a:prstGeom prst="rect">
            <a:avLst/>
          </a:prstGeom>
          <a:effectLst>
            <a:outerShdw blurRad="50800" dist="38100" dir="2700000" algn="tl" rotWithShape="0">
              <a:prstClr val="black">
                <a:alpha val="40000"/>
              </a:prstClr>
            </a:outerShdw>
          </a:effectLst>
        </p:spPr>
      </p:pic>
      <p:sp>
        <p:nvSpPr>
          <p:cNvPr id="10" name="CasellaDiTesto 9">
            <a:extLst>
              <a:ext uri="{FF2B5EF4-FFF2-40B4-BE49-F238E27FC236}">
                <a16:creationId xmlns:a16="http://schemas.microsoft.com/office/drawing/2014/main" id="{4C0BA12A-88D5-4A3F-00EA-995A004681F7}"/>
              </a:ext>
            </a:extLst>
          </p:cNvPr>
          <p:cNvSpPr txBox="1"/>
          <p:nvPr/>
        </p:nvSpPr>
        <p:spPr>
          <a:xfrm>
            <a:off x="6528048" y="2026905"/>
            <a:ext cx="4935793" cy="923330"/>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Biologics against IL-5 are useful for not only BA but also for EGE in patients with EGE accompanied by BA. </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CasellaDiTesto 11">
            <a:extLst>
              <a:ext uri="{FF2B5EF4-FFF2-40B4-BE49-F238E27FC236}">
                <a16:creationId xmlns:a16="http://schemas.microsoft.com/office/drawing/2014/main" id="{3F0AEB7F-ACCB-1B41-9D10-E963E7FD4351}"/>
              </a:ext>
            </a:extLst>
          </p:cNvPr>
          <p:cNvSpPr txBox="1"/>
          <p:nvPr/>
        </p:nvSpPr>
        <p:spPr>
          <a:xfrm>
            <a:off x="6528048" y="3180675"/>
            <a:ext cx="4935793" cy="923330"/>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However, further evidence is required to establish the effectiveness of IL-5-targeting biologics, specifically in patients with EGE.</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CasellaDiTesto 14">
            <a:extLst>
              <a:ext uri="{FF2B5EF4-FFF2-40B4-BE49-F238E27FC236}">
                <a16:creationId xmlns:a16="http://schemas.microsoft.com/office/drawing/2014/main" id="{B38C8AFC-F6D1-2B5A-DE31-954972D43604}"/>
              </a:ext>
            </a:extLst>
          </p:cNvPr>
          <p:cNvSpPr txBox="1"/>
          <p:nvPr/>
        </p:nvSpPr>
        <p:spPr>
          <a:xfrm>
            <a:off x="9655275" y="6611779"/>
            <a:ext cx="2536725" cy="246221"/>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err="1">
                <a:ln>
                  <a:noFill/>
                </a:ln>
                <a:solidFill>
                  <a:prstClr val="black"/>
                </a:solidFill>
                <a:effectLst/>
                <a:uLnTx/>
                <a:uFillTx/>
                <a:latin typeface="Calibri"/>
                <a:ea typeface="+mn-ea"/>
                <a:cs typeface="+mn-cs"/>
              </a:rPr>
              <a:t>Miyaguchi</a:t>
            </a:r>
            <a:r>
              <a:rPr kumimoji="0" lang="it-IT" sz="1000" b="0" i="0" u="none" strike="noStrike" kern="1200" cap="none" spc="0" normalizeH="0" baseline="0" noProof="0" dirty="0">
                <a:ln>
                  <a:noFill/>
                </a:ln>
                <a:solidFill>
                  <a:prstClr val="black"/>
                </a:solidFill>
                <a:effectLst/>
                <a:uLnTx/>
                <a:uFillTx/>
                <a:latin typeface="Calibri"/>
                <a:ea typeface="+mn-ea"/>
                <a:cs typeface="+mn-cs"/>
              </a:rPr>
              <a:t> K, et al. </a:t>
            </a:r>
            <a:r>
              <a:rPr kumimoji="0" lang="sv-SE" sz="1000" b="0" i="0" u="none" strike="noStrike" kern="1200" cap="none" spc="0" normalizeH="0" baseline="0" noProof="0" dirty="0">
                <a:ln>
                  <a:noFill/>
                </a:ln>
                <a:solidFill>
                  <a:prstClr val="black"/>
                </a:solidFill>
                <a:effectLst/>
                <a:uLnTx/>
                <a:uFillTx/>
                <a:latin typeface="Calibri"/>
                <a:ea typeface="+mn-ea"/>
                <a:cs typeface="+mn-cs"/>
              </a:rPr>
              <a:t>Intern Med . 2025 Mar 15</a:t>
            </a:r>
            <a:endParaRPr kumimoji="0" lang="it-IT" sz="10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Rectangle 3">
            <a:extLst>
              <a:ext uri="{FF2B5EF4-FFF2-40B4-BE49-F238E27FC236}">
                <a16:creationId xmlns:a16="http://schemas.microsoft.com/office/drawing/2014/main" id="{B113CD3B-22B9-4DBE-82FA-33208CA07941}"/>
              </a:ext>
            </a:extLst>
          </p:cNvPr>
          <p:cNvSpPr>
            <a:spLocks noChangeArrowheads="1"/>
          </p:cNvSpPr>
          <p:nvPr/>
        </p:nvSpPr>
        <p:spPr bwMode="auto">
          <a:xfrm>
            <a:off x="335360" y="182838"/>
            <a:ext cx="1144927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Effect of Biologics against Interleukin-5 Administered to Patients with Eosinophilic Gastroenteritis</a:t>
            </a:r>
          </a:p>
        </p:txBody>
      </p:sp>
    </p:spTree>
    <p:extLst>
      <p:ext uri="{BB962C8B-B14F-4D97-AF65-F5344CB8AC3E}">
        <p14:creationId xmlns:p14="http://schemas.microsoft.com/office/powerpoint/2010/main" val="173209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96CF58-524A-3544-BB5C-F3D69F2387DC}"/>
              </a:ext>
            </a:extLst>
          </p:cNvPr>
          <p:cNvSpPr/>
          <p:nvPr/>
        </p:nvSpPr>
        <p:spPr>
          <a:xfrm>
            <a:off x="543432" y="390602"/>
            <a:ext cx="3749744" cy="369332"/>
          </a:xfrm>
          <a:prstGeom prst="rect">
            <a:avLst/>
          </a:prstGeom>
        </p:spPr>
        <p:txBody>
          <a:bodyPr wrap="none">
            <a:spAutoFit/>
          </a:bodyPr>
          <a:lstStyle/>
          <a:p>
            <a:r>
              <a:rPr lang="it-IT" dirty="0" err="1"/>
              <a:t>Benralizumab</a:t>
            </a:r>
            <a:r>
              <a:rPr lang="it-IT" dirty="0"/>
              <a:t> for </a:t>
            </a:r>
            <a:r>
              <a:rPr lang="it-IT" dirty="0" err="1"/>
              <a:t>eosinophilic</a:t>
            </a:r>
            <a:r>
              <a:rPr lang="it-IT" dirty="0"/>
              <a:t> </a:t>
            </a:r>
            <a:r>
              <a:rPr lang="it-IT" dirty="0" err="1"/>
              <a:t>gastritis</a:t>
            </a:r>
            <a:endParaRPr lang="en-GB" dirty="0"/>
          </a:p>
        </p:txBody>
      </p:sp>
      <p:sp>
        <p:nvSpPr>
          <p:cNvPr id="5" name="Rectangle 1">
            <a:extLst>
              <a:ext uri="{FF2B5EF4-FFF2-40B4-BE49-F238E27FC236}">
                <a16:creationId xmlns:a16="http://schemas.microsoft.com/office/drawing/2014/main" id="{D918CFF5-B499-044F-9031-138A2ECDB269}"/>
              </a:ext>
            </a:extLst>
          </p:cNvPr>
          <p:cNvSpPr>
            <a:spLocks noChangeArrowheads="1"/>
          </p:cNvSpPr>
          <p:nvPr/>
        </p:nvSpPr>
        <p:spPr bwMode="auto">
          <a:xfrm>
            <a:off x="0" y="1978468"/>
            <a:ext cx="20814994" cy="1569660"/>
          </a:xfrm>
          <a:prstGeom prst="rect">
            <a:avLst/>
          </a:prstGeom>
          <a:solidFill>
            <a:srgbClr val="1F1F1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rgbClr val="E6E8F0"/>
                </a:solidFill>
                <a:effectLst/>
                <a:latin typeface="Google Sans"/>
              </a:rPr>
              <a:t>NCT01814059 era uno studio clinico di Fase 1, in aperto, sponsorizzato dal National </a:t>
            </a:r>
            <a:r>
              <a:rPr kumimoji="0" lang="it-IT" altLang="it-IT" sz="1200" b="0" i="0" u="none" strike="noStrike" cap="none" normalizeH="0" baseline="0" dirty="0" err="1">
                <a:ln>
                  <a:noFill/>
                </a:ln>
                <a:solidFill>
                  <a:srgbClr val="E6E8F0"/>
                </a:solidFill>
                <a:effectLst/>
                <a:latin typeface="Google Sans"/>
              </a:rPr>
              <a:t>Institute</a:t>
            </a:r>
            <a:r>
              <a:rPr kumimoji="0" lang="it-IT" altLang="it-IT" sz="1200" b="0" i="0" u="none" strike="noStrike" cap="none" normalizeH="0" baseline="0" dirty="0">
                <a:ln>
                  <a:noFill/>
                </a:ln>
                <a:solidFill>
                  <a:srgbClr val="E6E8F0"/>
                </a:solidFill>
                <a:effectLst/>
                <a:latin typeface="Google Sans"/>
              </a:rPr>
              <a:t> of </a:t>
            </a:r>
            <a:r>
              <a:rPr kumimoji="0" lang="it-IT" altLang="it-IT" sz="1200" b="0" i="0" u="none" strike="noStrike" cap="none" normalizeH="0" baseline="0" dirty="0" err="1">
                <a:ln>
                  <a:noFill/>
                </a:ln>
                <a:solidFill>
                  <a:srgbClr val="E6E8F0"/>
                </a:solidFill>
                <a:effectLst/>
                <a:latin typeface="Google Sans"/>
              </a:rPr>
              <a:t>Allergy</a:t>
            </a:r>
            <a:r>
              <a:rPr kumimoji="0" lang="it-IT" altLang="it-IT" sz="1200" b="0" i="0" u="none" strike="noStrike" cap="none" normalizeH="0" baseline="0" dirty="0">
                <a:ln>
                  <a:noFill/>
                </a:ln>
                <a:solidFill>
                  <a:srgbClr val="E6E8F0"/>
                </a:solidFill>
                <a:effectLst/>
                <a:latin typeface="Google Sans"/>
              </a:rPr>
              <a:t> and </a:t>
            </a:r>
            <a:r>
              <a:rPr kumimoji="0" lang="it-IT" altLang="it-IT" sz="1200" b="0" i="0" u="none" strike="noStrike" cap="none" normalizeH="0" baseline="0" dirty="0" err="1">
                <a:ln>
                  <a:noFill/>
                </a:ln>
                <a:solidFill>
                  <a:srgbClr val="E6E8F0"/>
                </a:solidFill>
                <a:effectLst/>
                <a:latin typeface="Google Sans"/>
              </a:rPr>
              <a:t>Infectious</a:t>
            </a:r>
            <a:r>
              <a:rPr kumimoji="0" lang="it-IT" altLang="it-IT" sz="1200" b="0" i="0" u="none" strike="noStrike" cap="none" normalizeH="0" baseline="0" dirty="0">
                <a:ln>
                  <a:noFill/>
                </a:ln>
                <a:solidFill>
                  <a:srgbClr val="E6E8F0"/>
                </a:solidFill>
                <a:effectLst/>
                <a:latin typeface="Google Sans"/>
              </a:rPr>
              <a:t> </a:t>
            </a:r>
            <a:r>
              <a:rPr kumimoji="0" lang="it-IT" altLang="it-IT" sz="1200" b="0" i="0" u="none" strike="noStrike" cap="none" normalizeH="0" baseline="0" dirty="0" err="1">
                <a:ln>
                  <a:noFill/>
                </a:ln>
                <a:solidFill>
                  <a:srgbClr val="E6E8F0"/>
                </a:solidFill>
                <a:effectLst/>
                <a:latin typeface="Google Sans"/>
              </a:rPr>
              <a:t>Diseases</a:t>
            </a:r>
            <a:r>
              <a:rPr kumimoji="0" lang="it-IT" altLang="it-IT" sz="1200" b="0" i="0" u="none" strike="noStrike" cap="none" normalizeH="0" baseline="0" dirty="0">
                <a:ln>
                  <a:noFill/>
                </a:ln>
                <a:solidFill>
                  <a:srgbClr val="E6E8F0"/>
                </a:solidFill>
                <a:effectLst/>
                <a:latin typeface="Google Sans"/>
              </a:rPr>
              <a:t> (NIAID), che valutava l'uso del </a:t>
            </a:r>
            <a:r>
              <a:rPr kumimoji="0" lang="it-IT" altLang="it-IT" sz="1200" b="1" i="0" u="none" strike="noStrike" cap="none" normalizeH="0" baseline="0" dirty="0" err="1">
                <a:ln>
                  <a:noFill/>
                </a:ln>
                <a:solidFill>
                  <a:srgbClr val="E6E8F0"/>
                </a:solidFill>
                <a:effectLst/>
                <a:latin typeface="Google Sans"/>
              </a:rPr>
              <a:t>sirolimus</a:t>
            </a:r>
            <a:r>
              <a:rPr kumimoji="0" lang="it-IT" altLang="it-IT" sz="1200" b="0" i="0" u="none" strike="noStrike" cap="none" normalizeH="0" baseline="0" dirty="0">
                <a:ln>
                  <a:noFill/>
                </a:ln>
                <a:solidFill>
                  <a:srgbClr val="E6E8F0"/>
                </a:solidFill>
                <a:effectLst/>
                <a:latin typeface="Google Sans"/>
              </a:rPr>
              <a:t> (</a:t>
            </a:r>
            <a:r>
              <a:rPr kumimoji="0" lang="it-IT" altLang="it-IT" sz="1200" b="0" i="0" u="none" strike="noStrike" cap="none" normalizeH="0" baseline="0" dirty="0" err="1">
                <a:ln>
                  <a:noFill/>
                </a:ln>
                <a:solidFill>
                  <a:srgbClr val="E6E8F0"/>
                </a:solidFill>
                <a:effectLst/>
                <a:latin typeface="Google Sans"/>
              </a:rPr>
              <a:t>rapamicina</a:t>
            </a:r>
            <a:r>
              <a:rPr kumimoji="0" lang="it-IT" altLang="it-IT" sz="1200" b="0" i="0" u="none" strike="noStrike" cap="none" normalizeH="0" baseline="0" dirty="0">
                <a:ln>
                  <a:noFill/>
                </a:ln>
                <a:solidFill>
                  <a:srgbClr val="E6E8F0"/>
                </a:solidFill>
                <a:effectLst/>
                <a:latin typeface="Google Sans"/>
              </a:rPr>
              <a:t>) per il trattamento dei disturbi gastrointestinali associati agli eosinofili (EGID), inclusa l'esofagite e la gastroenterite eosinofila. Lo studio è stato </a:t>
            </a:r>
            <a:r>
              <a:rPr kumimoji="0" lang="it-IT" altLang="it-IT" sz="1200" b="1" i="0" u="none" strike="noStrike" cap="none" normalizeH="0" baseline="0" dirty="0">
                <a:ln>
                  <a:noFill/>
                </a:ln>
                <a:solidFill>
                  <a:srgbClr val="E6E8F0"/>
                </a:solidFill>
                <a:effectLst/>
                <a:latin typeface="Google Sans"/>
              </a:rPr>
              <a:t>terminato</a:t>
            </a:r>
            <a:r>
              <a:rPr kumimoji="0" lang="it-IT" altLang="it-IT" sz="1200" b="0" i="0" u="none" strike="noStrike" cap="none" normalizeH="0" baseline="0" dirty="0">
                <a:ln>
                  <a:noFill/>
                </a:ln>
                <a:solidFill>
                  <a:srgbClr val="E6E8F0"/>
                </a:solidFill>
                <a:effectLst/>
                <a:latin typeface="Google Sans"/>
              </a:rPr>
              <a:t>. </a:t>
            </a:r>
            <a:endParaRPr kumimoji="0" lang="it-IT" altLang="it-IT"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dirty="0">
                <a:ln>
                  <a:noFill/>
                </a:ln>
                <a:solidFill>
                  <a:srgbClr val="E6E8F0"/>
                </a:solidFill>
                <a:effectLst/>
                <a:latin typeface="Google Sans"/>
              </a:rPr>
              <a:t>Dettagli chiave dello studio NCT01814059:</a:t>
            </a:r>
            <a:endParaRPr kumimoji="0" lang="it-IT" altLang="it-IT"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200" b="1" i="0" u="none" strike="noStrike" cap="none" normalizeH="0" baseline="0" dirty="0">
                <a:ln>
                  <a:noFill/>
                </a:ln>
                <a:solidFill>
                  <a:srgbClr val="E6E8F0"/>
                </a:solidFill>
                <a:effectLst/>
                <a:latin typeface="Google Sans"/>
              </a:rPr>
              <a:t>Condizione:</a:t>
            </a:r>
            <a:r>
              <a:rPr kumimoji="0" lang="it-IT" altLang="it-IT" sz="1200" b="0" i="0" u="none" strike="noStrike" cap="none" normalizeH="0" baseline="0" dirty="0">
                <a:ln>
                  <a:noFill/>
                </a:ln>
                <a:solidFill>
                  <a:srgbClr val="E6E8F0"/>
                </a:solidFill>
                <a:effectLst/>
                <a:latin typeface="Google Sans"/>
              </a:rPr>
              <a:t> Disturbi gastrointestinali associati agli eosinofili (EGID), come esofagite eosinofila e gastroenterite eosinofila.</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200" b="1" i="0" u="none" strike="noStrike" cap="none" normalizeH="0" baseline="0" dirty="0">
                <a:ln>
                  <a:noFill/>
                </a:ln>
                <a:solidFill>
                  <a:srgbClr val="E6E8F0"/>
                </a:solidFill>
                <a:effectLst/>
                <a:latin typeface="Google Sans"/>
              </a:rPr>
              <a:t>Intervento:</a:t>
            </a:r>
            <a:r>
              <a:rPr kumimoji="0" lang="it-IT" altLang="it-IT" sz="1200" b="0" i="0" u="none" strike="noStrike" cap="none" normalizeH="0" baseline="0" dirty="0">
                <a:ln>
                  <a:noFill/>
                </a:ln>
                <a:solidFill>
                  <a:srgbClr val="E6E8F0"/>
                </a:solidFill>
                <a:effectLst/>
                <a:latin typeface="Google Sans"/>
              </a:rPr>
              <a:t> </a:t>
            </a:r>
            <a:r>
              <a:rPr kumimoji="0" lang="it-IT" altLang="it-IT" sz="1200" b="0" i="0" u="none" strike="noStrike" cap="none" normalizeH="0" baseline="0" dirty="0" err="1">
                <a:ln>
                  <a:noFill/>
                </a:ln>
                <a:solidFill>
                  <a:srgbClr val="E6E8F0"/>
                </a:solidFill>
                <a:effectLst/>
                <a:latin typeface="Google Sans"/>
              </a:rPr>
              <a:t>Sirolimus</a:t>
            </a:r>
            <a:r>
              <a:rPr kumimoji="0" lang="it-IT" altLang="it-IT" sz="1200" b="0" i="0" u="none" strike="noStrike" cap="none" normalizeH="0" baseline="0" dirty="0">
                <a:ln>
                  <a:noFill/>
                </a:ln>
                <a:solidFill>
                  <a:srgbClr val="E6E8F0"/>
                </a:solidFill>
                <a:effectLst/>
                <a:latin typeface="Google Sans"/>
              </a:rPr>
              <a:t>, un inibitore di </a:t>
            </a:r>
            <a:r>
              <a:rPr kumimoji="0" lang="it-IT" altLang="it-IT" sz="1200" b="0" i="0" u="none" strike="noStrike" cap="none" normalizeH="0" baseline="0" dirty="0" err="1">
                <a:ln>
                  <a:noFill/>
                </a:ln>
                <a:solidFill>
                  <a:srgbClr val="E6E8F0"/>
                </a:solidFill>
                <a:effectLst/>
                <a:latin typeface="Google Sans"/>
              </a:rPr>
              <a:t>mTOR</a:t>
            </a:r>
            <a:r>
              <a:rPr kumimoji="0" lang="it-IT" altLang="it-IT" sz="1200" b="0" i="0" u="none" strike="noStrike" cap="none" normalizeH="0" baseline="0" dirty="0">
                <a:ln>
                  <a:noFill/>
                </a:ln>
                <a:solidFill>
                  <a:srgbClr val="E6E8F0"/>
                </a:solidFill>
                <a:effectLst/>
                <a:latin typeface="Google Sans"/>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200" b="1" i="0" u="none" strike="noStrike" cap="none" normalizeH="0" baseline="0" dirty="0">
                <a:ln>
                  <a:noFill/>
                </a:ln>
                <a:solidFill>
                  <a:srgbClr val="E6E8F0"/>
                </a:solidFill>
                <a:effectLst/>
                <a:latin typeface="Google Sans"/>
              </a:rPr>
              <a:t>Stato:</a:t>
            </a:r>
            <a:r>
              <a:rPr kumimoji="0" lang="it-IT" altLang="it-IT" sz="1200" b="0" i="0" u="none" strike="noStrike" cap="none" normalizeH="0" baseline="0" dirty="0">
                <a:ln>
                  <a:noFill/>
                </a:ln>
                <a:solidFill>
                  <a:srgbClr val="E6E8F0"/>
                </a:solidFill>
                <a:effectLst/>
                <a:latin typeface="Google Sans"/>
              </a:rPr>
              <a:t> Terminato.</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200" b="1" i="0" u="none" strike="noStrike" cap="none" normalizeH="0" baseline="0" dirty="0">
                <a:ln>
                  <a:noFill/>
                </a:ln>
                <a:solidFill>
                  <a:srgbClr val="E6E8F0"/>
                </a:solidFill>
                <a:effectLst/>
                <a:latin typeface="Google Sans"/>
              </a:rPr>
              <a:t>Razionale:</a:t>
            </a:r>
            <a:r>
              <a:rPr kumimoji="0" lang="it-IT" altLang="it-IT" sz="1200" b="0" i="0" u="none" strike="noStrike" cap="none" normalizeH="0" baseline="0" dirty="0">
                <a:ln>
                  <a:noFill/>
                </a:ln>
                <a:solidFill>
                  <a:srgbClr val="E6E8F0"/>
                </a:solidFill>
                <a:effectLst/>
                <a:latin typeface="Google Sans"/>
              </a:rPr>
              <a:t> Il </a:t>
            </a:r>
            <a:r>
              <a:rPr kumimoji="0" lang="it-IT" altLang="it-IT" sz="1200" b="0" i="0" u="none" strike="noStrike" cap="none" normalizeH="0" baseline="0" dirty="0" err="1">
                <a:ln>
                  <a:noFill/>
                </a:ln>
                <a:solidFill>
                  <a:srgbClr val="E6E8F0"/>
                </a:solidFill>
                <a:effectLst/>
                <a:latin typeface="Google Sans"/>
              </a:rPr>
              <a:t>sirolimus</a:t>
            </a:r>
            <a:r>
              <a:rPr kumimoji="0" lang="it-IT" altLang="it-IT" sz="1200" b="0" i="0" u="none" strike="noStrike" cap="none" normalizeH="0" baseline="0" dirty="0">
                <a:ln>
                  <a:noFill/>
                </a:ln>
                <a:solidFill>
                  <a:srgbClr val="E6E8F0"/>
                </a:solidFill>
                <a:effectLst/>
                <a:latin typeface="Google Sans"/>
              </a:rPr>
              <a:t> agisce come immunosoppressore, potenzialmente in grado di ridurre l'infiltrazione di eosinofili nella parete intestinale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it-IT" altLang="it-IT" sz="1200" b="1" i="0" u="none" strike="noStrike" cap="none" normalizeH="0" baseline="0" dirty="0">
                <a:ln>
                  <a:noFill/>
                </a:ln>
                <a:solidFill>
                  <a:srgbClr val="E6E8F0"/>
                </a:solidFill>
                <a:effectLst/>
                <a:latin typeface="Google Sans"/>
              </a:rPr>
              <a:t>Obiettivo:</a:t>
            </a:r>
            <a:r>
              <a:rPr kumimoji="0" lang="it-IT" altLang="it-IT" sz="1200" b="0" i="0" u="none" strike="noStrike" cap="none" normalizeH="0" baseline="0" dirty="0">
                <a:ln>
                  <a:noFill/>
                </a:ln>
                <a:solidFill>
                  <a:srgbClr val="E6E8F0"/>
                </a:solidFill>
                <a:effectLst/>
                <a:latin typeface="Google Sans"/>
              </a:rPr>
              <a:t> Valutare la sicurezza e l'efficacia del </a:t>
            </a:r>
            <a:r>
              <a:rPr kumimoji="0" lang="it-IT" altLang="it-IT" sz="1200" b="0" i="0" u="none" strike="noStrike" cap="none" normalizeH="0" baseline="0" dirty="0" err="1">
                <a:ln>
                  <a:noFill/>
                </a:ln>
                <a:solidFill>
                  <a:srgbClr val="E6E8F0"/>
                </a:solidFill>
                <a:effectLst/>
                <a:latin typeface="Google Sans"/>
              </a:rPr>
              <a:t>sirolimus</a:t>
            </a:r>
            <a:r>
              <a:rPr kumimoji="0" lang="it-IT" altLang="it-IT" sz="1200" b="0" i="0" u="none" strike="noStrike" cap="none" normalizeH="0" baseline="0" dirty="0">
                <a:ln>
                  <a:noFill/>
                </a:ln>
                <a:solidFill>
                  <a:srgbClr val="E6E8F0"/>
                </a:solidFill>
                <a:effectLst/>
                <a:latin typeface="Google Sans"/>
              </a:rPr>
              <a:t> in adulti (18-65 anni) con EGID.</a:t>
            </a:r>
          </a:p>
        </p:txBody>
      </p:sp>
    </p:spTree>
    <p:extLst>
      <p:ext uri="{BB962C8B-B14F-4D97-AF65-F5344CB8AC3E}">
        <p14:creationId xmlns:p14="http://schemas.microsoft.com/office/powerpoint/2010/main" val="13533637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asellaDiTesto 15">
            <a:extLst>
              <a:ext uri="{FF2B5EF4-FFF2-40B4-BE49-F238E27FC236}">
                <a16:creationId xmlns:a16="http://schemas.microsoft.com/office/drawing/2014/main" id="{3D1316B0-F9DA-A897-6751-EFD998118545}"/>
              </a:ext>
            </a:extLst>
          </p:cNvPr>
          <p:cNvSpPr txBox="1"/>
          <p:nvPr/>
        </p:nvSpPr>
        <p:spPr>
          <a:xfrm>
            <a:off x="7652680" y="6423719"/>
            <a:ext cx="4539320" cy="461665"/>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Kim</a:t>
            </a:r>
            <a:r>
              <a:rPr kumimoji="0" lang="it-IT" sz="1200" b="0" i="0" u="none" strike="noStrike" kern="1200" cap="none" spc="0" normalizeH="0" baseline="0" noProof="0" dirty="0">
                <a:ln>
                  <a:noFill/>
                </a:ln>
                <a:solidFill>
                  <a:prstClr val="black"/>
                </a:solidFill>
                <a:effectLst/>
                <a:uLnTx/>
                <a:uFillTx/>
                <a:latin typeface="Calibri"/>
                <a:ea typeface="+mn-ea"/>
                <a:cs typeface="+mn-cs"/>
              </a:rPr>
              <a:t> HP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Clin</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Gastroenterol</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Hepatol</a:t>
            </a:r>
            <a:r>
              <a:rPr kumimoji="0" lang="it-IT" sz="1200" b="0" i="0" u="none" strike="noStrike" kern="1200" cap="none" spc="0" normalizeH="0" baseline="0" noProof="0" dirty="0">
                <a:ln>
                  <a:noFill/>
                </a:ln>
                <a:solidFill>
                  <a:prstClr val="black"/>
                </a:solidFill>
                <a:effectLst/>
                <a:uLnTx/>
                <a:uFillTx/>
                <a:latin typeface="Calibri"/>
                <a:ea typeface="+mn-ea"/>
                <a:cs typeface="+mn-cs"/>
              </a:rPr>
              <a:t>. 2018 Dec;16(12):1992-1994</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Olbrich</a:t>
            </a:r>
            <a:r>
              <a:rPr kumimoji="0" lang="it-IT" sz="1200" b="0" i="0" u="none" strike="noStrike" kern="1200" cap="none" spc="0" normalizeH="0" baseline="0" noProof="0" dirty="0">
                <a:ln>
                  <a:noFill/>
                </a:ln>
                <a:solidFill>
                  <a:prstClr val="black"/>
                </a:solidFill>
                <a:effectLst/>
                <a:uLnTx/>
                <a:uFillTx/>
                <a:latin typeface="Calibri"/>
                <a:ea typeface="+mn-ea"/>
                <a:cs typeface="+mn-cs"/>
              </a:rPr>
              <a:t> CL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Dig</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Dis</a:t>
            </a:r>
            <a:r>
              <a:rPr kumimoji="0" lang="it-IT" sz="1200" b="0" i="0" u="none" strike="noStrike" kern="1200" cap="none" spc="0" normalizeH="0" baseline="0" noProof="0" dirty="0">
                <a:ln>
                  <a:noFill/>
                </a:ln>
                <a:solidFill>
                  <a:prstClr val="black"/>
                </a:solidFill>
                <a:effectLst/>
                <a:uLnTx/>
                <a:uFillTx/>
                <a:latin typeface="Calibri"/>
                <a:ea typeface="+mn-ea"/>
                <a:cs typeface="+mn-cs"/>
              </a:rPr>
              <a:t> Sci. 2019 Aug;64(8):2068-2071</a:t>
            </a:r>
          </a:p>
        </p:txBody>
      </p:sp>
      <p:sp>
        <p:nvSpPr>
          <p:cNvPr id="17" name="Rectangle 3">
            <a:extLst>
              <a:ext uri="{FF2B5EF4-FFF2-40B4-BE49-F238E27FC236}">
                <a16:creationId xmlns:a16="http://schemas.microsoft.com/office/drawing/2014/main" id="{3555F68C-B38E-486D-8DF0-A430036B492A}"/>
              </a:ext>
            </a:extLst>
          </p:cNvPr>
          <p:cNvSpPr>
            <a:spLocks noChangeArrowheads="1"/>
          </p:cNvSpPr>
          <p:nvPr/>
        </p:nvSpPr>
        <p:spPr bwMode="auto">
          <a:xfrm>
            <a:off x="335360" y="182838"/>
            <a:ext cx="1087319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2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Vedolizumab Treatment May Reduce Steroid Burden and Improve Histology in Patients With Eosinophilic Gastroenteritis</a:t>
            </a:r>
          </a:p>
        </p:txBody>
      </p:sp>
      <p:grpSp>
        <p:nvGrpSpPr>
          <p:cNvPr id="5" name="Group 23">
            <a:extLst>
              <a:ext uri="{FF2B5EF4-FFF2-40B4-BE49-F238E27FC236}">
                <a16:creationId xmlns:a16="http://schemas.microsoft.com/office/drawing/2014/main" id="{464FB1FE-460D-455A-941A-150E6EF53BF0}"/>
              </a:ext>
            </a:extLst>
          </p:cNvPr>
          <p:cNvGrpSpPr/>
          <p:nvPr/>
        </p:nvGrpSpPr>
        <p:grpSpPr>
          <a:xfrm>
            <a:off x="597961" y="1799316"/>
            <a:ext cx="5004968" cy="4451436"/>
            <a:chOff x="338328" y="2112264"/>
            <a:chExt cx="5004968" cy="4451436"/>
          </a:xfrm>
        </p:grpSpPr>
        <p:sp>
          <p:nvSpPr>
            <p:cNvPr id="7" name="TextBox 5">
              <a:extLst>
                <a:ext uri="{FF2B5EF4-FFF2-40B4-BE49-F238E27FC236}">
                  <a16:creationId xmlns:a16="http://schemas.microsoft.com/office/drawing/2014/main" id="{47FCABC7-B8B2-404F-9AB4-01013D62747B}"/>
                </a:ext>
              </a:extLst>
            </p:cNvPr>
            <p:cNvSpPr txBox="1"/>
            <p:nvPr/>
          </p:nvSpPr>
          <p:spPr>
            <a:xfrm>
              <a:off x="338328" y="2112264"/>
              <a:ext cx="4160520"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5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patients</a:t>
              </a:r>
              <a:r>
                <a:rPr kumimoji="0" lang="it-IT" sz="1800" b="0" i="0" u="none" strike="noStrike" kern="1200" cap="none" spc="0" normalizeH="0" baseline="0" noProof="0" dirty="0">
                  <a:ln>
                    <a:noFill/>
                  </a:ln>
                  <a:solidFill>
                    <a:prstClr val="black"/>
                  </a:solidFill>
                  <a:effectLst/>
                  <a:uLnTx/>
                  <a:uFillTx/>
                  <a:latin typeface="Calibri"/>
                  <a:ea typeface="+mn-ea"/>
                  <a:cs typeface="+mn-cs"/>
                </a:rPr>
                <a:t> Eo 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No respons to conventional therapies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2/5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patients</a:t>
              </a:r>
              <a:r>
                <a:rPr kumimoji="0" lang="it-IT" sz="1800" b="0" i="0" u="none" strike="noStrike" kern="1200" cap="none" spc="0" normalizeH="0" baseline="0" noProof="0" dirty="0">
                  <a:ln>
                    <a:noFill/>
                  </a:ln>
                  <a:solidFill>
                    <a:prstClr val="black"/>
                  </a:solidFill>
                  <a:effectLst/>
                  <a:uLnTx/>
                  <a:uFillTx/>
                  <a:latin typeface="Calibri"/>
                  <a:ea typeface="+mn-ea"/>
                  <a:cs typeface="+mn-cs"/>
                </a:rPr>
                <a:t> showed histological improvement (&lt; Eo)</a:t>
              </a:r>
            </a:p>
          </p:txBody>
        </p:sp>
        <p:pic>
          <p:nvPicPr>
            <p:cNvPr id="8" name="Picture 18">
              <a:extLst>
                <a:ext uri="{FF2B5EF4-FFF2-40B4-BE49-F238E27FC236}">
                  <a16:creationId xmlns:a16="http://schemas.microsoft.com/office/drawing/2014/main" id="{EAF3470E-02BF-4377-9261-C70AD37CED7A}"/>
                </a:ext>
              </a:extLst>
            </p:cNvPr>
            <p:cNvPicPr>
              <a:picLocks noChangeAspect="1"/>
            </p:cNvPicPr>
            <p:nvPr/>
          </p:nvPicPr>
          <p:blipFill>
            <a:blip r:embed="rId3"/>
            <a:stretch>
              <a:fillRect/>
            </a:stretch>
          </p:blipFill>
          <p:spPr>
            <a:xfrm rot="5400000">
              <a:off x="1452770" y="2673173"/>
              <a:ext cx="2873524" cy="4907529"/>
            </a:xfrm>
            <a:prstGeom prst="rect">
              <a:avLst/>
            </a:prstGeom>
          </p:spPr>
        </p:pic>
        <p:sp>
          <p:nvSpPr>
            <p:cNvPr id="9" name="Rectangle 19">
              <a:extLst>
                <a:ext uri="{FF2B5EF4-FFF2-40B4-BE49-F238E27FC236}">
                  <a16:creationId xmlns:a16="http://schemas.microsoft.com/office/drawing/2014/main" id="{DEAF046A-26C5-44AE-A609-6CF49CECAC28}"/>
                </a:ext>
              </a:extLst>
            </p:cNvPr>
            <p:cNvSpPr/>
            <p:nvPr/>
          </p:nvSpPr>
          <p:spPr>
            <a:xfrm>
              <a:off x="4246805" y="3995928"/>
              <a:ext cx="1020139" cy="256777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0" name="Group 22">
            <a:extLst>
              <a:ext uri="{FF2B5EF4-FFF2-40B4-BE49-F238E27FC236}">
                <a16:creationId xmlns:a16="http://schemas.microsoft.com/office/drawing/2014/main" id="{C7EBF663-EA07-4567-BC7B-0B169999795B}"/>
              </a:ext>
            </a:extLst>
          </p:cNvPr>
          <p:cNvGrpSpPr/>
          <p:nvPr/>
        </p:nvGrpSpPr>
        <p:grpSpPr>
          <a:xfrm>
            <a:off x="6125005" y="1839909"/>
            <a:ext cx="5803455" cy="4181070"/>
            <a:chOff x="6043325" y="1313116"/>
            <a:chExt cx="6160839" cy="4352738"/>
          </a:xfrm>
        </p:grpSpPr>
        <p:pic>
          <p:nvPicPr>
            <p:cNvPr id="11" name="Picture 6">
              <a:extLst>
                <a:ext uri="{FF2B5EF4-FFF2-40B4-BE49-F238E27FC236}">
                  <a16:creationId xmlns:a16="http://schemas.microsoft.com/office/drawing/2014/main" id="{578594DD-F48D-41A9-9FD1-5110A06A617C}"/>
                </a:ext>
              </a:extLst>
            </p:cNvPr>
            <p:cNvPicPr>
              <a:picLocks noChangeAspect="1"/>
            </p:cNvPicPr>
            <p:nvPr/>
          </p:nvPicPr>
          <p:blipFill>
            <a:blip r:embed="rId4"/>
            <a:stretch>
              <a:fillRect/>
            </a:stretch>
          </p:blipFill>
          <p:spPr>
            <a:xfrm>
              <a:off x="6043325" y="1313116"/>
              <a:ext cx="6057382" cy="696159"/>
            </a:xfrm>
            <a:prstGeom prst="rect">
              <a:avLst/>
            </a:prstGeom>
          </p:spPr>
        </p:pic>
        <p:sp>
          <p:nvSpPr>
            <p:cNvPr id="12" name="Oval 7">
              <a:extLst>
                <a:ext uri="{FF2B5EF4-FFF2-40B4-BE49-F238E27FC236}">
                  <a16:creationId xmlns:a16="http://schemas.microsoft.com/office/drawing/2014/main" id="{9CEEAD21-3FB4-497A-84DF-A4A0585CD1BB}"/>
                </a:ext>
              </a:extLst>
            </p:cNvPr>
            <p:cNvSpPr/>
            <p:nvPr/>
          </p:nvSpPr>
          <p:spPr>
            <a:xfrm>
              <a:off x="6784848" y="2843784"/>
              <a:ext cx="676656" cy="5852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Eo</a:t>
              </a:r>
            </a:p>
          </p:txBody>
        </p:sp>
        <p:sp>
          <p:nvSpPr>
            <p:cNvPr id="13" name="Oval 8">
              <a:extLst>
                <a:ext uri="{FF2B5EF4-FFF2-40B4-BE49-F238E27FC236}">
                  <a16:creationId xmlns:a16="http://schemas.microsoft.com/office/drawing/2014/main" id="{DFD46254-55B4-44F0-B8ED-A50F5D5916CA}"/>
                </a:ext>
              </a:extLst>
            </p:cNvPr>
            <p:cNvSpPr/>
            <p:nvPr/>
          </p:nvSpPr>
          <p:spPr>
            <a:xfrm>
              <a:off x="9244584" y="2350008"/>
              <a:ext cx="886968" cy="6675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LT</a:t>
              </a:r>
            </a:p>
          </p:txBody>
        </p:sp>
        <p:sp>
          <p:nvSpPr>
            <p:cNvPr id="14" name="Rectangle 9">
              <a:extLst>
                <a:ext uri="{FF2B5EF4-FFF2-40B4-BE49-F238E27FC236}">
                  <a16:creationId xmlns:a16="http://schemas.microsoft.com/office/drawing/2014/main" id="{05FBDDAA-A26A-4462-8956-C68733A5921E}"/>
                </a:ext>
              </a:extLst>
            </p:cNvPr>
            <p:cNvSpPr/>
            <p:nvPr/>
          </p:nvSpPr>
          <p:spPr>
            <a:xfrm>
              <a:off x="7068312" y="3428820"/>
              <a:ext cx="109728" cy="265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5" name="Rectangle 15">
              <a:extLst>
                <a:ext uri="{FF2B5EF4-FFF2-40B4-BE49-F238E27FC236}">
                  <a16:creationId xmlns:a16="http://schemas.microsoft.com/office/drawing/2014/main" id="{8D12302A-F85A-4EAA-A15B-04F3DF1A931D}"/>
                </a:ext>
              </a:extLst>
            </p:cNvPr>
            <p:cNvSpPr/>
            <p:nvPr/>
          </p:nvSpPr>
          <p:spPr>
            <a:xfrm>
              <a:off x="9633204" y="3029603"/>
              <a:ext cx="109728" cy="265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9" name="TextBox 10">
              <a:extLst>
                <a:ext uri="{FF2B5EF4-FFF2-40B4-BE49-F238E27FC236}">
                  <a16:creationId xmlns:a16="http://schemas.microsoft.com/office/drawing/2014/main" id="{F8F079DD-75EA-4802-9BC1-F083626E30C8}"/>
                </a:ext>
              </a:extLst>
            </p:cNvPr>
            <p:cNvSpPr txBox="1"/>
            <p:nvPr/>
          </p:nvSpPr>
          <p:spPr>
            <a:xfrm>
              <a:off x="7123176" y="3404926"/>
              <a:ext cx="7132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α</a:t>
              </a:r>
              <a:r>
                <a:rPr kumimoji="0" lang="it-IT"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4</a:t>
              </a:r>
              <a:r>
                <a:rPr kumimoji="0" lang="el-GR"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β</a:t>
              </a:r>
              <a:r>
                <a:rPr kumimoji="0" lang="it-IT"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7</a:t>
              </a:r>
            </a:p>
          </p:txBody>
        </p:sp>
        <p:sp>
          <p:nvSpPr>
            <p:cNvPr id="20" name="TextBox 17">
              <a:extLst>
                <a:ext uri="{FF2B5EF4-FFF2-40B4-BE49-F238E27FC236}">
                  <a16:creationId xmlns:a16="http://schemas.microsoft.com/office/drawing/2014/main" id="{942772E2-5BAF-4A28-A8EF-49E4A1373749}"/>
                </a:ext>
              </a:extLst>
            </p:cNvPr>
            <p:cNvSpPr txBox="1"/>
            <p:nvPr/>
          </p:nvSpPr>
          <p:spPr>
            <a:xfrm>
              <a:off x="9724644" y="2988921"/>
              <a:ext cx="7132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α</a:t>
              </a:r>
              <a:r>
                <a:rPr kumimoji="0" lang="it-IT"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4</a:t>
              </a:r>
              <a:r>
                <a:rPr kumimoji="0" lang="el-GR"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β</a:t>
              </a:r>
              <a:r>
                <a:rPr kumimoji="0" lang="it-IT"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7</a:t>
              </a:r>
            </a:p>
          </p:txBody>
        </p:sp>
        <p:sp>
          <p:nvSpPr>
            <p:cNvPr id="21" name="Chevron 11">
              <a:extLst>
                <a:ext uri="{FF2B5EF4-FFF2-40B4-BE49-F238E27FC236}">
                  <a16:creationId xmlns:a16="http://schemas.microsoft.com/office/drawing/2014/main" id="{92CA29BD-90E8-48F5-B3AC-1C1F97E74030}"/>
                </a:ext>
              </a:extLst>
            </p:cNvPr>
            <p:cNvSpPr/>
            <p:nvPr/>
          </p:nvSpPr>
          <p:spPr>
            <a:xfrm rot="3211250">
              <a:off x="7570725" y="3678074"/>
              <a:ext cx="413766" cy="434830"/>
            </a:xfrm>
            <a:prstGeom prst="chevron">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2" name="TextBox 12">
              <a:extLst>
                <a:ext uri="{FF2B5EF4-FFF2-40B4-BE49-F238E27FC236}">
                  <a16:creationId xmlns:a16="http://schemas.microsoft.com/office/drawing/2014/main" id="{82292009-A115-4646-8995-B50A3C9A46ED}"/>
                </a:ext>
              </a:extLst>
            </p:cNvPr>
            <p:cNvSpPr txBox="1"/>
            <p:nvPr/>
          </p:nvSpPr>
          <p:spPr>
            <a:xfrm>
              <a:off x="7964424" y="3715430"/>
              <a:ext cx="6583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VDZ</a:t>
              </a:r>
            </a:p>
          </p:txBody>
        </p:sp>
        <p:sp>
          <p:nvSpPr>
            <p:cNvPr id="23" name="Chevron 20">
              <a:extLst>
                <a:ext uri="{FF2B5EF4-FFF2-40B4-BE49-F238E27FC236}">
                  <a16:creationId xmlns:a16="http://schemas.microsoft.com/office/drawing/2014/main" id="{E76EEFDB-4D6D-47F5-866D-EA940B1A104D}"/>
                </a:ext>
              </a:extLst>
            </p:cNvPr>
            <p:cNvSpPr/>
            <p:nvPr/>
          </p:nvSpPr>
          <p:spPr>
            <a:xfrm rot="3211250">
              <a:off x="10230993" y="3247674"/>
              <a:ext cx="413766" cy="434830"/>
            </a:xfrm>
            <a:prstGeom prst="chevron">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4" name="TextBox 21">
              <a:extLst>
                <a:ext uri="{FF2B5EF4-FFF2-40B4-BE49-F238E27FC236}">
                  <a16:creationId xmlns:a16="http://schemas.microsoft.com/office/drawing/2014/main" id="{64D01E74-5310-4F3C-B29F-A284BAC52EA3}"/>
                </a:ext>
              </a:extLst>
            </p:cNvPr>
            <p:cNvSpPr txBox="1"/>
            <p:nvPr/>
          </p:nvSpPr>
          <p:spPr>
            <a:xfrm>
              <a:off x="10624692" y="3285030"/>
              <a:ext cx="6583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VDZ</a:t>
              </a:r>
            </a:p>
          </p:txBody>
        </p:sp>
        <p:sp>
          <p:nvSpPr>
            <p:cNvPr id="25" name="Rectangle 26">
              <a:extLst>
                <a:ext uri="{FF2B5EF4-FFF2-40B4-BE49-F238E27FC236}">
                  <a16:creationId xmlns:a16="http://schemas.microsoft.com/office/drawing/2014/main" id="{96974E81-7FFA-48F8-A4B8-2A8699C0C106}"/>
                </a:ext>
              </a:extLst>
            </p:cNvPr>
            <p:cNvSpPr/>
            <p:nvPr/>
          </p:nvSpPr>
          <p:spPr>
            <a:xfrm>
              <a:off x="6108164" y="4465525"/>
              <a:ext cx="6096000" cy="1200329"/>
            </a:xfrm>
            <a:prstGeom prst="rect">
              <a:avLst/>
            </a:prstGeom>
            <a:solidFill>
              <a:schemeClr val="bg2">
                <a:lumMod val="90000"/>
              </a:schemeClr>
            </a:solidFill>
            <a:effectLst>
              <a:outerShdw blurRad="50800" dist="38100" dir="5400000" algn="t" rotWithShape="0">
                <a:prstClr val="black">
                  <a:alpha val="40000"/>
                </a:prstClr>
              </a:outerShdw>
            </a:effec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“The hypothetic mechanism relies on the blockage of α4β7 integrin, which is expressed not only in T-lymphocytes but also in eosinophils, thus impairing eosinophil homing to the bowel and shortening eosinophil survival”.</a:t>
              </a:r>
              <a:endParaRPr kumimoji="0" lang="it-IT" sz="18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spTree>
    <p:extLst>
      <p:ext uri="{BB962C8B-B14F-4D97-AF65-F5344CB8AC3E}">
        <p14:creationId xmlns:p14="http://schemas.microsoft.com/office/powerpoint/2010/main" val="28937530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37F03C4D-5D26-C476-ED61-86647AC56F6F}"/>
              </a:ext>
            </a:extLst>
          </p:cNvPr>
          <p:cNvPicPr>
            <a:picLocks noChangeAspect="1"/>
          </p:cNvPicPr>
          <p:nvPr/>
        </p:nvPicPr>
        <p:blipFill>
          <a:blip r:embed="rId3"/>
          <a:stretch>
            <a:fillRect/>
          </a:stretch>
        </p:blipFill>
        <p:spPr>
          <a:xfrm>
            <a:off x="335360" y="1247852"/>
            <a:ext cx="6492803" cy="2987299"/>
          </a:xfrm>
          <a:prstGeom prst="rect">
            <a:avLst/>
          </a:prstGeom>
          <a:effectLst>
            <a:outerShdw blurRad="50800" dist="38100" dir="2700000" algn="tl" rotWithShape="0">
              <a:prstClr val="black">
                <a:alpha val="40000"/>
              </a:prstClr>
            </a:outerShdw>
          </a:effectLst>
        </p:spPr>
      </p:pic>
      <p:pic>
        <p:nvPicPr>
          <p:cNvPr id="8" name="Immagine 7">
            <a:extLst>
              <a:ext uri="{FF2B5EF4-FFF2-40B4-BE49-F238E27FC236}">
                <a16:creationId xmlns:a16="http://schemas.microsoft.com/office/drawing/2014/main" id="{C063E32C-C793-D624-EE62-209E5D065A73}"/>
              </a:ext>
            </a:extLst>
          </p:cNvPr>
          <p:cNvPicPr>
            <a:picLocks noChangeAspect="1"/>
          </p:cNvPicPr>
          <p:nvPr/>
        </p:nvPicPr>
        <p:blipFill>
          <a:blip r:embed="rId4"/>
          <a:stretch>
            <a:fillRect/>
          </a:stretch>
        </p:blipFill>
        <p:spPr>
          <a:xfrm>
            <a:off x="335360" y="4295982"/>
            <a:ext cx="11521280" cy="2301370"/>
          </a:xfrm>
          <a:prstGeom prst="rect">
            <a:avLst/>
          </a:prstGeom>
          <a:effectLst>
            <a:outerShdw blurRad="50800" dist="38100" dir="2700000" algn="tl" rotWithShape="0">
              <a:prstClr val="black">
                <a:alpha val="40000"/>
              </a:prstClr>
            </a:outerShdw>
          </a:effectLst>
        </p:spPr>
      </p:pic>
      <p:sp>
        <p:nvSpPr>
          <p:cNvPr id="10" name="CasellaDiTesto 9">
            <a:extLst>
              <a:ext uri="{FF2B5EF4-FFF2-40B4-BE49-F238E27FC236}">
                <a16:creationId xmlns:a16="http://schemas.microsoft.com/office/drawing/2014/main" id="{A488DBFA-A7BC-0762-DC30-01C1F5D300D9}"/>
              </a:ext>
            </a:extLst>
          </p:cNvPr>
          <p:cNvSpPr txBox="1"/>
          <p:nvPr/>
        </p:nvSpPr>
        <p:spPr>
          <a:xfrm>
            <a:off x="6929452" y="1470319"/>
            <a:ext cx="4927188" cy="2542363"/>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Treatment for refractory cases of EGIDs is not standardized. </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Duodenal ulcers associated with EGIDs are increasing. </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Vedolizumab has potential as a treatment for even upper gastrointestinal lesions in refractory EGIDs.</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CasellaDiTesto 13">
            <a:extLst>
              <a:ext uri="{FF2B5EF4-FFF2-40B4-BE49-F238E27FC236}">
                <a16:creationId xmlns:a16="http://schemas.microsoft.com/office/drawing/2014/main" id="{91E1BE5B-AA9B-9029-7CD8-815272307450}"/>
              </a:ext>
            </a:extLst>
          </p:cNvPr>
          <p:cNvSpPr txBox="1"/>
          <p:nvPr/>
        </p:nvSpPr>
        <p:spPr>
          <a:xfrm>
            <a:off x="8256240" y="6611779"/>
            <a:ext cx="3941215" cy="246221"/>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a:ea typeface="+mn-ea"/>
                <a:cs typeface="+mn-cs"/>
              </a:rPr>
              <a:t>Taniguchi R, et al. Clin J Gastroenterol . 2025 Apr;18(2):278-281</a:t>
            </a:r>
            <a:endParaRPr kumimoji="0" lang="it-IT" sz="10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Rectangle 3">
            <a:extLst>
              <a:ext uri="{FF2B5EF4-FFF2-40B4-BE49-F238E27FC236}">
                <a16:creationId xmlns:a16="http://schemas.microsoft.com/office/drawing/2014/main" id="{C8DA0457-0B8E-4D3E-81FF-0B7C667BD694}"/>
              </a:ext>
            </a:extLst>
          </p:cNvPr>
          <p:cNvSpPr>
            <a:spLocks noChangeArrowheads="1"/>
          </p:cNvSpPr>
          <p:nvPr/>
        </p:nvSpPr>
        <p:spPr bwMode="auto">
          <a:xfrm>
            <a:off x="335360" y="182838"/>
            <a:ext cx="11593288"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2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Achievement of Duodenal Ulcer Remission by Vedolizumab in Children with EGIDs</a:t>
            </a:r>
          </a:p>
        </p:txBody>
      </p:sp>
    </p:spTree>
    <p:extLst>
      <p:ext uri="{BB962C8B-B14F-4D97-AF65-F5344CB8AC3E}">
        <p14:creationId xmlns:p14="http://schemas.microsoft.com/office/powerpoint/2010/main" val="8044701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B2CA57D8-8F55-F970-24F5-4C95FFB9F932}"/>
              </a:ext>
            </a:extLst>
          </p:cNvPr>
          <p:cNvPicPr>
            <a:picLocks noChangeAspect="1"/>
          </p:cNvPicPr>
          <p:nvPr/>
        </p:nvPicPr>
        <p:blipFill>
          <a:blip r:embed="rId3"/>
          <a:stretch>
            <a:fillRect/>
          </a:stretch>
        </p:blipFill>
        <p:spPr>
          <a:xfrm>
            <a:off x="1883532" y="768243"/>
            <a:ext cx="8424936" cy="2674918"/>
          </a:xfrm>
          <a:prstGeom prst="rect">
            <a:avLst/>
          </a:prstGeom>
          <a:effectLst>
            <a:outerShdw blurRad="50800" dist="38100" dir="2700000" algn="tl" rotWithShape="0">
              <a:prstClr val="black">
                <a:alpha val="40000"/>
              </a:prstClr>
            </a:outerShdw>
          </a:effectLst>
        </p:spPr>
      </p:pic>
      <p:pic>
        <p:nvPicPr>
          <p:cNvPr id="8" name="Immagine 7">
            <a:extLst>
              <a:ext uri="{FF2B5EF4-FFF2-40B4-BE49-F238E27FC236}">
                <a16:creationId xmlns:a16="http://schemas.microsoft.com/office/drawing/2014/main" id="{1AAE2011-6025-0CE1-B4CA-A18D3928EAC7}"/>
              </a:ext>
            </a:extLst>
          </p:cNvPr>
          <p:cNvPicPr>
            <a:picLocks noChangeAspect="1"/>
          </p:cNvPicPr>
          <p:nvPr/>
        </p:nvPicPr>
        <p:blipFill>
          <a:blip r:embed="rId4"/>
          <a:stretch>
            <a:fillRect/>
          </a:stretch>
        </p:blipFill>
        <p:spPr>
          <a:xfrm>
            <a:off x="1343472" y="3601026"/>
            <a:ext cx="4995560" cy="1426443"/>
          </a:xfrm>
          <a:prstGeom prst="rect">
            <a:avLst/>
          </a:prstGeom>
          <a:effectLst>
            <a:outerShdw blurRad="50800" dist="38100" dir="2700000" algn="tl" rotWithShape="0">
              <a:prstClr val="black">
                <a:alpha val="40000"/>
              </a:prstClr>
            </a:outerShdw>
          </a:effectLst>
        </p:spPr>
      </p:pic>
      <p:pic>
        <p:nvPicPr>
          <p:cNvPr id="10" name="Immagine 9">
            <a:extLst>
              <a:ext uri="{FF2B5EF4-FFF2-40B4-BE49-F238E27FC236}">
                <a16:creationId xmlns:a16="http://schemas.microsoft.com/office/drawing/2014/main" id="{27021E2D-622D-3D79-3A8B-32AE175911F6}"/>
              </a:ext>
            </a:extLst>
          </p:cNvPr>
          <p:cNvPicPr>
            <a:picLocks noChangeAspect="1"/>
          </p:cNvPicPr>
          <p:nvPr/>
        </p:nvPicPr>
        <p:blipFill>
          <a:blip r:embed="rId5"/>
          <a:stretch>
            <a:fillRect/>
          </a:stretch>
        </p:blipFill>
        <p:spPr>
          <a:xfrm>
            <a:off x="1343472" y="5139564"/>
            <a:ext cx="4995560" cy="1372867"/>
          </a:xfrm>
          <a:prstGeom prst="rect">
            <a:avLst/>
          </a:prstGeom>
          <a:effectLst>
            <a:outerShdw blurRad="50800" dist="38100" dir="2700000" algn="tl" rotWithShape="0">
              <a:prstClr val="black">
                <a:alpha val="40000"/>
              </a:prstClr>
            </a:outerShdw>
          </a:effectLst>
        </p:spPr>
      </p:pic>
      <p:sp>
        <p:nvSpPr>
          <p:cNvPr id="12" name="CasellaDiTesto 11">
            <a:extLst>
              <a:ext uri="{FF2B5EF4-FFF2-40B4-BE49-F238E27FC236}">
                <a16:creationId xmlns:a16="http://schemas.microsoft.com/office/drawing/2014/main" id="{6D1F59B3-88E9-7E00-2137-ABB14B652458}"/>
              </a:ext>
            </a:extLst>
          </p:cNvPr>
          <p:cNvSpPr txBox="1"/>
          <p:nvPr/>
        </p:nvSpPr>
        <p:spPr>
          <a:xfrm>
            <a:off x="6458871" y="3734808"/>
            <a:ext cx="4566846" cy="2585323"/>
          </a:xfrm>
          <a:prstGeom prst="rect">
            <a:avLst/>
          </a:prstGeom>
          <a:noFill/>
        </p:spPr>
        <p:txBody>
          <a:bodyPr wrap="square">
            <a:spAutoFit/>
          </a:bodyPr>
          <a:lstStyle>
            <a:defPPr>
              <a:defRPr lang="it-IT"/>
            </a:defPPr>
            <a:lvl1pPr marL="285750" indent="-285750" algn="just">
              <a:buClr>
                <a:srgbClr val="00B0F0"/>
              </a:buClr>
              <a:buFont typeface="Wingdings" panose="05000000000000000000" pitchFamily="2" charset="2"/>
              <a:buChar char="Ø"/>
              <a:defRPr/>
            </a:lvl1pPr>
          </a:lstStyle>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r>
              <a:rPr kumimoji="0" lang="it-IT" sz="1800" b="0" i="0" u="none" strike="noStrike" kern="1200" cap="none" spc="0" normalizeH="0" baseline="0" noProof="0" dirty="0" err="1">
                <a:ln>
                  <a:noFill/>
                </a:ln>
                <a:solidFill>
                  <a:prstClr val="black"/>
                </a:solidFill>
                <a:effectLst/>
                <a:uLnTx/>
                <a:uFillTx/>
                <a:latin typeface="Calibri"/>
                <a:ea typeface="+mn-ea"/>
                <a:cs typeface="+mn-cs"/>
              </a:rPr>
              <a:t>Dupilumab</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improved</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symptoms</a:t>
            </a:r>
            <a:r>
              <a:rPr kumimoji="0" lang="it-IT" sz="1800" b="0" i="0" u="none" strike="noStrike" kern="1200" cap="none" spc="0" normalizeH="0" baseline="0" noProof="0" dirty="0">
                <a:ln>
                  <a:noFill/>
                </a:ln>
                <a:solidFill>
                  <a:prstClr val="black"/>
                </a:solidFill>
                <a:effectLst/>
                <a:uLnTx/>
                <a:uFillTx/>
                <a:latin typeface="Calibri"/>
                <a:ea typeface="+mn-ea"/>
                <a:cs typeface="+mn-cs"/>
              </a:rPr>
              <a:t> in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all</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patients</a:t>
            </a:r>
            <a:r>
              <a:rPr kumimoji="0" lang="it-IT" sz="1800" b="0" i="0" u="none" strike="noStrike" kern="1200" cap="none" spc="0" normalizeH="0" baseline="0" noProof="0" dirty="0">
                <a:ln>
                  <a:noFill/>
                </a:ln>
                <a:solidFill>
                  <a:prstClr val="black"/>
                </a:solidFill>
                <a:effectLst/>
                <a:uLnTx/>
                <a:uFillTx/>
                <a:latin typeface="Calibri"/>
                <a:ea typeface="+mn-ea"/>
                <a:cs typeface="+mn-cs"/>
              </a:rPr>
              <a:t> with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eosinophilic</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gastritis</a:t>
            </a:r>
            <a:r>
              <a:rPr kumimoji="0" lang="it-IT" sz="1800" b="0" i="0" u="none" strike="noStrike" kern="1200" cap="none" spc="0" normalizeH="0" baseline="0" noProof="0" dirty="0">
                <a:ln>
                  <a:noFill/>
                </a:ln>
                <a:solidFill>
                  <a:prstClr val="black"/>
                </a:solidFill>
                <a:effectLst/>
                <a:uLnTx/>
                <a:uFillTx/>
                <a:latin typeface="Calibri"/>
                <a:ea typeface="+mn-ea"/>
                <a:cs typeface="+mn-cs"/>
              </a:rPr>
              <a:t> and/or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eosinophilic</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duodenitis</a:t>
            </a:r>
            <a:r>
              <a:rPr kumimoji="0" lang="it-IT" sz="1800" b="0" i="0" u="none" strike="noStrike" kern="1200" cap="none" spc="0" normalizeH="0" baseline="0" noProof="0" dirty="0">
                <a:ln>
                  <a:noFill/>
                </a:ln>
                <a:solidFill>
                  <a:prstClr val="black"/>
                </a:solidFill>
                <a:effectLst/>
                <a:uLnTx/>
                <a:uFillTx/>
                <a:latin typeface="Calibri"/>
                <a:ea typeface="+mn-ea"/>
                <a:cs typeface="+mn-cs"/>
              </a:rPr>
              <a:t>, and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induced</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histologic</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remission</a:t>
            </a:r>
            <a:r>
              <a:rPr kumimoji="0" lang="it-IT" sz="1800" b="0" i="0" u="none" strike="noStrike" kern="1200" cap="none" spc="0" normalizeH="0" baseline="0" noProof="0" dirty="0">
                <a:ln>
                  <a:noFill/>
                </a:ln>
                <a:solidFill>
                  <a:prstClr val="black"/>
                </a:solidFill>
                <a:effectLst/>
                <a:uLnTx/>
                <a:uFillTx/>
                <a:latin typeface="Calibri"/>
                <a:ea typeface="+mn-ea"/>
                <a:cs typeface="+mn-cs"/>
              </a:rPr>
              <a:t> in a large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proportion</a:t>
            </a:r>
            <a:r>
              <a:rPr kumimoji="0" lang="it-IT" sz="1800" b="0" i="0" u="none" strike="noStrike" kern="1200" cap="none" spc="0" normalizeH="0" baseline="0" noProof="0" dirty="0">
                <a:ln>
                  <a:noFill/>
                </a:ln>
                <a:solidFill>
                  <a:prstClr val="black"/>
                </a:solidFill>
                <a:effectLst/>
                <a:uLnTx/>
                <a:uFillTx/>
                <a:latin typeface="Calibri"/>
                <a:ea typeface="+mn-ea"/>
                <a:cs typeface="+mn-cs"/>
              </a:rPr>
              <a:t> of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patients</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p>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r>
              <a:rPr kumimoji="0" lang="it-IT" sz="1800" b="0" i="0" u="none" strike="noStrike" kern="1200" cap="none" spc="0" normalizeH="0" baseline="0" noProof="0" dirty="0" err="1">
                <a:ln>
                  <a:noFill/>
                </a:ln>
                <a:solidFill>
                  <a:prstClr val="black"/>
                </a:solidFill>
                <a:effectLst/>
                <a:uLnTx/>
                <a:uFillTx/>
                <a:latin typeface="Calibri"/>
                <a:ea typeface="+mn-ea"/>
                <a:cs typeface="+mn-cs"/>
              </a:rPr>
              <a:t>Dupilumab</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was</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effective</a:t>
            </a:r>
            <a:r>
              <a:rPr kumimoji="0" lang="it-IT" sz="1800" b="0" i="0" u="none" strike="noStrike" kern="1200" cap="none" spc="0" normalizeH="0" baseline="0" noProof="0" dirty="0">
                <a:ln>
                  <a:noFill/>
                </a:ln>
                <a:solidFill>
                  <a:prstClr val="black"/>
                </a:solidFill>
                <a:effectLst/>
                <a:uLnTx/>
                <a:uFillTx/>
                <a:latin typeface="Calibri"/>
                <a:ea typeface="+mn-ea"/>
                <a:cs typeface="+mn-cs"/>
              </a:rPr>
              <a:t> in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patients</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refractory</a:t>
            </a:r>
            <a:r>
              <a:rPr kumimoji="0" lang="it-IT" sz="1800" b="0" i="0" u="none" strike="noStrike" kern="1200" cap="none" spc="0" normalizeH="0" baseline="0" noProof="0" dirty="0">
                <a:ln>
                  <a:noFill/>
                </a:ln>
                <a:solidFill>
                  <a:prstClr val="black"/>
                </a:solidFill>
                <a:effectLst/>
                <a:uLnTx/>
                <a:uFillTx/>
                <a:latin typeface="Calibri"/>
                <a:ea typeface="+mn-ea"/>
                <a:cs typeface="+mn-cs"/>
              </a:rPr>
              <a:t> to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other</a:t>
            </a:r>
            <a:r>
              <a:rPr kumimoji="0" lang="it-IT" sz="1800" b="0" i="0" u="none" strike="noStrike" kern="1200" cap="none" spc="0" normalizeH="0" baseline="0" noProof="0" dirty="0">
                <a:ln>
                  <a:noFill/>
                </a:ln>
                <a:solidFill>
                  <a:prstClr val="black"/>
                </a:solidFill>
                <a:effectLst/>
                <a:uLnTx/>
                <a:uFillTx/>
                <a:latin typeface="Calibri"/>
                <a:ea typeface="+mn-ea"/>
                <a:cs typeface="+mn-cs"/>
              </a:rPr>
              <a:t> treatment options,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including</a:t>
            </a:r>
            <a:r>
              <a:rPr kumimoji="0" lang="it-IT" sz="1800" b="0" i="0" u="none" strike="noStrike" kern="1200" cap="none" spc="0" normalizeH="0" baseline="0" noProof="0" dirty="0">
                <a:ln>
                  <a:noFill/>
                </a:ln>
                <a:solidFill>
                  <a:prstClr val="black"/>
                </a:solidFill>
                <a:effectLst/>
                <a:uLnTx/>
                <a:uFillTx/>
                <a:latin typeface="Calibri"/>
                <a:ea typeface="+mn-ea"/>
                <a:cs typeface="+mn-cs"/>
              </a:rPr>
              <a:t>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lirentelimab</a:t>
            </a:r>
            <a:r>
              <a:rPr kumimoji="0" lang="it-IT" sz="1800" b="0" i="0" u="none" strike="noStrike" kern="1200" cap="none" spc="0" normalizeH="0" baseline="0" noProof="0" dirty="0">
                <a:ln>
                  <a:noFill/>
                </a:ln>
                <a:solidFill>
                  <a:prstClr val="black"/>
                </a:solidFill>
                <a:effectLst/>
                <a:uLnTx/>
                <a:uFillTx/>
                <a:latin typeface="Calibri"/>
                <a:ea typeface="+mn-ea"/>
                <a:cs typeface="+mn-cs"/>
              </a:rPr>
              <a:t>.</a:t>
            </a:r>
          </a:p>
        </p:txBody>
      </p:sp>
      <p:sp>
        <p:nvSpPr>
          <p:cNvPr id="15" name="CasellaDiTesto 14">
            <a:extLst>
              <a:ext uri="{FF2B5EF4-FFF2-40B4-BE49-F238E27FC236}">
                <a16:creationId xmlns:a16="http://schemas.microsoft.com/office/drawing/2014/main" id="{2A0FCC29-3CF0-4ADF-9089-E64ED453F95E}"/>
              </a:ext>
            </a:extLst>
          </p:cNvPr>
          <p:cNvSpPr txBox="1"/>
          <p:nvPr/>
        </p:nvSpPr>
        <p:spPr>
          <a:xfrm>
            <a:off x="8742294" y="6611779"/>
            <a:ext cx="34497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prstClr val="black"/>
                </a:solidFill>
                <a:effectLst/>
                <a:uLnTx/>
                <a:uFillTx/>
                <a:latin typeface="Calibri"/>
                <a:ea typeface="+mn-ea"/>
                <a:cs typeface="+mn-cs"/>
              </a:rPr>
              <a:t>Sia T, et al. </a:t>
            </a:r>
            <a:r>
              <a:rPr kumimoji="0" lang="it-IT" sz="1000" b="0" i="0" u="none" strike="noStrike" kern="1200" cap="none" spc="0" normalizeH="0" baseline="0" noProof="0" dirty="0" err="1">
                <a:ln>
                  <a:noFill/>
                </a:ln>
                <a:solidFill>
                  <a:prstClr val="black"/>
                </a:solidFill>
                <a:effectLst/>
                <a:uLnTx/>
                <a:uFillTx/>
                <a:latin typeface="Calibri"/>
                <a:ea typeface="+mn-ea"/>
                <a:cs typeface="+mn-cs"/>
              </a:rPr>
              <a:t>Clin</a:t>
            </a:r>
            <a:r>
              <a:rPr kumimoji="0" lang="it-IT" sz="1000" b="0" i="0" u="none" strike="noStrike" kern="1200" cap="none" spc="0" normalizeH="0" baseline="0" noProof="0" dirty="0">
                <a:ln>
                  <a:noFill/>
                </a:ln>
                <a:solidFill>
                  <a:prstClr val="black"/>
                </a:solidFill>
                <a:effectLst/>
                <a:uLnTx/>
                <a:uFillTx/>
                <a:latin typeface="Calibri"/>
                <a:ea typeface="+mn-ea"/>
                <a:cs typeface="+mn-cs"/>
              </a:rPr>
              <a:t> </a:t>
            </a:r>
            <a:r>
              <a:rPr kumimoji="0" lang="it-IT" sz="1000" b="0" i="0" u="none" strike="noStrike" kern="1200" cap="none" spc="0" normalizeH="0" baseline="0" noProof="0" dirty="0" err="1">
                <a:ln>
                  <a:noFill/>
                </a:ln>
                <a:solidFill>
                  <a:prstClr val="black"/>
                </a:solidFill>
                <a:effectLst/>
                <a:uLnTx/>
                <a:uFillTx/>
                <a:latin typeface="Calibri"/>
                <a:ea typeface="+mn-ea"/>
                <a:cs typeface="+mn-cs"/>
              </a:rPr>
              <a:t>Transl</a:t>
            </a:r>
            <a:r>
              <a:rPr kumimoji="0" lang="it-IT" sz="1000" b="0" i="0" u="none" strike="noStrike" kern="1200" cap="none" spc="0" normalizeH="0" baseline="0" noProof="0" dirty="0">
                <a:ln>
                  <a:noFill/>
                </a:ln>
                <a:solidFill>
                  <a:prstClr val="black"/>
                </a:solidFill>
                <a:effectLst/>
                <a:uLnTx/>
                <a:uFillTx/>
                <a:latin typeface="Calibri"/>
                <a:ea typeface="+mn-ea"/>
                <a:cs typeface="+mn-cs"/>
              </a:rPr>
              <a:t> </a:t>
            </a:r>
            <a:r>
              <a:rPr kumimoji="0" lang="it-IT" sz="1000" b="0" i="0" u="none" strike="noStrike" kern="1200" cap="none" spc="0" normalizeH="0" baseline="0" noProof="0" dirty="0" err="1">
                <a:ln>
                  <a:noFill/>
                </a:ln>
                <a:solidFill>
                  <a:prstClr val="black"/>
                </a:solidFill>
                <a:effectLst/>
                <a:uLnTx/>
                <a:uFillTx/>
                <a:latin typeface="Calibri"/>
                <a:ea typeface="+mn-ea"/>
                <a:cs typeface="+mn-cs"/>
              </a:rPr>
              <a:t>Gastroenterol</a:t>
            </a:r>
            <a:r>
              <a:rPr kumimoji="0" lang="it-IT" sz="1000" b="0" i="0" u="none" strike="noStrike" kern="1200" cap="none" spc="0" normalizeH="0" baseline="0" noProof="0" dirty="0">
                <a:ln>
                  <a:noFill/>
                </a:ln>
                <a:solidFill>
                  <a:prstClr val="black"/>
                </a:solidFill>
                <a:effectLst/>
                <a:uLnTx/>
                <a:uFillTx/>
                <a:latin typeface="Calibri"/>
                <a:ea typeface="+mn-ea"/>
                <a:cs typeface="+mn-cs"/>
              </a:rPr>
              <a:t> . 2024 </a:t>
            </a:r>
            <a:r>
              <a:rPr kumimoji="0" lang="it-IT" sz="1000" b="0" i="0" u="none" strike="noStrike" kern="1200" cap="none" spc="0" normalizeH="0" baseline="0" noProof="0" dirty="0" err="1">
                <a:ln>
                  <a:noFill/>
                </a:ln>
                <a:solidFill>
                  <a:prstClr val="black"/>
                </a:solidFill>
                <a:effectLst/>
                <a:uLnTx/>
                <a:uFillTx/>
                <a:latin typeface="Calibri"/>
                <a:ea typeface="+mn-ea"/>
                <a:cs typeface="+mn-cs"/>
              </a:rPr>
              <a:t>Jan</a:t>
            </a:r>
            <a:r>
              <a:rPr kumimoji="0" lang="it-IT" sz="1000" b="0" i="0" u="none" strike="noStrike" kern="1200" cap="none" spc="0" normalizeH="0" baseline="0" noProof="0" dirty="0">
                <a:ln>
                  <a:noFill/>
                </a:ln>
                <a:solidFill>
                  <a:prstClr val="black"/>
                </a:solidFill>
                <a:effectLst/>
                <a:uLnTx/>
                <a:uFillTx/>
                <a:latin typeface="Calibri"/>
                <a:ea typeface="+mn-ea"/>
                <a:cs typeface="+mn-cs"/>
              </a:rPr>
              <a:t> 1;15(1):e00646</a:t>
            </a:r>
          </a:p>
        </p:txBody>
      </p:sp>
      <p:sp>
        <p:nvSpPr>
          <p:cNvPr id="9" name="Rectangle 3">
            <a:extLst>
              <a:ext uri="{FF2B5EF4-FFF2-40B4-BE49-F238E27FC236}">
                <a16:creationId xmlns:a16="http://schemas.microsoft.com/office/drawing/2014/main" id="{1B5A54B1-63B6-4495-B230-8897501A7A58}"/>
              </a:ext>
            </a:extLst>
          </p:cNvPr>
          <p:cNvSpPr>
            <a:spLocks noChangeArrowheads="1"/>
          </p:cNvSpPr>
          <p:nvPr/>
        </p:nvSpPr>
        <p:spPr bwMode="auto">
          <a:xfrm>
            <a:off x="335360" y="182838"/>
            <a:ext cx="1087319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2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Dupilumab</a:t>
            </a:r>
            <a:r>
              <a:rPr kumimoji="0" lang="en-US" altLang="it-IT" sz="32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for non-EoE EGIDs</a:t>
            </a:r>
          </a:p>
        </p:txBody>
      </p:sp>
    </p:spTree>
    <p:extLst>
      <p:ext uri="{BB962C8B-B14F-4D97-AF65-F5344CB8AC3E}">
        <p14:creationId xmlns:p14="http://schemas.microsoft.com/office/powerpoint/2010/main" val="287928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asellaDiTesto 14">
            <a:extLst>
              <a:ext uri="{FF2B5EF4-FFF2-40B4-BE49-F238E27FC236}">
                <a16:creationId xmlns:a16="http://schemas.microsoft.com/office/drawing/2014/main" id="{2A0FCC29-3CF0-4ADF-9089-E64ED453F95E}"/>
              </a:ext>
            </a:extLst>
          </p:cNvPr>
          <p:cNvSpPr txBox="1"/>
          <p:nvPr/>
        </p:nvSpPr>
        <p:spPr>
          <a:xfrm>
            <a:off x="9164325" y="6611779"/>
            <a:ext cx="3449706" cy="246221"/>
          </a:xfrm>
          <a:prstGeom prst="rect">
            <a:avLst/>
          </a:prstGeom>
          <a:noFill/>
        </p:spPr>
        <p:txBody>
          <a:bodyPr wrap="square">
            <a:spAutoFit/>
          </a:bodyPr>
          <a:lstStyle/>
          <a:p>
            <a:pPr>
              <a:defRPr/>
            </a:pPr>
            <a:r>
              <a:rPr kumimoji="0" lang="it-IT" sz="1000" b="0" i="0" u="none" strike="noStrike" kern="1200" cap="none" spc="0" normalizeH="0" baseline="0" noProof="0" dirty="0">
                <a:ln>
                  <a:noFill/>
                </a:ln>
                <a:solidFill>
                  <a:prstClr val="black"/>
                </a:solidFill>
                <a:effectLst/>
                <a:uLnTx/>
                <a:uFillTx/>
                <a:latin typeface="Calibri"/>
                <a:ea typeface="+mn-ea"/>
                <a:cs typeface="+mn-cs"/>
              </a:rPr>
              <a:t>Visaggi </a:t>
            </a:r>
            <a:r>
              <a:rPr kumimoji="0" lang="it-IT" sz="1000" b="0" i="0" u="none" strike="noStrike" kern="1200" cap="none" spc="0" normalizeH="0" baseline="0" noProof="0" dirty="0" err="1">
                <a:ln>
                  <a:noFill/>
                </a:ln>
                <a:solidFill>
                  <a:prstClr val="black"/>
                </a:solidFill>
                <a:effectLst/>
                <a:uLnTx/>
                <a:uFillTx/>
                <a:latin typeface="Calibri"/>
                <a:ea typeface="+mn-ea"/>
                <a:cs typeface="+mn-cs"/>
              </a:rPr>
              <a:t>P</a:t>
            </a:r>
            <a:r>
              <a:rPr kumimoji="0" lang="it-IT" sz="1000" b="0" i="0" u="none" strike="noStrike" kern="1200" cap="none" spc="0" normalizeH="0" baseline="0" noProof="0" dirty="0">
                <a:ln>
                  <a:noFill/>
                </a:ln>
                <a:solidFill>
                  <a:prstClr val="black"/>
                </a:solidFill>
                <a:effectLst/>
                <a:uLnTx/>
                <a:uFillTx/>
                <a:latin typeface="Calibri"/>
                <a:ea typeface="+mn-ea"/>
                <a:cs typeface="+mn-cs"/>
              </a:rPr>
              <a:t>, et al. </a:t>
            </a:r>
            <a:r>
              <a:rPr lang="en-GB" sz="1000" dirty="0" err="1"/>
              <a:t>Neurogastroenterology</a:t>
            </a:r>
            <a:r>
              <a:rPr lang="en-GB" sz="1000" dirty="0"/>
              <a:t> &amp; Motility</a:t>
            </a:r>
            <a:r>
              <a:rPr lang="it-IT" sz="1000" dirty="0">
                <a:solidFill>
                  <a:prstClr val="black"/>
                </a:solidFill>
                <a:latin typeface="Calibri"/>
              </a:rPr>
              <a:t> 2025</a:t>
            </a:r>
            <a:endParaRPr lang="en-GB" sz="1000" dirty="0"/>
          </a:p>
        </p:txBody>
      </p:sp>
      <p:sp>
        <p:nvSpPr>
          <p:cNvPr id="9" name="Rectangle 3">
            <a:extLst>
              <a:ext uri="{FF2B5EF4-FFF2-40B4-BE49-F238E27FC236}">
                <a16:creationId xmlns:a16="http://schemas.microsoft.com/office/drawing/2014/main" id="{1B5A54B1-63B6-4495-B230-8897501A7A58}"/>
              </a:ext>
            </a:extLst>
          </p:cNvPr>
          <p:cNvSpPr>
            <a:spLocks noChangeArrowheads="1"/>
          </p:cNvSpPr>
          <p:nvPr/>
        </p:nvSpPr>
        <p:spPr bwMode="auto">
          <a:xfrm>
            <a:off x="335360" y="182838"/>
            <a:ext cx="1087319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2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Dupilumab</a:t>
            </a:r>
            <a:r>
              <a:rPr kumimoji="0" lang="en-US" altLang="it-IT" sz="32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for non-EoE EGIDs</a:t>
            </a:r>
          </a:p>
        </p:txBody>
      </p:sp>
      <p:pic>
        <p:nvPicPr>
          <p:cNvPr id="3" name="Picture 2">
            <a:extLst>
              <a:ext uri="{FF2B5EF4-FFF2-40B4-BE49-F238E27FC236}">
                <a16:creationId xmlns:a16="http://schemas.microsoft.com/office/drawing/2014/main" id="{343738F1-D476-0543-81AF-86785F9C29E6}"/>
              </a:ext>
            </a:extLst>
          </p:cNvPr>
          <p:cNvPicPr>
            <a:picLocks noChangeAspect="1"/>
          </p:cNvPicPr>
          <p:nvPr/>
        </p:nvPicPr>
        <p:blipFill>
          <a:blip r:embed="rId3"/>
          <a:stretch>
            <a:fillRect/>
          </a:stretch>
        </p:blipFill>
        <p:spPr>
          <a:xfrm>
            <a:off x="1384335" y="1072221"/>
            <a:ext cx="9423330" cy="5289938"/>
          </a:xfrm>
          <a:prstGeom prst="rect">
            <a:avLst/>
          </a:prstGeom>
        </p:spPr>
      </p:pic>
    </p:spTree>
    <p:extLst>
      <p:ext uri="{BB962C8B-B14F-4D97-AF65-F5344CB8AC3E}">
        <p14:creationId xmlns:p14="http://schemas.microsoft.com/office/powerpoint/2010/main" val="57378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a:extLst>
              <a:ext uri="{FF2B5EF4-FFF2-40B4-BE49-F238E27FC236}">
                <a16:creationId xmlns:a16="http://schemas.microsoft.com/office/drawing/2014/main" id="{1B5A54B1-63B6-4495-B230-8897501A7A58}"/>
              </a:ext>
            </a:extLst>
          </p:cNvPr>
          <p:cNvSpPr>
            <a:spLocks noChangeArrowheads="1"/>
          </p:cNvSpPr>
          <p:nvPr/>
        </p:nvSpPr>
        <p:spPr bwMode="auto">
          <a:xfrm>
            <a:off x="335360" y="182838"/>
            <a:ext cx="1087319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lvl="0" algn="just">
              <a:defRPr/>
            </a:pPr>
            <a:r>
              <a:rPr kumimoji="0" lang="en-US" altLang="it-IT" sz="32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Dupilumab</a:t>
            </a:r>
            <a:r>
              <a:rPr lang="en-US" altLang="it-IT" sz="3200" dirty="0">
                <a:solidFill>
                  <a:prstClr val="black"/>
                </a:solidFill>
                <a:effectLst>
                  <a:outerShdw blurRad="38100" dist="38100" dir="2700000" algn="tl">
                    <a:srgbClr val="C0C0C0"/>
                  </a:outerShdw>
                </a:effectLst>
                <a:latin typeface="Calibri"/>
              </a:rPr>
              <a:t> for non-EoE EGIDs</a:t>
            </a:r>
            <a:endParaRPr kumimoji="0" lang="en-US" altLang="it-IT" sz="32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endParaRPr>
          </a:p>
        </p:txBody>
      </p:sp>
      <p:pic>
        <p:nvPicPr>
          <p:cNvPr id="2" name="Picture 1">
            <a:extLst>
              <a:ext uri="{FF2B5EF4-FFF2-40B4-BE49-F238E27FC236}">
                <a16:creationId xmlns:a16="http://schemas.microsoft.com/office/drawing/2014/main" id="{466E79EC-4AF4-FA43-9EEB-9B5B992FA4E4}"/>
              </a:ext>
            </a:extLst>
          </p:cNvPr>
          <p:cNvPicPr>
            <a:picLocks noChangeAspect="1"/>
          </p:cNvPicPr>
          <p:nvPr/>
        </p:nvPicPr>
        <p:blipFill>
          <a:blip r:embed="rId3"/>
          <a:stretch>
            <a:fillRect/>
          </a:stretch>
        </p:blipFill>
        <p:spPr>
          <a:xfrm>
            <a:off x="5771955" y="1488873"/>
            <a:ext cx="5898236" cy="4571133"/>
          </a:xfrm>
          <a:prstGeom prst="rect">
            <a:avLst/>
          </a:prstGeom>
        </p:spPr>
      </p:pic>
      <p:sp>
        <p:nvSpPr>
          <p:cNvPr id="3" name="Rectangle 2">
            <a:extLst>
              <a:ext uri="{FF2B5EF4-FFF2-40B4-BE49-F238E27FC236}">
                <a16:creationId xmlns:a16="http://schemas.microsoft.com/office/drawing/2014/main" id="{72F95D11-F812-184D-AD84-8A15B5415D44}"/>
              </a:ext>
            </a:extLst>
          </p:cNvPr>
          <p:cNvSpPr/>
          <p:nvPr/>
        </p:nvSpPr>
        <p:spPr>
          <a:xfrm>
            <a:off x="8852688" y="6581001"/>
            <a:ext cx="3339312" cy="276999"/>
          </a:xfrm>
          <a:prstGeom prst="rect">
            <a:avLst/>
          </a:prstGeom>
        </p:spPr>
        <p:txBody>
          <a:bodyPr wrap="none">
            <a:spAutoFit/>
          </a:bodyPr>
          <a:lstStyle/>
          <a:p>
            <a:r>
              <a:rPr lang="it-IT" sz="1200" dirty="0" err="1"/>
              <a:t>Braun</a:t>
            </a:r>
            <a:r>
              <a:rPr lang="it-IT" sz="1200" dirty="0"/>
              <a:t> C et al. </a:t>
            </a:r>
            <a:r>
              <a:rPr lang="it-IT" sz="1200" dirty="0" err="1"/>
              <a:t>J</a:t>
            </a:r>
            <a:r>
              <a:rPr lang="it-IT" sz="1200" dirty="0"/>
              <a:t> </a:t>
            </a:r>
            <a:r>
              <a:rPr lang="it-IT" sz="1200" dirty="0" err="1"/>
              <a:t>Investig</a:t>
            </a:r>
            <a:r>
              <a:rPr lang="it-IT" sz="1200" dirty="0"/>
              <a:t> </a:t>
            </a:r>
            <a:r>
              <a:rPr lang="it-IT" sz="1200" dirty="0" err="1"/>
              <a:t>Allergol</a:t>
            </a:r>
            <a:r>
              <a:rPr lang="it-IT" sz="1200" dirty="0"/>
              <a:t> </a:t>
            </a:r>
            <a:r>
              <a:rPr lang="it-IT" sz="1200" dirty="0" err="1"/>
              <a:t>Clin</a:t>
            </a:r>
            <a:r>
              <a:rPr lang="it-IT" sz="1200" dirty="0"/>
              <a:t> </a:t>
            </a:r>
            <a:r>
              <a:rPr lang="it-IT" sz="1200" dirty="0" err="1"/>
              <a:t>Immunol</a:t>
            </a:r>
            <a:r>
              <a:rPr lang="it-IT" sz="1200" dirty="0"/>
              <a:t> 2026</a:t>
            </a:r>
            <a:endParaRPr lang="en-GB" sz="1200" dirty="0"/>
          </a:p>
        </p:txBody>
      </p:sp>
      <p:pic>
        <p:nvPicPr>
          <p:cNvPr id="4" name="Picture 3">
            <a:extLst>
              <a:ext uri="{FF2B5EF4-FFF2-40B4-BE49-F238E27FC236}">
                <a16:creationId xmlns:a16="http://schemas.microsoft.com/office/drawing/2014/main" id="{EF8A86C0-F764-1A48-88FE-2411EA40392E}"/>
              </a:ext>
            </a:extLst>
          </p:cNvPr>
          <p:cNvPicPr>
            <a:picLocks noChangeAspect="1"/>
          </p:cNvPicPr>
          <p:nvPr/>
        </p:nvPicPr>
        <p:blipFill>
          <a:blip r:embed="rId4"/>
          <a:stretch>
            <a:fillRect/>
          </a:stretch>
        </p:blipFill>
        <p:spPr>
          <a:xfrm>
            <a:off x="335360" y="1143433"/>
            <a:ext cx="4954270" cy="2123259"/>
          </a:xfrm>
          <a:prstGeom prst="rect">
            <a:avLst/>
          </a:prstGeom>
        </p:spPr>
      </p:pic>
      <p:pic>
        <p:nvPicPr>
          <p:cNvPr id="5" name="Picture 4">
            <a:extLst>
              <a:ext uri="{FF2B5EF4-FFF2-40B4-BE49-F238E27FC236}">
                <a16:creationId xmlns:a16="http://schemas.microsoft.com/office/drawing/2014/main" id="{F4BA418D-6434-ED48-8EB0-4942FB124763}"/>
              </a:ext>
            </a:extLst>
          </p:cNvPr>
          <p:cNvPicPr>
            <a:picLocks noChangeAspect="1"/>
          </p:cNvPicPr>
          <p:nvPr/>
        </p:nvPicPr>
        <p:blipFill>
          <a:blip r:embed="rId5"/>
          <a:stretch>
            <a:fillRect/>
          </a:stretch>
        </p:blipFill>
        <p:spPr>
          <a:xfrm>
            <a:off x="210803" y="3865097"/>
            <a:ext cx="4932663" cy="2490184"/>
          </a:xfrm>
          <a:prstGeom prst="rect">
            <a:avLst/>
          </a:prstGeom>
        </p:spPr>
      </p:pic>
      <p:sp>
        <p:nvSpPr>
          <p:cNvPr id="13" name="Rectangle 12">
            <a:extLst>
              <a:ext uri="{FF2B5EF4-FFF2-40B4-BE49-F238E27FC236}">
                <a16:creationId xmlns:a16="http://schemas.microsoft.com/office/drawing/2014/main" id="{27D36C40-775B-1242-9942-857AF5BE8E52}"/>
              </a:ext>
            </a:extLst>
          </p:cNvPr>
          <p:cNvSpPr/>
          <p:nvPr/>
        </p:nvSpPr>
        <p:spPr>
          <a:xfrm>
            <a:off x="210803" y="6411724"/>
            <a:ext cx="881973" cy="338554"/>
          </a:xfrm>
          <a:prstGeom prst="rect">
            <a:avLst/>
          </a:prstGeom>
        </p:spPr>
        <p:txBody>
          <a:bodyPr wrap="none">
            <a:spAutoFit/>
          </a:bodyPr>
          <a:lstStyle/>
          <a:p>
            <a:r>
              <a:rPr lang="it-IT" sz="1600" dirty="0" err="1"/>
              <a:t>N</a:t>
            </a:r>
            <a:r>
              <a:rPr lang="it-IT" sz="1600" dirty="0"/>
              <a:t>= 8+29</a:t>
            </a:r>
            <a:endParaRPr lang="en-GB" sz="1600" dirty="0"/>
          </a:p>
        </p:txBody>
      </p:sp>
    </p:spTree>
    <p:extLst>
      <p:ext uri="{BB962C8B-B14F-4D97-AF65-F5344CB8AC3E}">
        <p14:creationId xmlns:p14="http://schemas.microsoft.com/office/powerpoint/2010/main" val="13448749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9067800" y="6615921"/>
            <a:ext cx="3124200" cy="246221"/>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prstClr val="black"/>
                </a:solidFill>
                <a:effectLst/>
                <a:uLnTx/>
                <a:uFillTx/>
                <a:latin typeface="Calibri"/>
                <a:ea typeface="+mn-ea"/>
                <a:cs typeface="+mn-cs"/>
              </a:rPr>
              <a:t>Dai YX et al</a:t>
            </a:r>
            <a:r>
              <a:rPr kumimoji="0" lang="en-US" sz="1000" b="0" i="0" u="none" strike="noStrike" kern="1200" cap="none" spc="0" normalizeH="0" baseline="0" noProof="0" dirty="0">
                <a:ln>
                  <a:noFill/>
                </a:ln>
                <a:solidFill>
                  <a:prstClr val="black"/>
                </a:solidFill>
                <a:effectLst/>
                <a:uLnTx/>
                <a:uFillTx/>
                <a:latin typeface="Calibri"/>
                <a:ea typeface="+mn-ea"/>
                <a:cs typeface="+mn-cs"/>
              </a:rPr>
              <a:t>. </a:t>
            </a:r>
            <a:r>
              <a:rPr kumimoji="0" lang="sv-SE" sz="1000" b="0" i="0" u="none" strike="noStrike" kern="1200" cap="none" spc="0" normalizeH="0" baseline="0" noProof="0" dirty="0">
                <a:ln>
                  <a:noFill/>
                </a:ln>
                <a:solidFill>
                  <a:prstClr val="black"/>
                </a:solidFill>
                <a:effectLst/>
                <a:uLnTx/>
                <a:uFillTx/>
                <a:latin typeface="Calibri"/>
                <a:ea typeface="+mn-ea"/>
                <a:cs typeface="+mn-cs"/>
              </a:rPr>
              <a:t>World J Gastroenterol 2014; 20: 16368–71.</a:t>
            </a:r>
            <a:endParaRPr kumimoji="0" lang="it-IT"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Rettangolo 4"/>
          <p:cNvSpPr/>
          <p:nvPr/>
        </p:nvSpPr>
        <p:spPr>
          <a:xfrm>
            <a:off x="433358" y="6039699"/>
            <a:ext cx="11279266" cy="58477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prstClr val="black"/>
                </a:solidFill>
                <a:effectLst/>
                <a:uLnTx/>
                <a:uFillTx/>
                <a:latin typeface="Calibri"/>
                <a:ea typeface="+mn-ea"/>
                <a:cs typeface="+mn-cs"/>
              </a:rPr>
              <a:t>The patient was treated by fecal microbiota transplantation combined with oral prednisone, and was free from</a:t>
            </a:r>
            <a:br>
              <a:rPr kumimoji="0" lang="en-US" sz="1600" b="0" i="1" u="none" strike="noStrike" kern="1200" cap="none" spc="0" normalizeH="0" baseline="0" noProof="0" dirty="0">
                <a:ln>
                  <a:noFill/>
                </a:ln>
                <a:solidFill>
                  <a:prstClr val="black"/>
                </a:solidFill>
                <a:effectLst/>
                <a:uLnTx/>
                <a:uFillTx/>
                <a:latin typeface="Calibri"/>
                <a:ea typeface="+mn-ea"/>
                <a:cs typeface="+mn-cs"/>
              </a:rPr>
            </a:br>
            <a:r>
              <a:rPr kumimoji="0" lang="en-US" sz="1600" b="0" i="1" u="none" strike="noStrike" kern="1200" cap="none" spc="0" normalizeH="0" baseline="0" noProof="0" dirty="0">
                <a:ln>
                  <a:noFill/>
                </a:ln>
                <a:solidFill>
                  <a:prstClr val="black"/>
                </a:solidFill>
                <a:effectLst/>
                <a:uLnTx/>
                <a:uFillTx/>
                <a:latin typeface="Calibri"/>
                <a:ea typeface="+mn-ea"/>
                <a:cs typeface="+mn-cs"/>
              </a:rPr>
              <a:t>gastrointestinal symptoms at the time when we reported his disease.</a:t>
            </a:r>
            <a:endParaRPr kumimoji="0" lang="it-IT" sz="1600" b="0" i="1" u="none" strike="noStrike" kern="1200" cap="none" spc="0" normalizeH="0" baseline="0" noProof="0" dirty="0">
              <a:ln>
                <a:noFill/>
              </a:ln>
              <a:solidFill>
                <a:prstClr val="black"/>
              </a:solidFill>
              <a:effectLst/>
              <a:uLnTx/>
              <a:uFillTx/>
              <a:latin typeface="Calibri"/>
              <a:ea typeface="+mn-ea"/>
              <a:cs typeface="+mn-cs"/>
            </a:endParaRPr>
          </a:p>
        </p:txBody>
      </p:sp>
      <p:pic>
        <p:nvPicPr>
          <p:cNvPr id="8" name="Immagine 7"/>
          <p:cNvPicPr>
            <a:picLocks noChangeAspect="1"/>
          </p:cNvPicPr>
          <p:nvPr/>
        </p:nvPicPr>
        <p:blipFill>
          <a:blip r:embed="rId3"/>
          <a:stretch>
            <a:fillRect/>
          </a:stretch>
        </p:blipFill>
        <p:spPr>
          <a:xfrm>
            <a:off x="5447928" y="1096374"/>
            <a:ext cx="2438400" cy="2381250"/>
          </a:xfrm>
          <a:prstGeom prst="rect">
            <a:avLst/>
          </a:prstGeom>
        </p:spPr>
      </p:pic>
      <p:pic>
        <p:nvPicPr>
          <p:cNvPr id="9" name="Immagine 8"/>
          <p:cNvPicPr>
            <a:picLocks noChangeAspect="1"/>
          </p:cNvPicPr>
          <p:nvPr/>
        </p:nvPicPr>
        <p:blipFill>
          <a:blip r:embed="rId4"/>
          <a:stretch>
            <a:fillRect/>
          </a:stretch>
        </p:blipFill>
        <p:spPr>
          <a:xfrm>
            <a:off x="5447928" y="3488707"/>
            <a:ext cx="5605711" cy="2192923"/>
          </a:xfrm>
          <a:prstGeom prst="rect">
            <a:avLst/>
          </a:prstGeom>
        </p:spPr>
      </p:pic>
      <p:sp>
        <p:nvSpPr>
          <p:cNvPr id="10" name="Rettangolo 9"/>
          <p:cNvSpPr/>
          <p:nvPr/>
        </p:nvSpPr>
        <p:spPr>
          <a:xfrm>
            <a:off x="5447928" y="5596593"/>
            <a:ext cx="5977466"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Microscopy of the resected ileocecal revealing eosinophilic infiltration from the submucosa to the </a:t>
            </a:r>
            <a:r>
              <a:rPr kumimoji="0" lang="en-US" sz="1200" b="0" i="0" u="none" strike="noStrike" kern="1200" cap="none" spc="0" normalizeH="0" baseline="0" noProof="0" dirty="0" err="1">
                <a:ln>
                  <a:noFill/>
                </a:ln>
                <a:solidFill>
                  <a:prstClr val="black"/>
                </a:solidFill>
                <a:effectLst/>
                <a:uLnTx/>
                <a:uFillTx/>
                <a:latin typeface="Calibri"/>
                <a:ea typeface="+mn-ea"/>
                <a:cs typeface="+mn-cs"/>
              </a:rPr>
              <a:t>subserosa</a:t>
            </a:r>
            <a:r>
              <a:rPr kumimoji="0" lang="en-US" sz="1200" b="0" i="0" u="none" strike="noStrike" kern="1200" cap="none" spc="0" normalizeH="0" baseline="0" noProof="0" dirty="0">
                <a:ln>
                  <a:noFill/>
                </a:ln>
                <a:solidFill>
                  <a:prstClr val="black"/>
                </a:solidFill>
                <a:effectLst/>
                <a:uLnTx/>
                <a:uFillTx/>
                <a:latin typeface="Calibri"/>
                <a:ea typeface="+mn-ea"/>
                <a:cs typeface="+mn-cs"/>
              </a:rPr>
              <a:t>. </a:t>
            </a:r>
            <a:endParaRPr kumimoji="0" lang="it-IT"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Rettangolo 10"/>
          <p:cNvSpPr/>
          <p:nvPr/>
        </p:nvSpPr>
        <p:spPr>
          <a:xfrm>
            <a:off x="7891991" y="1134142"/>
            <a:ext cx="2351618"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X-ray barium radiography discloses significant stenosis of the</a:t>
            </a:r>
            <a:br>
              <a:rPr kumimoji="0" lang="en-US" sz="1200" b="0" i="0" u="none" strike="noStrike" kern="1200" cap="none" spc="0" normalizeH="0" baseline="0" noProof="0" dirty="0">
                <a:ln>
                  <a:noFill/>
                </a:ln>
                <a:solidFill>
                  <a:prstClr val="black"/>
                </a:solidFill>
                <a:effectLst/>
                <a:uLnTx/>
                <a:uFillTx/>
                <a:latin typeface="Calibri"/>
                <a:ea typeface="+mn-ea"/>
                <a:cs typeface="+mn-cs"/>
              </a:rPr>
            </a:br>
            <a:r>
              <a:rPr kumimoji="0" lang="en-US" sz="1200" b="0" i="0" u="none" strike="noStrike" kern="1200" cap="none" spc="0" normalizeH="0" baseline="0" noProof="0" dirty="0">
                <a:ln>
                  <a:noFill/>
                </a:ln>
                <a:solidFill>
                  <a:prstClr val="black"/>
                </a:solidFill>
                <a:effectLst/>
                <a:uLnTx/>
                <a:uFillTx/>
                <a:latin typeface="Calibri"/>
                <a:ea typeface="+mn-ea"/>
                <a:cs typeface="+mn-cs"/>
              </a:rPr>
              <a:t>sigmoid colon.</a:t>
            </a:r>
            <a:endParaRPr kumimoji="0" lang="it-IT" sz="12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16" name="Gruppo 15">
            <a:extLst>
              <a:ext uri="{FF2B5EF4-FFF2-40B4-BE49-F238E27FC236}">
                <a16:creationId xmlns:a16="http://schemas.microsoft.com/office/drawing/2014/main" id="{50A38D9A-F5F3-4CC0-9BF5-EAB96BE15E4B}"/>
              </a:ext>
            </a:extLst>
          </p:cNvPr>
          <p:cNvGrpSpPr/>
          <p:nvPr/>
        </p:nvGrpSpPr>
        <p:grpSpPr>
          <a:xfrm>
            <a:off x="608586" y="1096374"/>
            <a:ext cx="4263278" cy="4636882"/>
            <a:chOff x="522923" y="1165149"/>
            <a:chExt cx="4263278" cy="4636882"/>
          </a:xfrm>
        </p:grpSpPr>
        <p:pic>
          <p:nvPicPr>
            <p:cNvPr id="7" name="Immagine 6"/>
            <p:cNvPicPr>
              <a:picLocks noChangeAspect="1"/>
            </p:cNvPicPr>
            <p:nvPr/>
          </p:nvPicPr>
          <p:blipFill>
            <a:blip r:embed="rId5"/>
            <a:stretch>
              <a:fillRect/>
            </a:stretch>
          </p:blipFill>
          <p:spPr>
            <a:xfrm>
              <a:off x="522923" y="1165149"/>
              <a:ext cx="2510473" cy="4636882"/>
            </a:xfrm>
            <a:prstGeom prst="rect">
              <a:avLst/>
            </a:prstGeom>
          </p:spPr>
        </p:pic>
        <p:sp>
          <p:nvSpPr>
            <p:cNvPr id="12" name="Rettangolo 11"/>
            <p:cNvSpPr/>
            <p:nvPr/>
          </p:nvSpPr>
          <p:spPr>
            <a:xfrm>
              <a:off x="3071664" y="1260949"/>
              <a:ext cx="1714537" cy="101566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A: Multiple biopsies</a:t>
              </a:r>
              <a:br>
                <a:rPr kumimoji="0" lang="en-US" sz="1200" b="0" i="0" u="none" strike="noStrike" kern="1200" cap="none" spc="0" normalizeH="0" baseline="0" noProof="0" dirty="0">
                  <a:ln>
                    <a:noFill/>
                  </a:ln>
                  <a:solidFill>
                    <a:prstClr val="black"/>
                  </a:solidFill>
                  <a:effectLst/>
                  <a:uLnTx/>
                  <a:uFillTx/>
                  <a:latin typeface="Calibri"/>
                  <a:ea typeface="+mn-ea"/>
                  <a:cs typeface="+mn-cs"/>
                </a:rPr>
              </a:br>
              <a:r>
                <a:rPr kumimoji="0" lang="en-US" sz="1200" b="0" i="0" u="none" strike="noStrike" kern="1200" cap="none" spc="0" normalizeH="0" baseline="0" noProof="0" dirty="0">
                  <a:ln>
                    <a:noFill/>
                  </a:ln>
                  <a:solidFill>
                    <a:prstClr val="black"/>
                  </a:solidFill>
                  <a:effectLst/>
                  <a:uLnTx/>
                  <a:uFillTx/>
                  <a:latin typeface="Calibri"/>
                  <a:ea typeface="+mn-ea"/>
                  <a:cs typeface="+mn-cs"/>
                </a:rPr>
                <a:t>were taken from the diffusely inflamed mucosa and revealed eosinophilic  infiltration.</a:t>
              </a:r>
              <a:endParaRPr kumimoji="0" lang="it-IT"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Rettangolo 12"/>
            <p:cNvSpPr/>
            <p:nvPr/>
          </p:nvSpPr>
          <p:spPr>
            <a:xfrm>
              <a:off x="3143671" y="3501008"/>
              <a:ext cx="1642529"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B: Stricture of the sigmoid colon and smooth mucosa</a:t>
              </a:r>
              <a:endParaRPr kumimoji="0" lang="it-IT" sz="12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14" name="Rectangle 3">
            <a:extLst>
              <a:ext uri="{FF2B5EF4-FFF2-40B4-BE49-F238E27FC236}">
                <a16:creationId xmlns:a16="http://schemas.microsoft.com/office/drawing/2014/main" id="{542D6CCC-F7E1-4B3F-806F-270B08AC7187}"/>
              </a:ext>
            </a:extLst>
          </p:cNvPr>
          <p:cNvSpPr>
            <a:spLocks noChangeArrowheads="1"/>
          </p:cNvSpPr>
          <p:nvPr/>
        </p:nvSpPr>
        <p:spPr bwMode="auto">
          <a:xfrm>
            <a:off x="335360" y="182838"/>
            <a:ext cx="1087319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Faecal</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microbiota transplantation</a:t>
            </a:r>
          </a:p>
        </p:txBody>
      </p:sp>
    </p:spTree>
    <p:extLst>
      <p:ext uri="{BB962C8B-B14F-4D97-AF65-F5344CB8AC3E}">
        <p14:creationId xmlns:p14="http://schemas.microsoft.com/office/powerpoint/2010/main" val="25901744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789212" y="2490922"/>
            <a:ext cx="3509434" cy="2868544"/>
          </a:xfrm>
        </p:spPr>
        <p:txBody>
          <a:bodyPr>
            <a:noAutofit/>
          </a:bodyPr>
          <a:lstStyle/>
          <a:p>
            <a:pPr marL="0" indent="0" algn="just">
              <a:buNone/>
            </a:pPr>
            <a:r>
              <a:rPr lang="en-US" sz="1800" dirty="0"/>
              <a:t>Patients might present with complications of intestinal inflammation:</a:t>
            </a:r>
          </a:p>
          <a:p>
            <a:pPr algn="just">
              <a:buFont typeface="Wingdings" panose="05000000000000000000" pitchFamily="2" charset="2"/>
              <a:buChar char="§"/>
            </a:pPr>
            <a:r>
              <a:rPr lang="en-US" sz="1800" dirty="0"/>
              <a:t>strictures </a:t>
            </a:r>
          </a:p>
          <a:p>
            <a:pPr algn="just">
              <a:buFont typeface="Wingdings" panose="05000000000000000000" pitchFamily="2" charset="2"/>
              <a:buChar char="§"/>
            </a:pPr>
            <a:r>
              <a:rPr lang="en-US" sz="1800" dirty="0"/>
              <a:t>perforation, </a:t>
            </a:r>
          </a:p>
          <a:p>
            <a:pPr marL="0" indent="0" algn="just">
              <a:buNone/>
            </a:pPr>
            <a:r>
              <a:rPr lang="en-US" sz="1800" dirty="0"/>
              <a:t>requiring surgical therapy.</a:t>
            </a:r>
          </a:p>
          <a:p>
            <a:pPr marL="0" indent="0" algn="just">
              <a:buNone/>
            </a:pPr>
            <a:endParaRPr lang="en-US" sz="1800" dirty="0"/>
          </a:p>
          <a:p>
            <a:pPr marL="0" indent="0" algn="just">
              <a:buNone/>
            </a:pPr>
            <a:r>
              <a:rPr lang="en-US" sz="1800" dirty="0"/>
              <a:t>EE can be diagnosed incidentally in a surgically resected specimen.</a:t>
            </a:r>
          </a:p>
        </p:txBody>
      </p:sp>
      <p:sp>
        <p:nvSpPr>
          <p:cNvPr id="5" name="Rettangolo 4"/>
          <p:cNvSpPr/>
          <p:nvPr/>
        </p:nvSpPr>
        <p:spPr>
          <a:xfrm>
            <a:off x="7807093" y="6396335"/>
            <a:ext cx="4384907" cy="46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Uenishi</a:t>
            </a:r>
            <a:r>
              <a:rPr kumimoji="0" lang="it-IT" sz="1200" b="0" i="0" u="none" strike="noStrike" kern="1200" cap="none" spc="0" normalizeH="0" baseline="0" noProof="0" dirty="0">
                <a:ln>
                  <a:noFill/>
                </a:ln>
                <a:solidFill>
                  <a:prstClr val="black"/>
                </a:solidFill>
                <a:effectLst/>
                <a:uLnTx/>
                <a:uFillTx/>
                <a:latin typeface="Calibri"/>
                <a:ea typeface="+mn-ea"/>
                <a:cs typeface="+mn-cs"/>
              </a:rPr>
              <a:t> T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Dig</a:t>
            </a:r>
            <a:r>
              <a:rPr kumimoji="0" lang="it-IT" sz="1200" b="0" i="0" u="none" strike="noStrike" kern="1200" cap="none" spc="0" normalizeH="0" baseline="0" noProof="0" dirty="0">
                <a:ln>
                  <a:noFill/>
                </a:ln>
                <a:solidFill>
                  <a:prstClr val="black"/>
                </a:solidFill>
                <a:effectLst/>
                <a:uLnTx/>
                <a:uFillTx/>
                <a:latin typeface="Calibri"/>
                <a:ea typeface="+mn-ea"/>
                <a:cs typeface="+mn-cs"/>
              </a:rPr>
              <a:t>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Surg</a:t>
            </a:r>
            <a:r>
              <a:rPr kumimoji="0" lang="it-IT" sz="1200" b="0" i="0" u="none" strike="noStrike" kern="1200" cap="none" spc="0" normalizeH="0" baseline="0" noProof="0" dirty="0">
                <a:ln>
                  <a:noFill/>
                </a:ln>
                <a:solidFill>
                  <a:prstClr val="black"/>
                </a:solidFill>
                <a:effectLst/>
                <a:uLnTx/>
                <a:uFillTx/>
                <a:latin typeface="Calibri"/>
                <a:ea typeface="+mn-ea"/>
                <a:cs typeface="+mn-cs"/>
              </a:rPr>
              <a:t> 2003; 20: 326–29.</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Zhang M, Li Y. </a:t>
            </a:r>
            <a:r>
              <a:rPr kumimoji="0" lang="sv-SE" sz="1200" b="0" i="0" u="none" strike="noStrike" kern="1200" cap="none" spc="0" normalizeH="0" baseline="0" noProof="0" dirty="0">
                <a:ln>
                  <a:noFill/>
                </a:ln>
                <a:solidFill>
                  <a:prstClr val="black"/>
                </a:solidFill>
                <a:effectLst/>
                <a:uLnTx/>
                <a:uFillTx/>
                <a:latin typeface="Calibri"/>
                <a:ea typeface="+mn-ea"/>
                <a:cs typeface="+mn-cs"/>
              </a:rPr>
              <a:t>J Gastroenterol Hepatol 2017; 32: 64–72.</a:t>
            </a:r>
            <a:endParaRPr kumimoji="0" lang="it-IT" sz="1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Immagine 5"/>
          <p:cNvPicPr>
            <a:picLocks noChangeAspect="1"/>
          </p:cNvPicPr>
          <p:nvPr/>
        </p:nvPicPr>
        <p:blipFill>
          <a:blip r:embed="rId3"/>
          <a:stretch>
            <a:fillRect/>
          </a:stretch>
        </p:blipFill>
        <p:spPr>
          <a:xfrm>
            <a:off x="1126564" y="2060848"/>
            <a:ext cx="3001813" cy="4571886"/>
          </a:xfrm>
          <a:prstGeom prst="rect">
            <a:avLst/>
          </a:prstGeom>
          <a:effectLst>
            <a:outerShdw blurRad="50800" dist="38100" dir="2700000" algn="tl" rotWithShape="0">
              <a:prstClr val="black">
                <a:alpha val="40000"/>
              </a:prstClr>
            </a:outerShdw>
          </a:effectLst>
        </p:spPr>
      </p:pic>
      <p:pic>
        <p:nvPicPr>
          <p:cNvPr id="7" name="Immagine 6"/>
          <p:cNvPicPr>
            <a:picLocks noChangeAspect="1"/>
          </p:cNvPicPr>
          <p:nvPr/>
        </p:nvPicPr>
        <p:blipFill>
          <a:blip r:embed="rId4"/>
          <a:stretch>
            <a:fillRect/>
          </a:stretch>
        </p:blipFill>
        <p:spPr>
          <a:xfrm>
            <a:off x="4635738" y="1268759"/>
            <a:ext cx="2972430" cy="5312871"/>
          </a:xfrm>
          <a:prstGeom prst="rect">
            <a:avLst/>
          </a:prstGeom>
          <a:effectLst>
            <a:outerShdw blurRad="50800" dist="38100" dir="2700000" algn="tl" rotWithShape="0">
              <a:prstClr val="black">
                <a:alpha val="40000"/>
              </a:prstClr>
            </a:outerShdw>
          </a:effectLst>
        </p:spPr>
      </p:pic>
      <p:pic>
        <p:nvPicPr>
          <p:cNvPr id="8" name="Immagine 7"/>
          <p:cNvPicPr>
            <a:picLocks noChangeAspect="1"/>
          </p:cNvPicPr>
          <p:nvPr/>
        </p:nvPicPr>
        <p:blipFill>
          <a:blip r:embed="rId5"/>
          <a:stretch>
            <a:fillRect/>
          </a:stretch>
        </p:blipFill>
        <p:spPr>
          <a:xfrm>
            <a:off x="978221" y="949184"/>
            <a:ext cx="3298497" cy="1116846"/>
          </a:xfrm>
          <a:prstGeom prst="rect">
            <a:avLst/>
          </a:prstGeom>
        </p:spPr>
      </p:pic>
      <p:sp>
        <p:nvSpPr>
          <p:cNvPr id="12" name="Rectangle 3">
            <a:extLst>
              <a:ext uri="{FF2B5EF4-FFF2-40B4-BE49-F238E27FC236}">
                <a16:creationId xmlns:a16="http://schemas.microsoft.com/office/drawing/2014/main" id="{A9766EC9-AEF8-48D0-B396-7FA0BA193E07}"/>
              </a:ext>
            </a:extLst>
          </p:cNvPr>
          <p:cNvSpPr>
            <a:spLocks noChangeArrowheads="1"/>
          </p:cNvSpPr>
          <p:nvPr/>
        </p:nvSpPr>
        <p:spPr bwMode="auto">
          <a:xfrm>
            <a:off x="335360" y="182838"/>
            <a:ext cx="1087319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Surgery</a:t>
            </a:r>
          </a:p>
        </p:txBody>
      </p:sp>
    </p:spTree>
    <p:extLst>
      <p:ext uri="{BB962C8B-B14F-4D97-AF65-F5344CB8AC3E}">
        <p14:creationId xmlns:p14="http://schemas.microsoft.com/office/powerpoint/2010/main" val="4132646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44E65-C5FA-7C4A-7B31-6C2499FF1916}"/>
            </a:ext>
          </a:extLst>
        </p:cNvPr>
        <p:cNvGrpSpPr/>
        <p:nvPr/>
      </p:nvGrpSpPr>
      <p:grpSpPr>
        <a:xfrm>
          <a:off x="0" y="0"/>
          <a:ext cx="0" cy="0"/>
          <a:chOff x="0" y="0"/>
          <a:chExt cx="0" cy="0"/>
        </a:xfrm>
      </p:grpSpPr>
      <p:sp>
        <p:nvSpPr>
          <p:cNvPr id="6" name="Rectangle 3">
            <a:extLst>
              <a:ext uri="{FF2B5EF4-FFF2-40B4-BE49-F238E27FC236}">
                <a16:creationId xmlns:a16="http://schemas.microsoft.com/office/drawing/2014/main" id="{29A8EBB4-C52A-436E-94E8-54E4CEF740F1}"/>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Challenges in Non-</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EoE</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EGIDs</a:t>
            </a:r>
          </a:p>
        </p:txBody>
      </p:sp>
      <p:graphicFrame>
        <p:nvGraphicFramePr>
          <p:cNvPr id="3" name="Diagram 2">
            <a:extLst>
              <a:ext uri="{FF2B5EF4-FFF2-40B4-BE49-F238E27FC236}">
                <a16:creationId xmlns:a16="http://schemas.microsoft.com/office/drawing/2014/main" id="{57BFE6FB-AA3F-0340-8F04-F175F6AFA012}"/>
              </a:ext>
            </a:extLst>
          </p:cNvPr>
          <p:cNvGraphicFramePr/>
          <p:nvPr>
            <p:extLst>
              <p:ext uri="{D42A27DB-BD31-4B8C-83A1-F6EECF244321}">
                <p14:modId xmlns:p14="http://schemas.microsoft.com/office/powerpoint/2010/main" val="2413957283"/>
              </p:ext>
            </p:extLst>
          </p:nvPr>
        </p:nvGraphicFramePr>
        <p:xfrm>
          <a:off x="3915229" y="1078894"/>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a:extLst>
              <a:ext uri="{FF2B5EF4-FFF2-40B4-BE49-F238E27FC236}">
                <a16:creationId xmlns:a16="http://schemas.microsoft.com/office/drawing/2014/main" id="{F28F9EF8-2574-B747-88F0-D4DAEFBC7626}"/>
              </a:ext>
            </a:extLst>
          </p:cNvPr>
          <p:cNvPicPr>
            <a:picLocks noChangeAspect="1"/>
          </p:cNvPicPr>
          <p:nvPr/>
        </p:nvPicPr>
        <p:blipFill>
          <a:blip r:embed="rId8"/>
          <a:stretch>
            <a:fillRect/>
          </a:stretch>
        </p:blipFill>
        <p:spPr>
          <a:xfrm>
            <a:off x="-335323" y="1434353"/>
            <a:ext cx="5226698" cy="5226698"/>
          </a:xfrm>
          <a:prstGeom prst="rect">
            <a:avLst/>
          </a:prstGeom>
        </p:spPr>
      </p:pic>
    </p:spTree>
    <p:extLst>
      <p:ext uri="{BB962C8B-B14F-4D97-AF65-F5344CB8AC3E}">
        <p14:creationId xmlns:p14="http://schemas.microsoft.com/office/powerpoint/2010/main" val="27411331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7A202-9BFE-2C49-8D02-C403C2C48795}"/>
              </a:ext>
            </a:extLst>
          </p:cNvPr>
          <p:cNvSpPr>
            <a:spLocks noGrp="1"/>
          </p:cNvSpPr>
          <p:nvPr>
            <p:ph type="title"/>
          </p:nvPr>
        </p:nvSpPr>
        <p:spPr/>
        <p:txBody>
          <a:bodyPr>
            <a:normAutofit/>
          </a:bodyPr>
          <a:lstStyle/>
          <a:p>
            <a:r>
              <a:rPr lang="it-IT" dirty="0"/>
              <a:t>Non-EoE </a:t>
            </a:r>
            <a:r>
              <a:rPr lang="it-IT" dirty="0" err="1"/>
              <a:t>EGIDs</a:t>
            </a:r>
            <a:r>
              <a:rPr lang="it-IT" dirty="0"/>
              <a:t> – </a:t>
            </a:r>
            <a:r>
              <a:rPr lang="it-IT" dirty="0" err="1"/>
              <a:t>Key</a:t>
            </a:r>
            <a:r>
              <a:rPr lang="it-IT" dirty="0"/>
              <a:t> Take-Home </a:t>
            </a:r>
            <a:r>
              <a:rPr lang="it-IT" dirty="0" err="1"/>
              <a:t>Points</a:t>
            </a:r>
            <a:endParaRPr lang="en-GB" dirty="0"/>
          </a:p>
        </p:txBody>
      </p:sp>
      <p:sp>
        <p:nvSpPr>
          <p:cNvPr id="5" name="Rectangle 4">
            <a:extLst>
              <a:ext uri="{FF2B5EF4-FFF2-40B4-BE49-F238E27FC236}">
                <a16:creationId xmlns:a16="http://schemas.microsoft.com/office/drawing/2014/main" id="{40A5C165-D288-384A-8C1C-222C914490EF}"/>
              </a:ext>
            </a:extLst>
          </p:cNvPr>
          <p:cNvSpPr/>
          <p:nvPr/>
        </p:nvSpPr>
        <p:spPr>
          <a:xfrm>
            <a:off x="609600" y="2128581"/>
            <a:ext cx="5461000" cy="3416320"/>
          </a:xfrm>
          <a:prstGeom prst="rect">
            <a:avLst/>
          </a:prstGeom>
        </p:spPr>
        <p:txBody>
          <a:bodyPr wrap="square">
            <a:spAutoFit/>
          </a:bodyPr>
          <a:lstStyle/>
          <a:p>
            <a:r>
              <a:rPr lang="it-IT" b="1" dirty="0" err="1"/>
              <a:t>Epidemiology</a:t>
            </a:r>
            <a:r>
              <a:rPr lang="it-IT" b="1" dirty="0"/>
              <a:t>:</a:t>
            </a:r>
          </a:p>
          <a:p>
            <a:pPr marL="285750" indent="-285750">
              <a:buFont typeface="Courier New" panose="02070309020205020404" pitchFamily="49" charset="0"/>
              <a:buChar char="o"/>
            </a:pPr>
            <a:r>
              <a:rPr lang="it-IT" dirty="0" err="1"/>
              <a:t>Not</a:t>
            </a:r>
            <a:r>
              <a:rPr lang="it-IT" dirty="0"/>
              <a:t> </a:t>
            </a:r>
            <a:r>
              <a:rPr lang="it-IT" dirty="0" err="1"/>
              <a:t>as</a:t>
            </a:r>
            <a:r>
              <a:rPr lang="it-IT" dirty="0"/>
              <a:t> common </a:t>
            </a:r>
            <a:r>
              <a:rPr lang="it-IT" dirty="0" err="1"/>
              <a:t>as</a:t>
            </a:r>
            <a:r>
              <a:rPr lang="it-IT" dirty="0"/>
              <a:t> EoE</a:t>
            </a:r>
          </a:p>
          <a:p>
            <a:pPr marL="285750" indent="-285750">
              <a:buFont typeface="Courier New" panose="02070309020205020404" pitchFamily="49" charset="0"/>
              <a:buChar char="o"/>
            </a:pPr>
            <a:r>
              <a:rPr lang="it-IT" dirty="0" err="1"/>
              <a:t>Males</a:t>
            </a:r>
            <a:r>
              <a:rPr lang="it-IT" dirty="0"/>
              <a:t> = </a:t>
            </a:r>
            <a:r>
              <a:rPr lang="it-IT" dirty="0" err="1"/>
              <a:t>females</a:t>
            </a:r>
            <a:endParaRPr lang="it-IT" dirty="0"/>
          </a:p>
          <a:p>
            <a:endParaRPr lang="it-IT" dirty="0"/>
          </a:p>
          <a:p>
            <a:r>
              <a:rPr lang="it-IT" b="1" dirty="0" err="1"/>
              <a:t>Etiology</a:t>
            </a:r>
            <a:r>
              <a:rPr lang="it-IT" b="1" dirty="0"/>
              <a:t>:</a:t>
            </a:r>
          </a:p>
          <a:p>
            <a:pPr marL="285750" indent="-285750">
              <a:buFont typeface="Courier New" panose="02070309020205020404" pitchFamily="49" charset="0"/>
              <a:buChar char="o"/>
            </a:pPr>
            <a:r>
              <a:rPr lang="it-IT" dirty="0"/>
              <a:t>T2 Immune </a:t>
            </a:r>
            <a:r>
              <a:rPr lang="it-IT" dirty="0" err="1"/>
              <a:t>dysregulation</a:t>
            </a:r>
            <a:r>
              <a:rPr lang="it-IT" dirty="0"/>
              <a:t>, </a:t>
            </a:r>
            <a:r>
              <a:rPr lang="it-IT" dirty="0" err="1"/>
              <a:t>food</a:t>
            </a:r>
            <a:r>
              <a:rPr lang="it-IT" dirty="0"/>
              <a:t> </a:t>
            </a:r>
            <a:r>
              <a:rPr lang="it-IT" dirty="0" err="1"/>
              <a:t>allergies</a:t>
            </a:r>
            <a:r>
              <a:rPr lang="it-IT" dirty="0"/>
              <a:t>, </a:t>
            </a:r>
            <a:r>
              <a:rPr lang="it-IT" dirty="0" err="1"/>
              <a:t>genetics</a:t>
            </a:r>
            <a:r>
              <a:rPr lang="it-IT" dirty="0"/>
              <a:t>.</a:t>
            </a:r>
          </a:p>
          <a:p>
            <a:endParaRPr lang="it-IT" dirty="0"/>
          </a:p>
          <a:p>
            <a:r>
              <a:rPr lang="it-IT" b="1" dirty="0"/>
              <a:t>Presentation:</a:t>
            </a:r>
          </a:p>
          <a:p>
            <a:pPr marL="285750" indent="-285750">
              <a:buFont typeface="Courier New" panose="02070309020205020404" pitchFamily="49" charset="0"/>
              <a:buChar char="o"/>
            </a:pPr>
            <a:r>
              <a:rPr lang="it-IT" dirty="0" err="1"/>
              <a:t>Related</a:t>
            </a:r>
            <a:r>
              <a:rPr lang="it-IT" dirty="0"/>
              <a:t> to the </a:t>
            </a:r>
            <a:r>
              <a:rPr lang="it-IT" dirty="0" err="1"/>
              <a:t>segment</a:t>
            </a:r>
            <a:r>
              <a:rPr lang="it-IT" dirty="0"/>
              <a:t> and the </a:t>
            </a:r>
            <a:r>
              <a:rPr lang="it-IT" dirty="0" err="1"/>
              <a:t>layer</a:t>
            </a:r>
            <a:r>
              <a:rPr lang="it-IT" dirty="0"/>
              <a:t> of the </a:t>
            </a:r>
            <a:r>
              <a:rPr lang="it-IT" dirty="0" err="1"/>
              <a:t>bowel</a:t>
            </a:r>
            <a:r>
              <a:rPr lang="it-IT" dirty="0"/>
              <a:t> </a:t>
            </a:r>
            <a:r>
              <a:rPr lang="it-IT" dirty="0" err="1"/>
              <a:t>wall</a:t>
            </a:r>
            <a:r>
              <a:rPr lang="it-IT" dirty="0"/>
              <a:t> </a:t>
            </a:r>
            <a:r>
              <a:rPr lang="it-IT" dirty="0" err="1"/>
              <a:t>involved</a:t>
            </a:r>
            <a:endParaRPr lang="it-IT" dirty="0"/>
          </a:p>
          <a:p>
            <a:pPr marL="285750" indent="-285750">
              <a:buFont typeface="Courier New" panose="02070309020205020404" pitchFamily="49" charset="0"/>
              <a:buChar char="o"/>
            </a:pPr>
            <a:r>
              <a:rPr lang="it-IT" dirty="0" err="1"/>
              <a:t>Abdominal</a:t>
            </a:r>
            <a:r>
              <a:rPr lang="it-IT" dirty="0"/>
              <a:t> </a:t>
            </a:r>
            <a:r>
              <a:rPr lang="it-IT" dirty="0" err="1"/>
              <a:t>pain</a:t>
            </a:r>
            <a:r>
              <a:rPr lang="it-IT" dirty="0"/>
              <a:t>, </a:t>
            </a:r>
            <a:r>
              <a:rPr lang="it-IT" dirty="0" err="1"/>
              <a:t>diarrhea</a:t>
            </a:r>
            <a:r>
              <a:rPr lang="it-IT" dirty="0"/>
              <a:t>, </a:t>
            </a:r>
            <a:r>
              <a:rPr lang="it-IT" dirty="0" err="1"/>
              <a:t>weight</a:t>
            </a:r>
            <a:r>
              <a:rPr lang="it-IT" dirty="0"/>
              <a:t> </a:t>
            </a:r>
            <a:r>
              <a:rPr lang="it-IT" dirty="0" err="1"/>
              <a:t>loss</a:t>
            </a:r>
            <a:r>
              <a:rPr lang="it-IT" dirty="0"/>
              <a:t>, anemia, </a:t>
            </a:r>
            <a:r>
              <a:rPr lang="it-IT" dirty="0" err="1"/>
              <a:t>obstruction</a:t>
            </a:r>
            <a:r>
              <a:rPr lang="it-IT" dirty="0"/>
              <a:t>, </a:t>
            </a:r>
            <a:r>
              <a:rPr lang="it-IT" dirty="0" err="1"/>
              <a:t>ascites</a:t>
            </a:r>
            <a:r>
              <a:rPr lang="it-IT" dirty="0"/>
              <a:t>, </a:t>
            </a:r>
            <a:r>
              <a:rPr lang="it-IT" dirty="0" err="1"/>
              <a:t>peripheral</a:t>
            </a:r>
            <a:r>
              <a:rPr lang="it-IT" dirty="0"/>
              <a:t> </a:t>
            </a:r>
            <a:r>
              <a:rPr lang="it-IT" dirty="0" err="1"/>
              <a:t>eosinophilia</a:t>
            </a:r>
            <a:endParaRPr lang="it-IT" dirty="0"/>
          </a:p>
        </p:txBody>
      </p:sp>
      <p:sp>
        <p:nvSpPr>
          <p:cNvPr id="6" name="Rectangle 5">
            <a:extLst>
              <a:ext uri="{FF2B5EF4-FFF2-40B4-BE49-F238E27FC236}">
                <a16:creationId xmlns:a16="http://schemas.microsoft.com/office/drawing/2014/main" id="{93F604AF-B97E-6C42-9F05-D0F2B8581293}"/>
              </a:ext>
            </a:extLst>
          </p:cNvPr>
          <p:cNvSpPr/>
          <p:nvPr/>
        </p:nvSpPr>
        <p:spPr>
          <a:xfrm>
            <a:off x="6121402" y="2128581"/>
            <a:ext cx="5486400" cy="3416320"/>
          </a:xfrm>
          <a:prstGeom prst="rect">
            <a:avLst/>
          </a:prstGeom>
        </p:spPr>
        <p:txBody>
          <a:bodyPr wrap="square">
            <a:spAutoFit/>
          </a:bodyPr>
          <a:lstStyle/>
          <a:p>
            <a:r>
              <a:rPr lang="it-IT" b="1" dirty="0" err="1"/>
              <a:t>Diagnosis</a:t>
            </a:r>
            <a:r>
              <a:rPr lang="it-IT" b="1" dirty="0"/>
              <a:t>:</a:t>
            </a:r>
          </a:p>
          <a:p>
            <a:pPr marL="285750" indent="-285750">
              <a:buFont typeface="Courier New" panose="02070309020205020404" pitchFamily="49" charset="0"/>
              <a:buChar char="o"/>
            </a:pPr>
            <a:r>
              <a:rPr lang="it-IT" dirty="0" err="1"/>
              <a:t>Based</a:t>
            </a:r>
            <a:r>
              <a:rPr lang="it-IT" dirty="0"/>
              <a:t> on </a:t>
            </a:r>
            <a:r>
              <a:rPr lang="it-IT" dirty="0" err="1"/>
              <a:t>ruling</a:t>
            </a:r>
            <a:r>
              <a:rPr lang="it-IT" dirty="0"/>
              <a:t> out </a:t>
            </a:r>
            <a:r>
              <a:rPr lang="it-IT" dirty="0" err="1"/>
              <a:t>other</a:t>
            </a:r>
            <a:r>
              <a:rPr lang="it-IT" dirty="0"/>
              <a:t> </a:t>
            </a:r>
            <a:r>
              <a:rPr lang="it-IT" dirty="0" err="1"/>
              <a:t>causes</a:t>
            </a:r>
            <a:r>
              <a:rPr lang="it-IT" dirty="0"/>
              <a:t> of GI </a:t>
            </a:r>
            <a:r>
              <a:rPr lang="it-IT" dirty="0" err="1"/>
              <a:t>eosinophilia</a:t>
            </a:r>
            <a:endParaRPr lang="it-IT" dirty="0"/>
          </a:p>
          <a:p>
            <a:pPr marL="285750" indent="-285750">
              <a:buFont typeface="Courier New" panose="02070309020205020404" pitchFamily="49" charset="0"/>
              <a:buChar char="o"/>
            </a:pPr>
            <a:r>
              <a:rPr lang="it-IT" dirty="0"/>
              <a:t>Multiple </a:t>
            </a:r>
            <a:r>
              <a:rPr lang="it-IT" dirty="0" err="1"/>
              <a:t>biopsies</a:t>
            </a:r>
            <a:r>
              <a:rPr lang="it-IT" dirty="0"/>
              <a:t> </a:t>
            </a:r>
            <a:r>
              <a:rPr lang="it-IT" dirty="0" err="1"/>
              <a:t>required</a:t>
            </a:r>
            <a:endParaRPr lang="it-IT" dirty="0"/>
          </a:p>
          <a:p>
            <a:pPr marL="285750" indent="-285750">
              <a:buFont typeface="Courier New" panose="02070309020205020404" pitchFamily="49" charset="0"/>
              <a:buChar char="o"/>
            </a:pPr>
            <a:r>
              <a:rPr lang="it-IT" dirty="0" err="1"/>
              <a:t>Broad</a:t>
            </a:r>
            <a:r>
              <a:rPr lang="it-IT" dirty="0"/>
              <a:t> </a:t>
            </a:r>
            <a:r>
              <a:rPr lang="it-IT" dirty="0" err="1"/>
              <a:t>differential</a:t>
            </a:r>
            <a:r>
              <a:rPr lang="it-IT" dirty="0"/>
              <a:t> </a:t>
            </a:r>
            <a:r>
              <a:rPr lang="it-IT" dirty="0" err="1"/>
              <a:t>diagnosis</a:t>
            </a:r>
            <a:endParaRPr lang="it-IT" dirty="0"/>
          </a:p>
          <a:p>
            <a:pPr marL="285750" indent="-285750">
              <a:buFont typeface="Courier New" panose="02070309020205020404" pitchFamily="49" charset="0"/>
              <a:buChar char="o"/>
            </a:pPr>
            <a:r>
              <a:rPr lang="it-IT" dirty="0" err="1"/>
              <a:t>Abnormalities</a:t>
            </a:r>
            <a:r>
              <a:rPr lang="it-IT" dirty="0"/>
              <a:t> on </a:t>
            </a:r>
            <a:r>
              <a:rPr lang="it-IT" dirty="0" err="1"/>
              <a:t>endoscopy</a:t>
            </a:r>
            <a:r>
              <a:rPr lang="it-IT" dirty="0"/>
              <a:t> </a:t>
            </a:r>
            <a:r>
              <a:rPr lang="it-IT" dirty="0" err="1"/>
              <a:t>should</a:t>
            </a:r>
            <a:r>
              <a:rPr lang="it-IT" dirty="0"/>
              <a:t> </a:t>
            </a:r>
            <a:r>
              <a:rPr lang="it-IT" dirty="0" err="1"/>
              <a:t>raise</a:t>
            </a:r>
            <a:r>
              <a:rPr lang="it-IT" dirty="0"/>
              <a:t> </a:t>
            </a:r>
            <a:r>
              <a:rPr lang="it-IT" dirty="0" err="1"/>
              <a:t>suspicion</a:t>
            </a:r>
            <a:endParaRPr lang="it-IT" dirty="0"/>
          </a:p>
          <a:p>
            <a:pPr marL="285750" indent="-285750">
              <a:buFont typeface="Courier New" panose="02070309020205020404" pitchFamily="49" charset="0"/>
              <a:buChar char="o"/>
            </a:pPr>
            <a:r>
              <a:rPr lang="it-IT" dirty="0" err="1"/>
              <a:t>Adequate</a:t>
            </a:r>
            <a:r>
              <a:rPr lang="it-IT" dirty="0"/>
              <a:t> </a:t>
            </a:r>
            <a:r>
              <a:rPr lang="it-IT" dirty="0" err="1"/>
              <a:t>number</a:t>
            </a:r>
            <a:r>
              <a:rPr lang="it-IT" dirty="0"/>
              <a:t> of </a:t>
            </a:r>
            <a:r>
              <a:rPr lang="it-IT" dirty="0" err="1"/>
              <a:t>biopsies</a:t>
            </a:r>
            <a:r>
              <a:rPr lang="it-IT" dirty="0"/>
              <a:t> </a:t>
            </a:r>
            <a:r>
              <a:rPr lang="it-IT" dirty="0" err="1"/>
              <a:t>is</a:t>
            </a:r>
            <a:r>
              <a:rPr lang="it-IT" dirty="0"/>
              <a:t> </a:t>
            </a:r>
            <a:r>
              <a:rPr lang="it-IT" dirty="0" err="1"/>
              <a:t>crucial</a:t>
            </a:r>
            <a:r>
              <a:rPr lang="it-IT" dirty="0"/>
              <a:t> for </a:t>
            </a:r>
            <a:r>
              <a:rPr lang="it-IT" dirty="0" err="1"/>
              <a:t>determining</a:t>
            </a:r>
            <a:r>
              <a:rPr lang="it-IT" dirty="0"/>
              <a:t> </a:t>
            </a:r>
            <a:r>
              <a:rPr lang="it-IT" dirty="0" err="1"/>
              <a:t>histology</a:t>
            </a:r>
            <a:endParaRPr lang="it-IT" dirty="0"/>
          </a:p>
          <a:p>
            <a:pPr marL="285750" indent="-285750">
              <a:buFont typeface="Courier New" panose="02070309020205020404" pitchFamily="49" charset="0"/>
              <a:buChar char="o"/>
            </a:pPr>
            <a:r>
              <a:rPr lang="it-IT" dirty="0" err="1"/>
              <a:t>Cut-offs</a:t>
            </a:r>
            <a:r>
              <a:rPr lang="it-IT" dirty="0"/>
              <a:t> are just </a:t>
            </a:r>
            <a:r>
              <a:rPr lang="it-IT" dirty="0" err="1"/>
              <a:t>numbers</a:t>
            </a:r>
            <a:r>
              <a:rPr lang="it-IT" dirty="0"/>
              <a:t>!</a:t>
            </a:r>
          </a:p>
          <a:p>
            <a:endParaRPr lang="it-IT" dirty="0"/>
          </a:p>
          <a:p>
            <a:r>
              <a:rPr lang="it-IT" b="1" dirty="0"/>
              <a:t>Treatment:</a:t>
            </a:r>
          </a:p>
          <a:p>
            <a:pPr marL="285750" indent="-285750">
              <a:buFont typeface="Courier New" panose="02070309020205020404" pitchFamily="49" charset="0"/>
              <a:buChar char="o"/>
            </a:pPr>
            <a:r>
              <a:rPr lang="it-IT" dirty="0" err="1"/>
              <a:t>Medical</a:t>
            </a:r>
            <a:r>
              <a:rPr lang="it-IT" dirty="0"/>
              <a:t> vs </a:t>
            </a:r>
            <a:r>
              <a:rPr lang="it-IT" dirty="0" err="1"/>
              <a:t>dietary</a:t>
            </a:r>
            <a:r>
              <a:rPr lang="it-IT" dirty="0"/>
              <a:t> </a:t>
            </a:r>
            <a:r>
              <a:rPr lang="it-IT" dirty="0" err="1"/>
              <a:t>therapy</a:t>
            </a:r>
            <a:r>
              <a:rPr lang="it-IT" dirty="0"/>
              <a:t> vs </a:t>
            </a:r>
            <a:r>
              <a:rPr lang="it-IT" dirty="0" err="1"/>
              <a:t>biologic</a:t>
            </a:r>
            <a:r>
              <a:rPr lang="it-IT" dirty="0"/>
              <a:t> </a:t>
            </a:r>
            <a:r>
              <a:rPr lang="it-IT" dirty="0" err="1"/>
              <a:t>therapy</a:t>
            </a:r>
            <a:endParaRPr lang="it-IT" dirty="0"/>
          </a:p>
          <a:p>
            <a:pPr marL="285750" indent="-285750">
              <a:buFont typeface="Courier New" panose="02070309020205020404" pitchFamily="49" charset="0"/>
              <a:buChar char="o"/>
            </a:pPr>
            <a:r>
              <a:rPr lang="it-IT" dirty="0" err="1"/>
              <a:t>Chronic</a:t>
            </a:r>
            <a:r>
              <a:rPr lang="it-IT" dirty="0"/>
              <a:t> </a:t>
            </a:r>
            <a:r>
              <a:rPr lang="it-IT" dirty="0" err="1"/>
              <a:t>disease</a:t>
            </a:r>
            <a:r>
              <a:rPr lang="it-IT" dirty="0"/>
              <a:t>…</a:t>
            </a:r>
            <a:r>
              <a:rPr lang="it-IT" dirty="0" err="1"/>
              <a:t>risk</a:t>
            </a:r>
            <a:r>
              <a:rPr lang="it-IT" dirty="0"/>
              <a:t> of relapse!</a:t>
            </a:r>
          </a:p>
        </p:txBody>
      </p:sp>
    </p:spTree>
    <p:extLst>
      <p:ext uri="{BB962C8B-B14F-4D97-AF65-F5344CB8AC3E}">
        <p14:creationId xmlns:p14="http://schemas.microsoft.com/office/powerpoint/2010/main" val="30448336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40E1DCA-1675-0849-B064-0C9DDE59BC97}"/>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0" y="1629453"/>
            <a:ext cx="7045922" cy="5228547"/>
          </a:xfrm>
          <a:prstGeom prst="rect">
            <a:avLst/>
          </a:prstGeom>
        </p:spPr>
      </p:pic>
      <p:pic>
        <p:nvPicPr>
          <p:cNvPr id="2" name="Picture 1">
            <a:extLst>
              <a:ext uri="{FF2B5EF4-FFF2-40B4-BE49-F238E27FC236}">
                <a16:creationId xmlns:a16="http://schemas.microsoft.com/office/drawing/2014/main" id="{438F5849-037C-CC4C-A26B-6E635669863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045922" y="1629453"/>
            <a:ext cx="5146078" cy="5233147"/>
          </a:xfrm>
          <a:prstGeom prst="rect">
            <a:avLst/>
          </a:prstGeom>
        </p:spPr>
      </p:pic>
      <p:sp>
        <p:nvSpPr>
          <p:cNvPr id="11" name="Rettangolo 1">
            <a:extLst>
              <a:ext uri="{FF2B5EF4-FFF2-40B4-BE49-F238E27FC236}">
                <a16:creationId xmlns:a16="http://schemas.microsoft.com/office/drawing/2014/main" id="{34B7335A-0FAE-7942-ACBD-BCB3D4D27A40}"/>
              </a:ext>
            </a:extLst>
          </p:cNvPr>
          <p:cNvSpPr/>
          <p:nvPr/>
        </p:nvSpPr>
        <p:spPr>
          <a:xfrm>
            <a:off x="4170964" y="4070618"/>
            <a:ext cx="7732295" cy="584775"/>
          </a:xfrm>
          <a:prstGeom prst="rect">
            <a:avLst/>
          </a:prstGeom>
          <a:noFill/>
          <a:ln>
            <a:noFill/>
          </a:ln>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it-IT" sz="3200" b="1" i="0" u="none" strike="noStrike" kern="1200" cap="none" spc="0" normalizeH="0" baseline="0" noProof="0" dirty="0" err="1">
                <a:ln>
                  <a:noFill/>
                </a:ln>
                <a:solidFill>
                  <a:prstClr val="white"/>
                </a:solidFill>
                <a:effectLst>
                  <a:outerShdw blurRad="50800" dist="38100" dir="2700000" algn="tl" rotWithShape="0">
                    <a:prstClr val="black">
                      <a:alpha val="40000"/>
                    </a:prstClr>
                  </a:outerShdw>
                </a:effectLst>
                <a:uLnTx/>
                <a:uFillTx/>
                <a:latin typeface="Calibri" charset="0"/>
                <a:ea typeface="Calibri" charset="0"/>
                <a:cs typeface="Calibri" charset="0"/>
              </a:rPr>
              <a:t>Thank</a:t>
            </a:r>
            <a:r>
              <a:rPr kumimoji="0" lang="it-IT" sz="3200" b="1"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Calibri" charset="0"/>
                <a:ea typeface="Calibri" charset="0"/>
                <a:cs typeface="Calibri" charset="0"/>
              </a:rPr>
              <a:t> </a:t>
            </a:r>
            <a:r>
              <a:rPr kumimoji="0" lang="it-IT" sz="3200" b="1" i="0" u="none" strike="noStrike" kern="1200" cap="none" spc="0" normalizeH="0" baseline="0" noProof="0" dirty="0" err="1">
                <a:ln>
                  <a:noFill/>
                </a:ln>
                <a:solidFill>
                  <a:prstClr val="white"/>
                </a:solidFill>
                <a:effectLst>
                  <a:outerShdw blurRad="50800" dist="38100" dir="2700000" algn="tl" rotWithShape="0">
                    <a:prstClr val="black">
                      <a:alpha val="40000"/>
                    </a:prstClr>
                  </a:outerShdw>
                </a:effectLst>
                <a:uLnTx/>
                <a:uFillTx/>
                <a:latin typeface="Calibri" charset="0"/>
                <a:ea typeface="Calibri" charset="0"/>
                <a:cs typeface="Calibri" charset="0"/>
              </a:rPr>
              <a:t>you</a:t>
            </a:r>
            <a:r>
              <a:rPr kumimoji="0" lang="it-IT" sz="3200" b="1"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Calibri" charset="0"/>
                <a:ea typeface="Calibri" charset="0"/>
                <a:cs typeface="Calibri" charset="0"/>
              </a:rPr>
              <a:t> for</a:t>
            </a:r>
            <a:r>
              <a:rPr kumimoji="0" lang="it-IT" sz="3200" b="1" i="0" u="none" strike="noStrike" kern="1200" cap="none" spc="0" normalizeH="0" baseline="0" noProof="0" dirty="0">
                <a:ln>
                  <a:noFill/>
                </a:ln>
                <a:solidFill>
                  <a:prstClr val="black"/>
                </a:solidFill>
                <a:effectLst>
                  <a:outerShdw blurRad="50800" dist="38100" dir="2700000" algn="tl" rotWithShape="0">
                    <a:prstClr val="black">
                      <a:alpha val="40000"/>
                    </a:prstClr>
                  </a:outerShdw>
                </a:effectLst>
                <a:uLnTx/>
                <a:uFillTx/>
                <a:latin typeface="Calibri" charset="0"/>
                <a:ea typeface="Calibri" charset="0"/>
                <a:cs typeface="Calibri" charset="0"/>
              </a:rPr>
              <a:t> </a:t>
            </a:r>
            <a:r>
              <a:rPr kumimoji="0" lang="it-IT" sz="3200" b="1" i="0" u="none" strike="noStrike" kern="1200" cap="none" spc="0" normalizeH="0" baseline="0" noProof="0" dirty="0" err="1">
                <a:ln>
                  <a:noFill/>
                </a:ln>
                <a:solidFill>
                  <a:prstClr val="black"/>
                </a:solidFill>
                <a:effectLst>
                  <a:outerShdw blurRad="50800" dist="38100" dir="2700000" algn="tl" rotWithShape="0">
                    <a:prstClr val="black">
                      <a:alpha val="40000"/>
                    </a:prstClr>
                  </a:outerShdw>
                </a:effectLst>
                <a:uLnTx/>
                <a:uFillTx/>
                <a:latin typeface="Calibri" charset="0"/>
                <a:ea typeface="Calibri" charset="0"/>
                <a:cs typeface="Calibri" charset="0"/>
              </a:rPr>
              <a:t>your</a:t>
            </a:r>
            <a:r>
              <a:rPr kumimoji="0" lang="it-IT" sz="3200" b="1" i="0" u="none" strike="noStrike" kern="1200" cap="none" spc="0" normalizeH="0" baseline="0" noProof="0" dirty="0">
                <a:ln>
                  <a:noFill/>
                </a:ln>
                <a:solidFill>
                  <a:prstClr val="black"/>
                </a:solidFill>
                <a:effectLst>
                  <a:outerShdw blurRad="50800" dist="38100" dir="2700000" algn="tl" rotWithShape="0">
                    <a:prstClr val="black">
                      <a:alpha val="40000"/>
                    </a:prstClr>
                  </a:outerShdw>
                </a:effectLst>
                <a:uLnTx/>
                <a:uFillTx/>
                <a:latin typeface="Calibri" charset="0"/>
                <a:ea typeface="Calibri" charset="0"/>
                <a:cs typeface="Calibri" charset="0"/>
              </a:rPr>
              <a:t> </a:t>
            </a:r>
            <a:r>
              <a:rPr kumimoji="0" lang="it-IT" sz="3200" b="1" i="0" u="none" strike="noStrike" kern="1200" cap="none" spc="0" normalizeH="0" baseline="0" noProof="0" dirty="0" err="1">
                <a:ln>
                  <a:noFill/>
                </a:ln>
                <a:solidFill>
                  <a:prstClr val="black"/>
                </a:solidFill>
                <a:effectLst>
                  <a:outerShdw blurRad="50800" dist="38100" dir="2700000" algn="tl" rotWithShape="0">
                    <a:prstClr val="black">
                      <a:alpha val="40000"/>
                    </a:prstClr>
                  </a:outerShdw>
                </a:effectLst>
                <a:uLnTx/>
                <a:uFillTx/>
                <a:latin typeface="Calibri" charset="0"/>
                <a:ea typeface="Calibri" charset="0"/>
                <a:cs typeface="Calibri" charset="0"/>
              </a:rPr>
              <a:t>attention</a:t>
            </a:r>
            <a:r>
              <a:rPr kumimoji="0" lang="it-IT" sz="3200" b="1" i="0" u="none" strike="noStrike" kern="1200" cap="none" spc="0" normalizeH="0" baseline="0" noProof="0" dirty="0">
                <a:ln>
                  <a:noFill/>
                </a:ln>
                <a:solidFill>
                  <a:prstClr val="black"/>
                </a:solidFill>
                <a:effectLst>
                  <a:outerShdw blurRad="50800" dist="38100" dir="2700000" algn="tl" rotWithShape="0">
                    <a:prstClr val="black">
                      <a:alpha val="40000"/>
                    </a:prstClr>
                  </a:outerShdw>
                </a:effectLst>
                <a:uLnTx/>
                <a:uFillTx/>
                <a:latin typeface="Calibri" charset="0"/>
                <a:ea typeface="Calibri" charset="0"/>
                <a:cs typeface="Calibri" charset="0"/>
              </a:rPr>
              <a:t>! </a:t>
            </a:r>
          </a:p>
        </p:txBody>
      </p:sp>
      <p:sp>
        <p:nvSpPr>
          <p:cNvPr id="16" name="TextBox 4">
            <a:extLst>
              <a:ext uri="{FF2B5EF4-FFF2-40B4-BE49-F238E27FC236}">
                <a16:creationId xmlns:a16="http://schemas.microsoft.com/office/drawing/2014/main" id="{50F58C53-54F3-BC4E-9C1C-40001CD47A46}"/>
              </a:ext>
            </a:extLst>
          </p:cNvPr>
          <p:cNvSpPr txBox="1"/>
          <p:nvPr/>
        </p:nvSpPr>
        <p:spPr>
          <a:xfrm>
            <a:off x="257180" y="728626"/>
            <a:ext cx="7827568" cy="403913"/>
          </a:xfrm>
          <a:prstGeom prst="rect">
            <a:avLst/>
          </a:prstGeom>
          <a:noFill/>
          <a:ln>
            <a:noFill/>
          </a:ln>
        </p:spPr>
        <p:txBody>
          <a:bodyPr vert="horz" wrap="square" lIns="90000" tIns="45000" rIns="90000" bIns="45000" anchorCtr="0" compatLnSpc="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it-IT" sz="2000" b="1" i="0" u="none" strike="noStrike" kern="1200" cap="none" spc="0" normalizeH="0" baseline="0" noProof="0" dirty="0">
                <a:ln>
                  <a:noFill/>
                </a:ln>
                <a:solidFill>
                  <a:prstClr val="black"/>
                </a:solidFill>
                <a:effectLst/>
                <a:uLnTx/>
                <a:uFillTx/>
                <a:latin typeface="Calibri" panose="020F0502020204030204"/>
                <a:ea typeface="Droid Sans" pitchFamily="2"/>
                <a:cs typeface="Lohit Hindi" pitchFamily="2"/>
              </a:rPr>
              <a:t>matteo.ghisa@aopd.veneto.it </a:t>
            </a:r>
          </a:p>
        </p:txBody>
      </p:sp>
      <p:pic>
        <p:nvPicPr>
          <p:cNvPr id="19" name="Picture 18">
            <a:extLst>
              <a:ext uri="{FF2B5EF4-FFF2-40B4-BE49-F238E27FC236}">
                <a16:creationId xmlns:a16="http://schemas.microsoft.com/office/drawing/2014/main" id="{A7324F46-98EE-C74F-95C1-FF19A2576049}"/>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6672148" y="340175"/>
            <a:ext cx="3005797" cy="1019738"/>
          </a:xfrm>
          <a:prstGeom prst="rect">
            <a:avLst/>
          </a:prstGeom>
        </p:spPr>
      </p:pic>
      <p:pic>
        <p:nvPicPr>
          <p:cNvPr id="20" name="Picture 19">
            <a:extLst>
              <a:ext uri="{FF2B5EF4-FFF2-40B4-BE49-F238E27FC236}">
                <a16:creationId xmlns:a16="http://schemas.microsoft.com/office/drawing/2014/main" id="{D815908B-E9DF-554D-8D82-703F814A723C}"/>
              </a:ext>
            </a:extLst>
          </p:cNvPr>
          <p:cNvPicPr>
            <a:picLocks noChangeAspect="1"/>
          </p:cNvPicPr>
          <p:nvPr/>
        </p:nvPicPr>
        <p:blipFill rotWithShape="1">
          <a:blip r:embed="rId5"/>
          <a:srcRect l="11364" r="13636"/>
          <a:stretch/>
        </p:blipFill>
        <p:spPr>
          <a:xfrm>
            <a:off x="9786642" y="276875"/>
            <a:ext cx="2376264" cy="1074827"/>
          </a:xfrm>
          <a:prstGeom prst="rect">
            <a:avLst/>
          </a:prstGeom>
        </p:spPr>
      </p:pic>
    </p:spTree>
    <p:extLst>
      <p:ext uri="{BB962C8B-B14F-4D97-AF65-F5344CB8AC3E}">
        <p14:creationId xmlns:p14="http://schemas.microsoft.com/office/powerpoint/2010/main" val="941360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C2A3DD8A-C15B-47D9-8E81-6BDB567A1ABE}"/>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Prevalence of </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EoG</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and </a:t>
            </a:r>
            <a:r>
              <a:rPr kumimoji="0" lang="en-US" altLang="it-IT" sz="4000" b="0" i="0" u="none" strike="noStrike" kern="1200" cap="none" spc="0" normalizeH="0" baseline="0" noProof="0" dirty="0" err="1">
                <a:ln>
                  <a:noFill/>
                </a:ln>
                <a:solidFill>
                  <a:prstClr val="black"/>
                </a:solidFill>
                <a:effectLst>
                  <a:outerShdw blurRad="38100" dist="38100" dir="2700000" algn="tl">
                    <a:srgbClr val="C0C0C0"/>
                  </a:outerShdw>
                </a:effectLst>
                <a:uLnTx/>
                <a:uFillTx/>
                <a:latin typeface="Calibri"/>
                <a:ea typeface="MS PGothic" pitchFamily="34" charset="-128"/>
                <a:cs typeface="+mn-cs"/>
              </a:rPr>
              <a:t>EoC</a:t>
            </a: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 in a Population-Based Study</a:t>
            </a:r>
          </a:p>
        </p:txBody>
      </p:sp>
      <p:sp>
        <p:nvSpPr>
          <p:cNvPr id="6" name="Text Box 3">
            <a:extLst>
              <a:ext uri="{FF2B5EF4-FFF2-40B4-BE49-F238E27FC236}">
                <a16:creationId xmlns:a16="http://schemas.microsoft.com/office/drawing/2014/main" id="{1C0A3ED5-F9DD-4A1E-9F7A-3679E1384190}"/>
              </a:ext>
            </a:extLst>
          </p:cNvPr>
          <p:cNvSpPr txBox="1">
            <a:spLocks noChangeArrowheads="1"/>
          </p:cNvSpPr>
          <p:nvPr/>
        </p:nvSpPr>
        <p:spPr bwMode="auto">
          <a:xfrm>
            <a:off x="5216691" y="6691802"/>
            <a:ext cx="6975309"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rPr>
              <a:t>Mansoor E, et al. Clin Gastroenterol </a:t>
            </a:r>
            <a:r>
              <a:rPr kumimoji="0" lang="en-US" sz="1200" b="0" i="0" u="none" strike="noStrike" kern="1200" cap="none" spc="0" normalizeH="0" baseline="0" noProof="0" dirty="0" err="1">
                <a:ln>
                  <a:noFill/>
                </a:ln>
                <a:solidFill>
                  <a:prstClr val="black"/>
                </a:solidFill>
                <a:effectLst/>
                <a:uLnTx/>
                <a:uFillTx/>
                <a:latin typeface="Calibri"/>
                <a:ea typeface="ＭＳ Ｐゴシック" pitchFamily="50" charset="-128"/>
                <a:cs typeface="Times New Roman" panose="02020603050405020304" pitchFamily="18" charset="0"/>
              </a:rPr>
              <a:t>Hepatol</a:t>
            </a:r>
            <a:r>
              <a:rPr kumimoji="0" lang="en-US"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rPr>
              <a:t> . 2017 Nov;15(11):1733-1741</a:t>
            </a:r>
          </a:p>
        </p:txBody>
      </p:sp>
      <p:pic>
        <p:nvPicPr>
          <p:cNvPr id="2" name="Immagine 1">
            <a:extLst>
              <a:ext uri="{FF2B5EF4-FFF2-40B4-BE49-F238E27FC236}">
                <a16:creationId xmlns:a16="http://schemas.microsoft.com/office/drawing/2014/main" id="{15C803B5-4244-45B0-854E-8CAA63B564FC}"/>
              </a:ext>
            </a:extLst>
          </p:cNvPr>
          <p:cNvPicPr>
            <a:picLocks noChangeAspect="1"/>
          </p:cNvPicPr>
          <p:nvPr/>
        </p:nvPicPr>
        <p:blipFill>
          <a:blip r:embed="rId3"/>
          <a:stretch>
            <a:fillRect/>
          </a:stretch>
        </p:blipFill>
        <p:spPr>
          <a:xfrm>
            <a:off x="1502235" y="858772"/>
            <a:ext cx="9187530" cy="3242314"/>
          </a:xfrm>
          <a:prstGeom prst="rect">
            <a:avLst/>
          </a:prstGeom>
          <a:effectLst>
            <a:outerShdw blurRad="50800" dist="38100" dir="2700000" algn="tl" rotWithShape="0">
              <a:prstClr val="black">
                <a:alpha val="40000"/>
              </a:prstClr>
            </a:outerShdw>
          </a:effectLst>
        </p:spPr>
      </p:pic>
      <p:pic>
        <p:nvPicPr>
          <p:cNvPr id="3" name="Immagine 2">
            <a:extLst>
              <a:ext uri="{FF2B5EF4-FFF2-40B4-BE49-F238E27FC236}">
                <a16:creationId xmlns:a16="http://schemas.microsoft.com/office/drawing/2014/main" id="{BFB676AC-3415-429E-8701-697DD7160159}"/>
              </a:ext>
            </a:extLst>
          </p:cNvPr>
          <p:cNvPicPr>
            <a:picLocks noChangeAspect="1"/>
          </p:cNvPicPr>
          <p:nvPr/>
        </p:nvPicPr>
        <p:blipFill>
          <a:blip r:embed="rId4"/>
          <a:stretch>
            <a:fillRect/>
          </a:stretch>
        </p:blipFill>
        <p:spPr>
          <a:xfrm>
            <a:off x="1775520" y="4323980"/>
            <a:ext cx="5044330" cy="2435091"/>
          </a:xfrm>
          <a:prstGeom prst="rect">
            <a:avLst/>
          </a:prstGeom>
          <a:effectLst>
            <a:outerShdw blurRad="50800" dist="38100" dir="2700000" algn="tl" rotWithShape="0">
              <a:prstClr val="black">
                <a:alpha val="40000"/>
              </a:prstClr>
            </a:outerShdw>
          </a:effectLst>
        </p:spPr>
      </p:pic>
      <p:pic>
        <p:nvPicPr>
          <p:cNvPr id="4" name="Immagine 3">
            <a:extLst>
              <a:ext uri="{FF2B5EF4-FFF2-40B4-BE49-F238E27FC236}">
                <a16:creationId xmlns:a16="http://schemas.microsoft.com/office/drawing/2014/main" id="{28F46F41-5683-483D-B02E-45246F4702B9}"/>
              </a:ext>
            </a:extLst>
          </p:cNvPr>
          <p:cNvPicPr>
            <a:picLocks noChangeAspect="1"/>
          </p:cNvPicPr>
          <p:nvPr/>
        </p:nvPicPr>
        <p:blipFill>
          <a:blip r:embed="rId5"/>
          <a:stretch>
            <a:fillRect/>
          </a:stretch>
        </p:blipFill>
        <p:spPr>
          <a:xfrm>
            <a:off x="7171759" y="4378071"/>
            <a:ext cx="3065172" cy="221142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59500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EB074DB6-AF79-66EA-7373-FBD7502365E8}"/>
              </a:ext>
            </a:extLst>
          </p:cNvPr>
          <p:cNvPicPr>
            <a:picLocks noChangeAspect="1"/>
          </p:cNvPicPr>
          <p:nvPr/>
        </p:nvPicPr>
        <p:blipFill>
          <a:blip r:embed="rId3"/>
          <a:stretch>
            <a:fillRect/>
          </a:stretch>
        </p:blipFill>
        <p:spPr>
          <a:xfrm>
            <a:off x="551384" y="1565450"/>
            <a:ext cx="7032104" cy="3932925"/>
          </a:xfrm>
          <a:prstGeom prst="rect">
            <a:avLst/>
          </a:prstGeom>
          <a:effectLst>
            <a:outerShdw blurRad="50800" dist="38100" dir="2700000" algn="tl" rotWithShape="0">
              <a:prstClr val="black">
                <a:alpha val="40000"/>
              </a:prstClr>
            </a:outerShdw>
          </a:effectLst>
        </p:spPr>
      </p:pic>
      <p:pic>
        <p:nvPicPr>
          <p:cNvPr id="8" name="Immagine 7">
            <a:extLst>
              <a:ext uri="{FF2B5EF4-FFF2-40B4-BE49-F238E27FC236}">
                <a16:creationId xmlns:a16="http://schemas.microsoft.com/office/drawing/2014/main" id="{F0B1183F-B690-90AD-1B43-D543E78211E1}"/>
              </a:ext>
            </a:extLst>
          </p:cNvPr>
          <p:cNvPicPr>
            <a:picLocks noChangeAspect="1"/>
          </p:cNvPicPr>
          <p:nvPr/>
        </p:nvPicPr>
        <p:blipFill>
          <a:blip r:embed="rId4"/>
          <a:stretch>
            <a:fillRect/>
          </a:stretch>
        </p:blipFill>
        <p:spPr>
          <a:xfrm>
            <a:off x="7968208" y="1383787"/>
            <a:ext cx="3693562" cy="2657239"/>
          </a:xfrm>
          <a:prstGeom prst="rect">
            <a:avLst/>
          </a:prstGeom>
          <a:effectLst>
            <a:outerShdw blurRad="50800" dist="38100" dir="2700000" algn="tl" rotWithShape="0">
              <a:prstClr val="black">
                <a:alpha val="40000"/>
              </a:prstClr>
            </a:outerShdw>
          </a:effectLst>
        </p:spPr>
      </p:pic>
      <p:sp>
        <p:nvSpPr>
          <p:cNvPr id="14" name="CasellaDiTesto 13">
            <a:extLst>
              <a:ext uri="{FF2B5EF4-FFF2-40B4-BE49-F238E27FC236}">
                <a16:creationId xmlns:a16="http://schemas.microsoft.com/office/drawing/2014/main" id="{EEFF1B78-277A-7362-32CE-19944A5944DE}"/>
              </a:ext>
            </a:extLst>
          </p:cNvPr>
          <p:cNvSpPr txBox="1"/>
          <p:nvPr/>
        </p:nvSpPr>
        <p:spPr>
          <a:xfrm>
            <a:off x="7977286" y="4172964"/>
            <a:ext cx="3535782" cy="1477328"/>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Females constituted 58% and the mean age at diagnosis was 45years.</a:t>
            </a:r>
          </a:p>
          <a:p>
            <a:pPr marL="285750" marR="0" lvl="0" indent="-285750" algn="just" defTabSz="914400" rtl="0" eaLnBrk="1" fontAlgn="auto" latinLnBrk="0" hangingPunct="1">
              <a:lnSpc>
                <a:spcPct val="100000"/>
              </a:lnSpc>
              <a:spcBef>
                <a:spcPts val="0"/>
              </a:spcBef>
              <a:spcAft>
                <a:spcPts val="0"/>
              </a:spcAft>
              <a:buClr>
                <a:srgbClr val="7030A0"/>
              </a:buClr>
              <a:buSzTx/>
              <a:buFont typeface="Wingdings" panose="05000000000000000000" pitchFamily="2" charset="2"/>
              <a:buChar char="q"/>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a:ea typeface="+mn-ea"/>
                <a:cs typeface="+mn-cs"/>
              </a:rPr>
              <a:t>EoC</a:t>
            </a:r>
            <a:r>
              <a:rPr kumimoji="0" lang="en-US" sz="1800" b="0" i="0" u="none" strike="noStrike" kern="1200" cap="none" spc="0" normalizeH="0" baseline="0" noProof="0" dirty="0">
                <a:ln>
                  <a:noFill/>
                </a:ln>
                <a:solidFill>
                  <a:prstClr val="black"/>
                </a:solidFill>
                <a:effectLst/>
                <a:uLnTx/>
                <a:uFillTx/>
                <a:latin typeface="Calibri"/>
                <a:ea typeface="+mn-ea"/>
                <a:cs typeface="+mn-cs"/>
              </a:rPr>
              <a:t> was the most common subtype (62%). </a:t>
            </a:r>
          </a:p>
        </p:txBody>
      </p:sp>
      <p:sp>
        <p:nvSpPr>
          <p:cNvPr id="16" name="CasellaDiTesto 15">
            <a:extLst>
              <a:ext uri="{FF2B5EF4-FFF2-40B4-BE49-F238E27FC236}">
                <a16:creationId xmlns:a16="http://schemas.microsoft.com/office/drawing/2014/main" id="{9578CDBF-C587-31D8-1421-6553DB2EA7A8}"/>
              </a:ext>
            </a:extLst>
          </p:cNvPr>
          <p:cNvSpPr txBox="1"/>
          <p:nvPr/>
        </p:nvSpPr>
        <p:spPr>
          <a:xfrm>
            <a:off x="1072117" y="5883084"/>
            <a:ext cx="10047765"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The incidence increased especially during the 1990s, with a 27% annual increase before 2000, compared to a 3% annual increase thereafter. </a:t>
            </a:r>
          </a:p>
        </p:txBody>
      </p:sp>
      <p:sp>
        <p:nvSpPr>
          <p:cNvPr id="18" name="CasellaDiTesto 17">
            <a:extLst>
              <a:ext uri="{FF2B5EF4-FFF2-40B4-BE49-F238E27FC236}">
                <a16:creationId xmlns:a16="http://schemas.microsoft.com/office/drawing/2014/main" id="{01BD5C39-8FE6-609C-C411-1C0596F1195C}"/>
              </a:ext>
            </a:extLst>
          </p:cNvPr>
          <p:cNvSpPr txBox="1"/>
          <p:nvPr/>
        </p:nvSpPr>
        <p:spPr>
          <a:xfrm>
            <a:off x="7680176" y="6560694"/>
            <a:ext cx="4511824" cy="276999"/>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err="1">
                <a:ln>
                  <a:noFill/>
                </a:ln>
                <a:solidFill>
                  <a:prstClr val="black"/>
                </a:solidFill>
                <a:effectLst/>
                <a:uLnTx/>
                <a:uFillTx/>
                <a:latin typeface="Calibri"/>
                <a:ea typeface="+mn-ea"/>
                <a:cs typeface="+mn-cs"/>
              </a:rPr>
              <a:t>Olssnn</a:t>
            </a:r>
            <a:r>
              <a:rPr kumimoji="0" lang="it-IT" sz="1200" b="0" i="0" u="none" strike="noStrike" kern="1200" cap="none" spc="0" normalizeH="0" baseline="0" noProof="0" dirty="0">
                <a:ln>
                  <a:noFill/>
                </a:ln>
                <a:solidFill>
                  <a:prstClr val="black"/>
                </a:solidFill>
                <a:effectLst/>
                <a:uLnTx/>
                <a:uFillTx/>
                <a:latin typeface="Calibri"/>
                <a:ea typeface="+mn-ea"/>
                <a:cs typeface="+mn-cs"/>
              </a:rPr>
              <a:t> S et al.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Scand</a:t>
            </a:r>
            <a:r>
              <a:rPr kumimoji="0" lang="it-IT" sz="1200" b="0" i="0" u="none" strike="noStrike" kern="1200" cap="none" spc="0" normalizeH="0" baseline="0" noProof="0" dirty="0">
                <a:ln>
                  <a:noFill/>
                </a:ln>
                <a:solidFill>
                  <a:prstClr val="black"/>
                </a:solidFill>
                <a:effectLst/>
                <a:uLnTx/>
                <a:uFillTx/>
                <a:latin typeface="Calibri"/>
                <a:ea typeface="+mn-ea"/>
                <a:cs typeface="+mn-cs"/>
              </a:rPr>
              <a:t> J </a:t>
            </a:r>
            <a:r>
              <a:rPr kumimoji="0" lang="it-IT" sz="1200" b="0" i="0" u="none" strike="noStrike" kern="1200" cap="none" spc="0" normalizeH="0" baseline="0" noProof="0" dirty="0" err="1">
                <a:ln>
                  <a:noFill/>
                </a:ln>
                <a:solidFill>
                  <a:prstClr val="black"/>
                </a:solidFill>
                <a:effectLst/>
                <a:uLnTx/>
                <a:uFillTx/>
                <a:latin typeface="Calibri"/>
                <a:ea typeface="+mn-ea"/>
                <a:cs typeface="+mn-cs"/>
              </a:rPr>
              <a:t>Gastroenterol</a:t>
            </a:r>
            <a:r>
              <a:rPr kumimoji="0" lang="it-IT" sz="1200" b="0" i="0" u="none" strike="noStrike" kern="1200" cap="none" spc="0" normalizeH="0" baseline="0" noProof="0" dirty="0">
                <a:ln>
                  <a:noFill/>
                </a:ln>
                <a:solidFill>
                  <a:prstClr val="black"/>
                </a:solidFill>
                <a:effectLst/>
                <a:uLnTx/>
                <a:uFillTx/>
                <a:latin typeface="Calibri"/>
                <a:ea typeface="+mn-ea"/>
                <a:cs typeface="+mn-cs"/>
              </a:rPr>
              <a:t>. 2025 Mar 11:1-6.</a:t>
            </a:r>
          </a:p>
        </p:txBody>
      </p:sp>
      <p:sp>
        <p:nvSpPr>
          <p:cNvPr id="9" name="Rectangle 3">
            <a:extLst>
              <a:ext uri="{FF2B5EF4-FFF2-40B4-BE49-F238E27FC236}">
                <a16:creationId xmlns:a16="http://schemas.microsoft.com/office/drawing/2014/main" id="{7914EA03-7537-43C5-A7B2-46186553BA6E}"/>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36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Incidence of non-Esophageal EGIDs in Sweden 1990–2015</a:t>
            </a:r>
          </a:p>
        </p:txBody>
      </p:sp>
    </p:spTree>
    <p:extLst>
      <p:ext uri="{BB962C8B-B14F-4D97-AF65-F5344CB8AC3E}">
        <p14:creationId xmlns:p14="http://schemas.microsoft.com/office/powerpoint/2010/main" val="16873709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C2A3DD8A-C15B-47D9-8E81-6BDB567A1ABE}"/>
              </a:ext>
            </a:extLst>
          </p:cNvPr>
          <p:cNvSpPr>
            <a:spLocks noChangeArrowheads="1"/>
          </p:cNvSpPr>
          <p:nvPr/>
        </p:nvSpPr>
        <p:spPr bwMode="auto">
          <a:xfrm>
            <a:off x="263352" y="196949"/>
            <a:ext cx="11665296"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Times New Roman" pitchFamily="18" charset="0"/>
                <a:ea typeface="MS PGothic" pitchFamily="34" charset="-128"/>
              </a:defRPr>
            </a:lvl1pPr>
            <a:lvl2pPr marL="742950" indent="-285750">
              <a:defRPr sz="1400">
                <a:solidFill>
                  <a:schemeClr val="tx1"/>
                </a:solidFill>
                <a:latin typeface="Times New Roman" pitchFamily="18" charset="0"/>
                <a:ea typeface="MS PGothic" pitchFamily="34" charset="-128"/>
              </a:defRPr>
            </a:lvl2pPr>
            <a:lvl3pPr marL="1143000" indent="-228600">
              <a:defRPr sz="1400">
                <a:solidFill>
                  <a:schemeClr val="tx1"/>
                </a:solidFill>
                <a:latin typeface="Times New Roman" pitchFamily="18" charset="0"/>
                <a:ea typeface="MS PGothic" pitchFamily="34" charset="-128"/>
              </a:defRPr>
            </a:lvl3pPr>
            <a:lvl4pPr marL="1600200" indent="-228600">
              <a:defRPr sz="1400">
                <a:solidFill>
                  <a:schemeClr val="tx1"/>
                </a:solidFill>
                <a:latin typeface="Times New Roman" pitchFamily="18" charset="0"/>
                <a:ea typeface="MS PGothic" pitchFamily="34" charset="-128"/>
              </a:defRPr>
            </a:lvl4pPr>
            <a:lvl5pPr marL="2057400" indent="-228600">
              <a:defRPr sz="1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1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1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1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1400">
                <a:solidFill>
                  <a:schemeClr val="tx1"/>
                </a:solidFill>
                <a:latin typeface="Times New Roman" pitchFamily="18" charset="0"/>
                <a:ea typeface="MS PGothic" pitchFamily="34" charset="-128"/>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it-IT" sz="4000" b="0" i="0" u="none" strike="noStrike" kern="1200" cap="none" spc="0" normalizeH="0" baseline="0" noProof="0" dirty="0">
                <a:ln>
                  <a:noFill/>
                </a:ln>
                <a:solidFill>
                  <a:prstClr val="black"/>
                </a:solidFill>
                <a:effectLst>
                  <a:outerShdw blurRad="38100" dist="38100" dir="2700000" algn="tl">
                    <a:srgbClr val="C0C0C0"/>
                  </a:outerShdw>
                </a:effectLst>
                <a:uLnTx/>
                <a:uFillTx/>
                <a:latin typeface="Calibri"/>
                <a:ea typeface="MS PGothic" pitchFamily="34" charset="-128"/>
                <a:cs typeface="+mn-cs"/>
              </a:rPr>
              <a:t>Age at Onset Has 2 Peaks: 0-14 y and in the 50s</a:t>
            </a:r>
          </a:p>
        </p:txBody>
      </p:sp>
      <p:sp>
        <p:nvSpPr>
          <p:cNvPr id="6" name="Text Box 3">
            <a:extLst>
              <a:ext uri="{FF2B5EF4-FFF2-40B4-BE49-F238E27FC236}">
                <a16:creationId xmlns:a16="http://schemas.microsoft.com/office/drawing/2014/main" id="{1C0A3ED5-F9DD-4A1E-9F7A-3679E1384190}"/>
              </a:ext>
            </a:extLst>
          </p:cNvPr>
          <p:cNvSpPr txBox="1">
            <a:spLocks noChangeArrowheads="1"/>
          </p:cNvSpPr>
          <p:nvPr/>
        </p:nvSpPr>
        <p:spPr bwMode="auto">
          <a:xfrm>
            <a:off x="5216691" y="6691802"/>
            <a:ext cx="6975309" cy="16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rPr>
              <a:t>Yamamoto M et al. </a:t>
            </a:r>
            <a:r>
              <a:rPr kumimoji="0" lang="nl-NL" sz="1200" b="0" i="0" u="none" strike="noStrike" kern="1200" cap="none" spc="0" normalizeH="0" baseline="0" noProof="0" dirty="0">
                <a:ln>
                  <a:noFill/>
                </a:ln>
                <a:solidFill>
                  <a:prstClr val="black"/>
                </a:solidFill>
                <a:effectLst/>
                <a:uLnTx/>
                <a:uFillTx/>
                <a:latin typeface="Calibri"/>
                <a:ea typeface="ＭＳ Ｐゴシック" pitchFamily="50" charset="-128"/>
                <a:cs typeface="Times New Roman" panose="02020603050405020304" pitchFamily="18" charset="0"/>
              </a:rPr>
              <a:t>J Allergy Clin Immunol Pract . 2021 Sep;9(9):3339-3349.e8. </a:t>
            </a:r>
          </a:p>
        </p:txBody>
      </p:sp>
      <p:sp>
        <p:nvSpPr>
          <p:cNvPr id="8" name="Rettangolo 7">
            <a:extLst>
              <a:ext uri="{FF2B5EF4-FFF2-40B4-BE49-F238E27FC236}">
                <a16:creationId xmlns:a16="http://schemas.microsoft.com/office/drawing/2014/main" id="{C1E85A8D-97AA-43CC-B91A-E6319D482AFF}"/>
              </a:ext>
            </a:extLst>
          </p:cNvPr>
          <p:cNvSpPr/>
          <p:nvPr/>
        </p:nvSpPr>
        <p:spPr>
          <a:xfrm>
            <a:off x="251441" y="6291719"/>
            <a:ext cx="161512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a:ea typeface="+mn-ea"/>
                <a:cs typeface="+mn-cs"/>
              </a:rPr>
              <a:t>N=786 </a:t>
            </a:r>
            <a:r>
              <a:rPr kumimoji="0" lang="it-IT" sz="1800" b="0" i="0" u="none" strike="noStrike" kern="1200" cap="none" spc="0" normalizeH="0" baseline="0" noProof="0" dirty="0" err="1">
                <a:ln>
                  <a:noFill/>
                </a:ln>
                <a:solidFill>
                  <a:prstClr val="black"/>
                </a:solidFill>
                <a:effectLst/>
                <a:uLnTx/>
                <a:uFillTx/>
                <a:latin typeface="Calibri"/>
                <a:ea typeface="+mn-ea"/>
                <a:cs typeface="+mn-cs"/>
              </a:rPr>
              <a:t>patients</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9" name="Gruppo 8">
            <a:extLst>
              <a:ext uri="{FF2B5EF4-FFF2-40B4-BE49-F238E27FC236}">
                <a16:creationId xmlns:a16="http://schemas.microsoft.com/office/drawing/2014/main" id="{04D4CDD2-05CB-4C3B-9905-C9CFDADA93AA}"/>
              </a:ext>
            </a:extLst>
          </p:cNvPr>
          <p:cNvGrpSpPr/>
          <p:nvPr/>
        </p:nvGrpSpPr>
        <p:grpSpPr>
          <a:xfrm>
            <a:off x="2369966" y="1362951"/>
            <a:ext cx="7452068" cy="4536504"/>
            <a:chOff x="2369966" y="1362951"/>
            <a:chExt cx="7452068" cy="4536504"/>
          </a:xfrm>
        </p:grpSpPr>
        <p:pic>
          <p:nvPicPr>
            <p:cNvPr id="3" name="Immagine 2">
              <a:extLst>
                <a:ext uri="{FF2B5EF4-FFF2-40B4-BE49-F238E27FC236}">
                  <a16:creationId xmlns:a16="http://schemas.microsoft.com/office/drawing/2014/main" id="{373214C8-2992-43A1-99CC-E2677FD288CB}"/>
                </a:ext>
              </a:extLst>
            </p:cNvPr>
            <p:cNvPicPr>
              <a:picLocks noChangeAspect="1"/>
            </p:cNvPicPr>
            <p:nvPr/>
          </p:nvPicPr>
          <p:blipFill rotWithShape="1">
            <a:blip r:embed="rId3">
              <a:extLst>
                <a:ext uri="{28A0092B-C50C-407E-A947-70E740481C1C}">
                  <a14:useLocalDpi xmlns:a14="http://schemas.microsoft.com/office/drawing/2010/main" val="0"/>
                </a:ext>
              </a:extLst>
            </a:blip>
            <a:srcRect t="40419" b="19664"/>
            <a:stretch/>
          </p:blipFill>
          <p:spPr>
            <a:xfrm>
              <a:off x="2369966" y="1362951"/>
              <a:ext cx="7452068" cy="4536504"/>
            </a:xfrm>
            <a:prstGeom prst="rect">
              <a:avLst/>
            </a:prstGeom>
            <a:effectLst>
              <a:outerShdw blurRad="50800" dist="38100" dir="2700000" algn="tl" rotWithShape="0">
                <a:prstClr val="black">
                  <a:alpha val="40000"/>
                </a:prstClr>
              </a:outerShdw>
            </a:effectLst>
          </p:spPr>
        </p:pic>
        <p:sp>
          <p:nvSpPr>
            <p:cNvPr id="4" name="Rettangolo 3">
              <a:extLst>
                <a:ext uri="{FF2B5EF4-FFF2-40B4-BE49-F238E27FC236}">
                  <a16:creationId xmlns:a16="http://schemas.microsoft.com/office/drawing/2014/main" id="{70B33C30-1CB9-4819-B905-A991F2247460}"/>
                </a:ext>
              </a:extLst>
            </p:cNvPr>
            <p:cNvSpPr/>
            <p:nvPr/>
          </p:nvSpPr>
          <p:spPr>
            <a:xfrm>
              <a:off x="2382804" y="4869160"/>
              <a:ext cx="360040"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solidFill>
                    <a:prstClr val="white"/>
                  </a:solid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07153910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54B8EB1F7D4C548815799738C16CD3E" ma:contentTypeVersion="16" ma:contentTypeDescription="Creare un nuovo documento." ma:contentTypeScope="" ma:versionID="b1860c07062a9c2bb567dba0b59a5813">
  <xsd:schema xmlns:xsd="http://www.w3.org/2001/XMLSchema" xmlns:xs="http://www.w3.org/2001/XMLSchema" xmlns:p="http://schemas.microsoft.com/office/2006/metadata/properties" xmlns:ns2="b934695d-6d59-47cb-9bc6-ef2744814942" xmlns:ns3="f70c1c7b-6bd2-4b23-9196-49f108f9542b" targetNamespace="http://schemas.microsoft.com/office/2006/metadata/properties" ma:root="true" ma:fieldsID="f0aa954e5c95a8a789fc5497fdf9b99d" ns2:_="" ns3:_="">
    <xsd:import namespace="b934695d-6d59-47cb-9bc6-ef2744814942"/>
    <xsd:import namespace="f70c1c7b-6bd2-4b23-9196-49f108f9542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34695d-6d59-47cb-9bc6-ef27448149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 immagine" ma:readOnly="false" ma:fieldId="{5cf76f15-5ced-4ddc-b409-7134ff3c332f}" ma:taxonomyMulti="true" ma:sspId="fb33fc36-108e-4a3e-b8e4-c453ad425a7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0c1c7b-6bd2-4b23-9196-49f108f9542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72d58c8-bed2-4bd1-a16a-deab8ffe68a7}" ma:internalName="TaxCatchAll" ma:showField="CatchAllData" ma:web="f70c1c7b-6bd2-4b23-9196-49f108f9542b">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70c1c7b-6bd2-4b23-9196-49f108f9542b" xsi:nil="true"/>
    <lcf76f155ced4ddcb4097134ff3c332f xmlns="b934695d-6d59-47cb-9bc6-ef274481494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663D676-B114-47CE-95C7-9F98F26178BE}"/>
</file>

<file path=customXml/itemProps2.xml><?xml version="1.0" encoding="utf-8"?>
<ds:datastoreItem xmlns:ds="http://schemas.openxmlformats.org/officeDocument/2006/customXml" ds:itemID="{4E89AE2E-EE27-4908-B4C5-D1C4DD45A521}"/>
</file>

<file path=customXml/itemProps3.xml><?xml version="1.0" encoding="utf-8"?>
<ds:datastoreItem xmlns:ds="http://schemas.openxmlformats.org/officeDocument/2006/customXml" ds:itemID="{92EA8D6A-6BD3-41B1-AFF1-DC748BADCA63}"/>
</file>

<file path=docProps/app.xml><?xml version="1.0" encoding="utf-8"?>
<Properties xmlns="http://schemas.openxmlformats.org/officeDocument/2006/extended-properties" xmlns:vt="http://schemas.openxmlformats.org/officeDocument/2006/docPropsVTypes">
  <TotalTime>7743</TotalTime>
  <Words>22427</Words>
  <Application>Microsoft Office PowerPoint</Application>
  <PresentationFormat>Widescreen</PresentationFormat>
  <Paragraphs>1297</Paragraphs>
  <Slides>61</Slides>
  <Notes>50</Notes>
  <HiddenSlides>7</HiddenSlides>
  <MMClips>0</MMClips>
  <ScaleCrop>false</ScaleCrop>
  <HeadingPairs>
    <vt:vector size="6" baseType="variant">
      <vt:variant>
        <vt:lpstr>Caratteri utilizzati</vt:lpstr>
      </vt:variant>
      <vt:variant>
        <vt:i4>17</vt:i4>
      </vt:variant>
      <vt:variant>
        <vt:lpstr>Tema</vt:lpstr>
      </vt:variant>
      <vt:variant>
        <vt:i4>3</vt:i4>
      </vt:variant>
      <vt:variant>
        <vt:lpstr>Titoli diapositive</vt:lpstr>
      </vt:variant>
      <vt:variant>
        <vt:i4>61</vt:i4>
      </vt:variant>
    </vt:vector>
  </HeadingPairs>
  <TitlesOfParts>
    <vt:vector size="81" baseType="lpstr">
      <vt:lpstr>ＭＳ Ｐゴシック</vt:lpstr>
      <vt:lpstr>Advhelvneue</vt:lpstr>
      <vt:lpstr>AdvP4C4E74</vt:lpstr>
      <vt:lpstr>AdvP7DED</vt:lpstr>
      <vt:lpstr>AdvPSA183</vt:lpstr>
      <vt:lpstr>Arial</vt:lpstr>
      <vt:lpstr>Calibri</vt:lpstr>
      <vt:lpstr>Calibri Light</vt:lpstr>
      <vt:lpstr>Cambria</vt:lpstr>
      <vt:lpstr>Courier New</vt:lpstr>
      <vt:lpstr>Droid Sans</vt:lpstr>
      <vt:lpstr>Georgia</vt:lpstr>
      <vt:lpstr>Google Sans</vt:lpstr>
      <vt:lpstr>Helvetica</vt:lpstr>
      <vt:lpstr>Times New Roman</vt:lpstr>
      <vt:lpstr>Verdana</vt:lpstr>
      <vt:lpstr>Wingdings</vt:lpstr>
      <vt:lpstr>Tema di Office</vt:lpstr>
      <vt:lpstr>Office Theme</vt:lpstr>
      <vt:lpstr>1_Office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Non-EoE EGIDs – Key Take-Home Points</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visio</cp:lastModifiedBy>
  <cp:revision>86</cp:revision>
  <dcterms:created xsi:type="dcterms:W3CDTF">2025-11-18T20:21:07Z</dcterms:created>
  <dcterms:modified xsi:type="dcterms:W3CDTF">2026-04-18T06:52:36Z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0x010100454B8EB1F7D4C548815799738C16CD3E</vt:lpwstr>
  </property>
</Properties>
</file>